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2.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2.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3.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4.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5.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6.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7.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8.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9.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10.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11.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12.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13.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14.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15.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8"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Lst>
  <p:sldSz cx="12192000" cy="6858000"/>
  <p:notesSz cx="7010400" cy="92964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5">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s g" initials="ss g" lastIdx="10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92120" autoAdjust="0"/>
  </p:normalViewPr>
  <p:slideViewPr>
    <p:cSldViewPr snapToGrid="0">
      <p:cViewPr varScale="1">
        <p:scale>
          <a:sx n="74" d="100"/>
          <a:sy n="74" d="100"/>
        </p:scale>
        <p:origin x="282" y="72"/>
      </p:cViewPr>
      <p:guideLst>
        <p:guide orient="horz" pos="1495"/>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B52EE2E-00FD-4F4A-914F-D6892320AAF8}" type="datetimeFigureOut">
              <a:rPr lang="en-US" smtClean="0"/>
              <a:t>2/10/2015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D116E4B-8856-495B-A5E5-1DC61682CDC9}" type="slidenum">
              <a:rPr lang="en-US" smtClean="0"/>
              <a:t>‹#›</a:t>
            </a:fld>
            <a:endParaRPr lang="en-US"/>
          </a:p>
        </p:txBody>
      </p:sp>
    </p:spTree>
    <p:extLst>
      <p:ext uri="{BB962C8B-B14F-4D97-AF65-F5344CB8AC3E}">
        <p14:creationId xmlns:p14="http://schemas.microsoft.com/office/powerpoint/2010/main" val="205920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smtClean="0"/>
              <a:t>Welcome to the Session 1 presentation, “Understanding the Three Child Outcomes.”  In this presentation, we talk about why it is necessary to collect outcomes data.  Then we describe the three child outcomes, where they came from, and how we define each one.</a:t>
            </a:r>
          </a:p>
          <a:p>
            <a:endParaRPr lang="en-US" dirty="0"/>
          </a:p>
        </p:txBody>
      </p:sp>
      <p:sp>
        <p:nvSpPr>
          <p:cNvPr id="4" name="Slide Number Placeholder 3"/>
          <p:cNvSpPr>
            <a:spLocks noGrp="1"/>
          </p:cNvSpPr>
          <p:nvPr>
            <p:ph type="sldNum" sz="quarter" idx="10"/>
          </p:nvPr>
        </p:nvSpPr>
        <p:spPr/>
        <p:txBody>
          <a:bodyPr/>
          <a:lstStyle/>
          <a:p>
            <a:fld id="{13C79DCD-F404-449F-89DF-E0F33DDC5CB6}" type="slidenum">
              <a:rPr lang="en-US" smtClean="0"/>
              <a:pPr/>
              <a:t>1</a:t>
            </a:fld>
            <a:endParaRPr lang="en-US"/>
          </a:p>
        </p:txBody>
      </p:sp>
    </p:spTree>
    <p:extLst>
      <p:ext uri="{BB962C8B-B14F-4D97-AF65-F5344CB8AC3E}">
        <p14:creationId xmlns:p14="http://schemas.microsoft.com/office/powerpoint/2010/main" val="3304901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Collectively, the three child outcomes are meant to look at a child’s everyday functioning rather than how he or she performs on a specific item on an assessment measure.  For example, we’re not looking at how a child places a ring on the stacking toy.  Rather, can the child find the loop on her coat to hang it on the hook in her cubby?  For a younger a child, we’re not just interested in whether or not the child can smile, we want to know whether the child smiles back at mom in interactive social play.  The focus is on the child’s ability to take functionally meaningful actions.  </a:t>
            </a:r>
            <a:endParaRPr lang="en-US" dirty="0"/>
          </a:p>
        </p:txBody>
      </p:sp>
      <p:sp>
        <p:nvSpPr>
          <p:cNvPr id="4" name="Slide Number Placeholder 3"/>
          <p:cNvSpPr>
            <a:spLocks noGrp="1"/>
          </p:cNvSpPr>
          <p:nvPr>
            <p:ph type="sldNum" sz="quarter" idx="10"/>
          </p:nvPr>
        </p:nvSpPr>
        <p:spPr/>
        <p:txBody>
          <a:bodyPr/>
          <a:lstStyle/>
          <a:p>
            <a:fld id="{13C79DCD-F404-449F-89DF-E0F33DDC5CB6}" type="slidenum">
              <a:rPr lang="en-US" smtClean="0"/>
              <a:pPr/>
              <a:t>10</a:t>
            </a:fld>
            <a:endParaRPr lang="en-US"/>
          </a:p>
        </p:txBody>
      </p:sp>
    </p:spTree>
    <p:extLst>
      <p:ext uri="{BB962C8B-B14F-4D97-AF65-F5344CB8AC3E}">
        <p14:creationId xmlns:p14="http://schemas.microsoft.com/office/powerpoint/2010/main" val="3607745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59359F-842E-49C4-8CDA-06696DA74020}" type="slidenum">
              <a:rPr lang="en-US"/>
              <a:pPr/>
              <a:t>11</a:t>
            </a:fld>
            <a:endParaRPr lang="en-US"/>
          </a:p>
        </p:txBody>
      </p:sp>
      <p:sp>
        <p:nvSpPr>
          <p:cNvPr id="472066" name="Rectangle 2"/>
          <p:cNvSpPr>
            <a:spLocks noGrp="1" noRot="1" noChangeAspect="1" noChangeArrowheads="1" noTextEdit="1"/>
          </p:cNvSpPr>
          <p:nvPr>
            <p:ph type="sldImg"/>
          </p:nvPr>
        </p:nvSpPr>
        <p:spPr>
          <a:ln/>
        </p:spPr>
      </p:sp>
      <p:sp>
        <p:nvSpPr>
          <p:cNvPr id="472067" name="Rectangle 3"/>
          <p:cNvSpPr>
            <a:spLocks noGrp="1" noChangeArrowheads="1"/>
          </p:cNvSpPr>
          <p:nvPr>
            <p:ph type="body" idx="1"/>
          </p:nvPr>
        </p:nvSpPr>
        <p:spPr/>
        <p:txBody>
          <a:bodyPr/>
          <a:lstStyle/>
          <a:p>
            <a:r>
              <a:rPr lang="en-US" smtClean="0"/>
              <a:t>Another way to think about the child outcomes is that they reflect children’s GLOBAL functioning.  The three outcomes are broad.  They are meant to give a snapshot of the whole child in his or her everyday life.  For this reason, the outcomes cross developmental domains in order to see how children integrate skills and behaviors to participate in their everyday activities.  </a:t>
            </a:r>
          </a:p>
          <a:p>
            <a:endParaRPr lang="en-US" smtClean="0"/>
          </a:p>
          <a:p>
            <a:r>
              <a:rPr lang="en-US" smtClean="0"/>
              <a:t>This means we’ll be asking more functional questions about a child.</a:t>
            </a:r>
          </a:p>
          <a:p>
            <a:r>
              <a:rPr lang="en-US" smtClean="0"/>
              <a:t>For outcome 1, we might ask questions like -- How does the child show affection?  And, How does the child interact with others? </a:t>
            </a:r>
          </a:p>
          <a:p>
            <a:r>
              <a:rPr lang="en-US" smtClean="0"/>
              <a:t>We might ask questions about how the child problem solves or how the child shows that he or she understands concepts or words to learn about the child’s functioning in outcome 2. </a:t>
            </a:r>
          </a:p>
          <a:p>
            <a:r>
              <a:rPr lang="en-US" smtClean="0"/>
              <a:t>And for outcome 3, we might ask: How does the child indicate hunger?</a:t>
            </a:r>
          </a:p>
          <a:p>
            <a:endParaRPr lang="en-US" smtClean="0"/>
          </a:p>
          <a:p>
            <a:r>
              <a:rPr lang="en-US" smtClean="0"/>
              <a:t>Let’s say we observe a child who uses 3-word phrases to engage another child in play during center time.  This tells us about how the child integrates language with social functioning.  We want to know more than the number of words in the child’s vocabulary, we want to know how she puts words and actions together in meaningful, functional ways.</a:t>
            </a:r>
          </a:p>
          <a:p>
            <a:endParaRPr lang="en-US" dirty="0" smtClean="0"/>
          </a:p>
        </p:txBody>
      </p:sp>
    </p:spTree>
    <p:extLst>
      <p:ext uri="{BB962C8B-B14F-4D97-AF65-F5344CB8AC3E}">
        <p14:creationId xmlns:p14="http://schemas.microsoft.com/office/powerpoint/2010/main" val="2651095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0099D1-EA6F-417E-B55E-566802F6F9A4}" type="slidenum">
              <a:rPr lang="en-US"/>
              <a:pPr/>
              <a:t>12</a:t>
            </a:fld>
            <a:endParaRPr lang="en-US"/>
          </a:p>
        </p:txBody>
      </p:sp>
      <p:sp>
        <p:nvSpPr>
          <p:cNvPr id="465922" name="Rectangle 2"/>
          <p:cNvSpPr>
            <a:spLocks noGrp="1" noRot="1" noChangeAspect="1" noChangeArrowheads="1" noTextEdit="1"/>
          </p:cNvSpPr>
          <p:nvPr>
            <p:ph type="sldImg"/>
          </p:nvPr>
        </p:nvSpPr>
        <p:spPr>
          <a:ln/>
        </p:spPr>
      </p:sp>
      <p:sp>
        <p:nvSpPr>
          <p:cNvPr id="465923" name="Rectangle 3"/>
          <p:cNvSpPr>
            <a:spLocks noGrp="1" noChangeArrowheads="1"/>
          </p:cNvSpPr>
          <p:nvPr>
            <p:ph type="body" idx="1"/>
          </p:nvPr>
        </p:nvSpPr>
        <p:spPr/>
        <p:txBody>
          <a:bodyPr/>
          <a:lstStyle/>
          <a:p>
            <a:r>
              <a:rPr lang="en-US" smtClean="0"/>
              <a:t>Let’s take a closer look at each outcome area, beginning with Outcome 1: Children have positive social relationships.  This includes relationships with adults and other children and getting along in groups for older children.  Assessment tool items and observations often include looking at: attachment/separation/autonomy, expressing emotions and feelings, learning rules and expectations, and social interactions and play.  </a:t>
            </a:r>
            <a:endParaRPr lang="en-US" dirty="0"/>
          </a:p>
        </p:txBody>
      </p:sp>
    </p:spTree>
    <p:extLst>
      <p:ext uri="{BB962C8B-B14F-4D97-AF65-F5344CB8AC3E}">
        <p14:creationId xmlns:p14="http://schemas.microsoft.com/office/powerpoint/2010/main" val="3105816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763409-79BC-4749-A3B4-76FBA439D5FF}" type="slidenum">
              <a:rPr lang="en-US"/>
              <a:pPr/>
              <a:t>13</a:t>
            </a:fld>
            <a:endParaRPr lang="en-US"/>
          </a:p>
        </p:txBody>
      </p:sp>
      <p:sp>
        <p:nvSpPr>
          <p:cNvPr id="467970" name="Rectangle 1026"/>
          <p:cNvSpPr>
            <a:spLocks noGrp="1" noRot="1" noChangeAspect="1" noChangeArrowheads="1" noTextEdit="1"/>
          </p:cNvSpPr>
          <p:nvPr>
            <p:ph type="sldImg"/>
          </p:nvPr>
        </p:nvSpPr>
        <p:spPr>
          <a:ln/>
        </p:spPr>
      </p:sp>
      <p:sp>
        <p:nvSpPr>
          <p:cNvPr id="467971" name="Rectangle 1027"/>
          <p:cNvSpPr>
            <a:spLocks noGrp="1" noChangeArrowheads="1"/>
          </p:cNvSpPr>
          <p:nvPr>
            <p:ph type="body" idx="1"/>
          </p:nvPr>
        </p:nvSpPr>
        <p:spPr/>
        <p:txBody>
          <a:bodyPr/>
          <a:lstStyle/>
          <a:p>
            <a:r>
              <a:rPr lang="en-US" smtClean="0"/>
              <a:t>Outcome 2 states that children acquire and use knowledge and skills.  This involves thinking, reasoning, remembering, problem solving, using symbols and language and understanding physical and social worlds – such as science and social studies.  Assessment and observation often include looking at early concepts, expressive language and communication, and, for older children, early literacy, and numeracy.</a:t>
            </a:r>
          </a:p>
          <a:p>
            <a:endParaRPr lang="en-US" smtClean="0"/>
          </a:p>
          <a:p>
            <a:endParaRPr lang="en-US" smtClean="0"/>
          </a:p>
          <a:p>
            <a:endParaRPr lang="en-US" dirty="0"/>
          </a:p>
        </p:txBody>
      </p:sp>
    </p:spTree>
    <p:extLst>
      <p:ext uri="{BB962C8B-B14F-4D97-AF65-F5344CB8AC3E}">
        <p14:creationId xmlns:p14="http://schemas.microsoft.com/office/powerpoint/2010/main" val="860111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943943-FE93-4B85-A631-2B3249E2A576}" type="slidenum">
              <a:rPr lang="en-US"/>
              <a:pPr/>
              <a:t>14</a:t>
            </a:fld>
            <a:endParaRPr lang="en-US"/>
          </a:p>
        </p:txBody>
      </p:sp>
      <p:sp>
        <p:nvSpPr>
          <p:cNvPr id="470018" name="Rectangle 2"/>
          <p:cNvSpPr>
            <a:spLocks noGrp="1" noRot="1" noChangeAspect="1" noChangeArrowheads="1" noTextEdit="1"/>
          </p:cNvSpPr>
          <p:nvPr>
            <p:ph type="sldImg"/>
          </p:nvPr>
        </p:nvSpPr>
        <p:spPr>
          <a:ln/>
        </p:spPr>
      </p:sp>
      <p:sp>
        <p:nvSpPr>
          <p:cNvPr id="470019" name="Rectangle 3"/>
          <p:cNvSpPr>
            <a:spLocks noGrp="1" noChangeArrowheads="1"/>
          </p:cNvSpPr>
          <p:nvPr>
            <p:ph type="body" idx="1"/>
          </p:nvPr>
        </p:nvSpPr>
        <p:spPr/>
        <p:txBody>
          <a:bodyPr/>
          <a:lstStyle/>
          <a:p>
            <a:r>
              <a:rPr lang="en-US" smtClean="0"/>
              <a:t>Outcome 3 states that children take appropriate action to meet their needs.  This includes basic self help and adaptive skills such as taking care of basic needs, getting from place to place, using tools and contributing to their own health and safety.  Skills and behaviors might include integrating motor skills to complete tasks, self-help skills and acting in appropriate ways to get what one’s needs or wants met.</a:t>
            </a:r>
            <a:endParaRPr lang="en-US" dirty="0"/>
          </a:p>
        </p:txBody>
      </p:sp>
    </p:spTree>
    <p:extLst>
      <p:ext uri="{BB962C8B-B14F-4D97-AF65-F5344CB8AC3E}">
        <p14:creationId xmlns:p14="http://schemas.microsoft.com/office/powerpoint/2010/main" val="2383872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61C783-407A-4054-9C46-263B2E95CD7C}" type="slidenum">
              <a:rPr lang="en-US"/>
              <a:pPr/>
              <a:t>15</a:t>
            </a:fld>
            <a:endParaRPr lang="en-US"/>
          </a:p>
        </p:txBody>
      </p:sp>
      <p:sp>
        <p:nvSpPr>
          <p:cNvPr id="474114" name="Rectangle 2"/>
          <p:cNvSpPr>
            <a:spLocks noGrp="1" noRot="1" noChangeAspect="1" noChangeArrowheads="1" noTextEdit="1"/>
          </p:cNvSpPr>
          <p:nvPr>
            <p:ph type="sldImg"/>
          </p:nvPr>
        </p:nvSpPr>
        <p:spPr>
          <a:ln/>
        </p:spPr>
      </p:sp>
      <p:sp>
        <p:nvSpPr>
          <p:cNvPr id="474115" name="Rectangle 3"/>
          <p:cNvSpPr>
            <a:spLocks noGrp="1" noChangeArrowheads="1"/>
          </p:cNvSpPr>
          <p:nvPr>
            <p:ph type="body" idx="1"/>
          </p:nvPr>
        </p:nvSpPr>
        <p:spPr/>
        <p:txBody>
          <a:bodyPr/>
          <a:lstStyle/>
          <a:p>
            <a:pPr defTabSz="949478">
              <a:defRPr/>
            </a:pPr>
            <a:r>
              <a:rPr lang="en-US" smtClean="0"/>
              <a:t>In summary, child outcomes data help us know if early intervention and preschool special education are making a difference for the children these programs serve.  Gathering child outcomes data also helps us determine how to improve programs to make more of a difference in the lives of these children.  Outcomes data help us identify what works and what might work even better.  The information gathered provides useful context to professionals and families at all levels for better decision-making and program planning.  That’s why child outcomes data matters. </a:t>
            </a:r>
          </a:p>
          <a:p>
            <a:endParaRPr lang="en-US" dirty="0"/>
          </a:p>
        </p:txBody>
      </p:sp>
    </p:spTree>
    <p:extLst>
      <p:ext uri="{BB962C8B-B14F-4D97-AF65-F5344CB8AC3E}">
        <p14:creationId xmlns:p14="http://schemas.microsoft.com/office/powerpoint/2010/main" val="3361381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 have reached the conclusion of this presentation.  We thank you for taking the time to complete the Session 1 presentation, “Understanding the Three Child Outcomes”.  Should you have questions about the Maryland Preschool Child Outcomes Summary (COS) Process, please contact the individuals listed here. </a:t>
            </a:r>
            <a:endParaRPr lang="en-US" dirty="0"/>
          </a:p>
        </p:txBody>
      </p:sp>
      <p:sp>
        <p:nvSpPr>
          <p:cNvPr id="4" name="Slide Number Placeholder 3"/>
          <p:cNvSpPr>
            <a:spLocks noGrp="1"/>
          </p:cNvSpPr>
          <p:nvPr>
            <p:ph type="sldNum" sz="quarter" idx="10"/>
          </p:nvPr>
        </p:nvSpPr>
        <p:spPr/>
        <p:txBody>
          <a:bodyPr/>
          <a:lstStyle/>
          <a:p>
            <a:fld id="{13C79DCD-F404-449F-89DF-E0F33DDC5CB6}" type="slidenum">
              <a:rPr lang="en-US" smtClean="0"/>
              <a:pPr/>
              <a:t>16</a:t>
            </a:fld>
            <a:endParaRPr lang="en-US"/>
          </a:p>
        </p:txBody>
      </p:sp>
    </p:spTree>
    <p:extLst>
      <p:ext uri="{BB962C8B-B14F-4D97-AF65-F5344CB8AC3E}">
        <p14:creationId xmlns:p14="http://schemas.microsoft.com/office/powerpoint/2010/main" val="3497635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C9377C-258A-4539-828F-295CB62AB994}" type="slidenum">
              <a:rPr lang="en-US"/>
              <a:pPr/>
              <a:t>2</a:t>
            </a:fld>
            <a:endParaRPr lang="en-US"/>
          </a:p>
        </p:txBody>
      </p:sp>
      <p:sp>
        <p:nvSpPr>
          <p:cNvPr id="751618" name="Rectangle 2"/>
          <p:cNvSpPr>
            <a:spLocks noGrp="1" noRot="1" noChangeAspect="1" noChangeArrowheads="1" noTextEdit="1"/>
          </p:cNvSpPr>
          <p:nvPr>
            <p:ph type="sldImg"/>
          </p:nvPr>
        </p:nvSpPr>
        <p:spPr>
          <a:ln/>
        </p:spPr>
      </p:sp>
      <p:sp>
        <p:nvSpPr>
          <p:cNvPr id="751619" name="Rectangle 3"/>
          <p:cNvSpPr>
            <a:spLocks noGrp="1" noChangeArrowheads="1"/>
          </p:cNvSpPr>
          <p:nvPr>
            <p:ph type="body" idx="1"/>
          </p:nvPr>
        </p:nvSpPr>
        <p:spPr/>
        <p:txBody>
          <a:bodyPr/>
          <a:lstStyle/>
          <a:p>
            <a:r>
              <a:rPr lang="en-US" smtClean="0"/>
              <a:t>Let’s begin with the overarching goal of early intervention and preschool special education, developed through an extensive stakeholder process conducted by the Early Childhood Outcomes Center in 2004, when the outcome requirements were just being defined.  Stakeholders involved in the process included families, providers, teachers, local, state and federal administrators, and researchers.  
The goal of both programs is “… to enable young children to be active and successful participants during the early childhood years and in the future in a variety of settings—in their homes, with their families, in child care, in preschool programs, and in the community.”  As you can see, stakeholders developed a goal that is based on a vision for what ALL families would want for their children.  The three child outcomes later were based on this overarching goal.</a:t>
            </a:r>
            <a:endParaRPr lang="en-US" dirty="0"/>
          </a:p>
        </p:txBody>
      </p:sp>
    </p:spTree>
    <p:extLst>
      <p:ext uri="{BB962C8B-B14F-4D97-AF65-F5344CB8AC3E}">
        <p14:creationId xmlns:p14="http://schemas.microsoft.com/office/powerpoint/2010/main" val="3406153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0" smtClean="0"/>
              <a:t>When we look at the big picture, it’s clear that we live in an age of accountability.  Accountability means that we must look at how we provide services, and the results of those services.  In other words, we are not just interested in how many children participate in early intervention and preschool special education services, but also in how young children with disabilities are benefiting from these services.
IDEA 2004 introduced this focus on results, and the U. S. Office of Special Education Programs, or OSEP, was now required to show Congress that children who participate in the IDEA Part C Early Intervention Program and the Part B Preschool Special Education Program are indeed making progress.  OSEP funded the Early Childhood Outcomes Center to assist in the development of measures to show the effectiveness of these programs.
The Early Childhood Outcomes Center pulled together stakeholders, including families, providers, teachers, administrators, and researchers, to build consensus around outcomes measurement for young children with disabilities, birth through five, and their families.
This approach was and continues to be in alignment with Maryland’s approach to implementing a birth through five seamless and comprehensive system of coordinated services within the larger framework of a birth through 21 service delivery system. This system is designed to ensure that all students are ready for school, achieve in school, and are prepared for college, careers, community, and life.
</a:t>
            </a:r>
            <a:endParaRPr lang="en-US" altLang="en-US" dirty="0"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fontAlgn="base">
              <a:spcBef>
                <a:spcPct val="0"/>
              </a:spcBef>
              <a:spcAft>
                <a:spcPct val="0"/>
              </a:spcAft>
              <a:defRPr>
                <a:solidFill>
                  <a:schemeClr val="tx1"/>
                </a:solidFill>
                <a:latin typeface="Calibri" panose="020F0502020204030204" pitchFamily="34" charset="0"/>
              </a:defRPr>
            </a:lvl6pPr>
            <a:lvl7pPr marL="3028264" indent="-232943" fontAlgn="base">
              <a:spcBef>
                <a:spcPct val="0"/>
              </a:spcBef>
              <a:spcAft>
                <a:spcPct val="0"/>
              </a:spcAft>
              <a:defRPr>
                <a:solidFill>
                  <a:schemeClr val="tx1"/>
                </a:solidFill>
                <a:latin typeface="Calibri" panose="020F0502020204030204" pitchFamily="34" charset="0"/>
              </a:defRPr>
            </a:lvl7pPr>
            <a:lvl8pPr marL="3494151" indent="-232943" fontAlgn="base">
              <a:spcBef>
                <a:spcPct val="0"/>
              </a:spcBef>
              <a:spcAft>
                <a:spcPct val="0"/>
              </a:spcAft>
              <a:defRPr>
                <a:solidFill>
                  <a:schemeClr val="tx1"/>
                </a:solidFill>
                <a:latin typeface="Calibri" panose="020F0502020204030204" pitchFamily="34" charset="0"/>
              </a:defRPr>
            </a:lvl8pPr>
            <a:lvl9pPr marL="3960038" indent="-232943" fontAlgn="base">
              <a:spcBef>
                <a:spcPct val="0"/>
              </a:spcBef>
              <a:spcAft>
                <a:spcPct val="0"/>
              </a:spcAft>
              <a:defRPr>
                <a:solidFill>
                  <a:schemeClr val="tx1"/>
                </a:solidFill>
                <a:latin typeface="Calibri" panose="020F0502020204030204" pitchFamily="34" charset="0"/>
              </a:defRPr>
            </a:lvl9pPr>
          </a:lstStyle>
          <a:p>
            <a:fld id="{B691CE8D-D60A-40AD-B721-E547A6DDA44B}" type="slidenum">
              <a:rPr lang="en-US" altLang="en-US"/>
              <a:pPr/>
              <a:t>3</a:t>
            </a:fld>
            <a:endParaRPr lang="en-US" altLang="en-US"/>
          </a:p>
        </p:txBody>
      </p:sp>
    </p:spTree>
    <p:extLst>
      <p:ext uri="{BB962C8B-B14F-4D97-AF65-F5344CB8AC3E}">
        <p14:creationId xmlns:p14="http://schemas.microsoft.com/office/powerpoint/2010/main" val="2800356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222D16-412A-4FD4-B8BF-67AE33E40768}" type="slidenum">
              <a:rPr lang="en-US"/>
              <a:pPr/>
              <a:t>4</a:t>
            </a:fld>
            <a:endParaRPr lang="en-US"/>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p:txBody>
          <a:bodyPr/>
          <a:lstStyle/>
          <a:p>
            <a:pPr>
              <a:spcBef>
                <a:spcPct val="0"/>
              </a:spcBef>
            </a:pPr>
            <a:r>
              <a:rPr lang="en-US" altLang="en-US" b="0" smtClean="0"/>
              <a:t>To measure the outcomes of children in early intervention and preschool special education services, stakeholders strongly recommended the use of a single, unified set of functional outcome statements for children with disabilities, birth through 5.  They also recommended that the language of the outcomes statements be universal, and that the outcomes be functional rather than domains based.</a:t>
            </a:r>
          </a:p>
          <a:p>
            <a:pPr>
              <a:spcBef>
                <a:spcPct val="0"/>
              </a:spcBef>
            </a:pPr>
            <a:endParaRPr lang="en-US" altLang="en-US" b="0" smtClean="0"/>
          </a:p>
          <a:p>
            <a:pPr>
              <a:spcBef>
                <a:spcPct val="0"/>
              </a:spcBef>
            </a:pPr>
            <a:r>
              <a:rPr lang="en-US" altLang="en-US" b="0" smtClean="0"/>
              <a:t>So beginning in 2005, the U. S Office of Special Education Programs required states to measure and report on the extent to which children make progress in three areas:</a:t>
            </a:r>
          </a:p>
          <a:p>
            <a:pPr>
              <a:spcBef>
                <a:spcPct val="0"/>
              </a:spcBef>
            </a:pPr>
            <a:r>
              <a:rPr lang="en-US" altLang="en-US" b="0" smtClean="0"/>
              <a:t>Outcome 1:  Children have positive social-emotional skills (including social relationships)</a:t>
            </a:r>
          </a:p>
          <a:p>
            <a:pPr>
              <a:spcBef>
                <a:spcPct val="0"/>
              </a:spcBef>
            </a:pPr>
            <a:r>
              <a:rPr lang="en-US" altLang="en-US" b="0" smtClean="0"/>
              <a:t>Outcome 2:  Children acquire and use knowledge and skills (including early language/communication and early literacy for preschoolers), and</a:t>
            </a:r>
          </a:p>
          <a:p>
            <a:pPr>
              <a:spcBef>
                <a:spcPct val="0"/>
              </a:spcBef>
            </a:pPr>
            <a:r>
              <a:rPr lang="en-US" altLang="en-US" b="0" smtClean="0"/>
              <a:t>Outcome 3:  Children use appropriate behaviors to meet their needs</a:t>
            </a:r>
            <a:endParaRPr lang="en-US" dirty="0" smtClean="0">
              <a:solidFill>
                <a:schemeClr val="tx1"/>
              </a:solidFill>
            </a:endParaRPr>
          </a:p>
        </p:txBody>
      </p:sp>
    </p:spTree>
    <p:extLst>
      <p:ext uri="{BB962C8B-B14F-4D97-AF65-F5344CB8AC3E}">
        <p14:creationId xmlns:p14="http://schemas.microsoft.com/office/powerpoint/2010/main" val="211798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226D7F-8D90-43DE-ACE7-95F8DEEEAB25}" type="slidenum">
              <a:rPr lang="en-US"/>
              <a:pPr/>
              <a:t>5</a:t>
            </a:fld>
            <a:endParaRPr lang="en-US"/>
          </a:p>
        </p:txBody>
      </p:sp>
      <p:sp>
        <p:nvSpPr>
          <p:cNvPr id="364546" name="Rectangle 2"/>
          <p:cNvSpPr>
            <a:spLocks noGrp="1" noRot="1" noChangeAspect="1" noChangeArrowheads="1" noTextEdit="1"/>
          </p:cNvSpPr>
          <p:nvPr>
            <p:ph type="sldImg"/>
          </p:nvPr>
        </p:nvSpPr>
        <p:spPr>
          <a:ln/>
        </p:spPr>
      </p:sp>
      <p:sp>
        <p:nvSpPr>
          <p:cNvPr id="364547" name="Rectangle 3"/>
          <p:cNvSpPr>
            <a:spLocks noGrp="1" noChangeArrowheads="1"/>
          </p:cNvSpPr>
          <p:nvPr>
            <p:ph type="body" idx="1"/>
          </p:nvPr>
        </p:nvSpPr>
        <p:spPr/>
        <p:txBody>
          <a:bodyPr/>
          <a:lstStyle/>
          <a:p>
            <a:r>
              <a:rPr lang="en-US" smtClean="0"/>
              <a:t>For each of the three outcomes, there are five progress categories in which states report their annual performance data.  States report, in category a, the percentage of children who did not improve functioning; in category b, the percentage of children who improved functioning, but not sufficient to move nearer to functioning comparable to same-aged peers; in category c, the percentage of children who improved functioning to a level nearer to same-aged peers but did not reach it; in category d, the percentage of children who improved functioning to reach a level comparable to same-aged peers.  And finally, in category e, the percentage of children who maintained functioning at a level comparable to same-aged peers.  </a:t>
            </a:r>
          </a:p>
          <a:p>
            <a:endParaRPr lang="en-US" smtClean="0"/>
          </a:p>
          <a:p>
            <a:r>
              <a:rPr lang="en-US" smtClean="0"/>
              <a:t>Reporting progress in five different categories acknowledges that children make varying amounts of progress.  </a:t>
            </a:r>
            <a:endParaRPr lang="en-US" dirty="0"/>
          </a:p>
        </p:txBody>
      </p:sp>
    </p:spTree>
    <p:extLst>
      <p:ext uri="{BB962C8B-B14F-4D97-AF65-F5344CB8AC3E}">
        <p14:creationId xmlns:p14="http://schemas.microsoft.com/office/powerpoint/2010/main" val="544634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States are then asked to summarize the data from the reporting categories into two statements.
For summary statement 1 states report, of those children who entered the program below age expectations in each Outcome, the percent of children who substantially increased the rate of growth by the time they exited the program.
In summary statement 2, states report the percent of children who were functioning within age expectations in each Outcome by the time they exited the program.
Specific calculations are used to summarize these data. 
</a:t>
            </a:r>
            <a:endParaRPr lang="en-US" dirty="0"/>
          </a:p>
        </p:txBody>
      </p:sp>
      <p:sp>
        <p:nvSpPr>
          <p:cNvPr id="4" name="Slide Number Placeholder 3"/>
          <p:cNvSpPr>
            <a:spLocks noGrp="1"/>
          </p:cNvSpPr>
          <p:nvPr>
            <p:ph type="sldNum" sz="quarter" idx="10"/>
          </p:nvPr>
        </p:nvSpPr>
        <p:spPr/>
        <p:txBody>
          <a:bodyPr/>
          <a:lstStyle/>
          <a:p>
            <a:fld id="{13C79DCD-F404-449F-89DF-E0F33DDC5CB6}" type="slidenum">
              <a:rPr lang="en-US" smtClean="0"/>
              <a:pPr/>
              <a:t>6</a:t>
            </a:fld>
            <a:endParaRPr lang="en-US"/>
          </a:p>
        </p:txBody>
      </p:sp>
    </p:spTree>
    <p:extLst>
      <p:ext uri="{BB962C8B-B14F-4D97-AF65-F5344CB8AC3E}">
        <p14:creationId xmlns:p14="http://schemas.microsoft.com/office/powerpoint/2010/main" val="597703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Here you can see the big picture.  Along the top in red boxes are the three child outcomes.  The boxes in blue below describe the progress data states must collect for each of the three child outcomes.  The progress data are then used to summarize children’s results while in and upon exiting both early intervention and preschool special education, as seen in the yellow boxes at the bottom.</a:t>
            </a:r>
            <a:endParaRPr lang="en-US" dirty="0"/>
          </a:p>
        </p:txBody>
      </p:sp>
      <p:sp>
        <p:nvSpPr>
          <p:cNvPr id="4" name="Slide Number Placeholder 3"/>
          <p:cNvSpPr>
            <a:spLocks noGrp="1"/>
          </p:cNvSpPr>
          <p:nvPr>
            <p:ph type="sldNum" sz="quarter" idx="10"/>
          </p:nvPr>
        </p:nvSpPr>
        <p:spPr/>
        <p:txBody>
          <a:bodyPr/>
          <a:lstStyle/>
          <a:p>
            <a:fld id="{13C79DCD-F404-449F-89DF-E0F33DDC5CB6}" type="slidenum">
              <a:rPr lang="en-US" smtClean="0"/>
              <a:pPr/>
              <a:t>7</a:t>
            </a:fld>
            <a:endParaRPr lang="en-US"/>
          </a:p>
        </p:txBody>
      </p:sp>
    </p:spTree>
    <p:extLst>
      <p:ext uri="{BB962C8B-B14F-4D97-AF65-F5344CB8AC3E}">
        <p14:creationId xmlns:p14="http://schemas.microsoft.com/office/powerpoint/2010/main" val="298135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1C8ACC-98E4-4CAB-A43B-16FF4734EF16}" type="slidenum">
              <a:rPr lang="en-US"/>
              <a:pPr/>
              <a:t>8</a:t>
            </a:fld>
            <a:endParaRPr lang="en-US"/>
          </a:p>
        </p:txBody>
      </p:sp>
      <p:sp>
        <p:nvSpPr>
          <p:cNvPr id="709634" name="Rectangle 2"/>
          <p:cNvSpPr>
            <a:spLocks noGrp="1" noRot="1" noChangeAspect="1" noChangeArrowheads="1" noTextEdit="1"/>
          </p:cNvSpPr>
          <p:nvPr>
            <p:ph type="sldImg"/>
          </p:nvPr>
        </p:nvSpPr>
        <p:spPr>
          <a:ln/>
        </p:spPr>
      </p:sp>
      <p:sp>
        <p:nvSpPr>
          <p:cNvPr id="709635" name="Rectangle 3"/>
          <p:cNvSpPr>
            <a:spLocks noGrp="1" noChangeArrowheads="1"/>
          </p:cNvSpPr>
          <p:nvPr>
            <p:ph type="body" idx="1"/>
          </p:nvPr>
        </p:nvSpPr>
        <p:spPr/>
        <p:txBody>
          <a:bodyPr/>
          <a:lstStyle/>
          <a:p>
            <a:pPr defTabSz="949478">
              <a:defRPr/>
            </a:pPr>
            <a:r>
              <a:rPr lang="en-US" b="0" smtClean="0"/>
              <a:t>So why do we collect these data?  When child outcomes data are aggregated across children, they can tell us whether a program is improving outcomes for the children it serves.  We can also use these data to inform the development of program improvement activities: Part C and Part B preschool program leaders can use the information to determine not only state program effectiveness, but also priorities for training and technical assistance in regional and local programs.   </a:t>
            </a:r>
          </a:p>
          <a:p>
            <a:pPr defTabSz="949478">
              <a:defRPr/>
            </a:pPr>
            <a:endParaRPr lang="en-US" b="0" smtClean="0"/>
          </a:p>
          <a:p>
            <a:pPr defTabSz="949478">
              <a:defRPr/>
            </a:pPr>
            <a:r>
              <a:rPr lang="en-US" b="0" smtClean="0"/>
              <a:t>When we consider all of these uses, it becomes clear that child outcomes data can be used for multiple purposes beyond reporting information to the federal government as required.  Gathering child outcomes data is valuable on multiple levels and for all involved, with a shared goal of promoting positive outcomes in children.</a:t>
            </a:r>
            <a:endParaRPr lang="en-US" b="0" baseline="0" dirty="0" smtClean="0"/>
          </a:p>
        </p:txBody>
      </p:sp>
    </p:spTree>
    <p:extLst>
      <p:ext uri="{BB962C8B-B14F-4D97-AF65-F5344CB8AC3E}">
        <p14:creationId xmlns:p14="http://schemas.microsoft.com/office/powerpoint/2010/main" val="3990193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222D16-412A-4FD4-B8BF-67AE33E40768}" type="slidenum">
              <a:rPr lang="en-US"/>
              <a:pPr/>
              <a:t>9</a:t>
            </a:fld>
            <a:endParaRPr lang="en-US"/>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p:txBody>
          <a:bodyPr/>
          <a:lstStyle/>
          <a:p>
            <a:r>
              <a:rPr lang="en-US" smtClean="0"/>
              <a:t>Let’s return for a moment to the three child outcomes.  Note that they are not skill- or domain-based.</a:t>
            </a:r>
            <a:endParaRPr lang="en-US" dirty="0"/>
          </a:p>
        </p:txBody>
      </p:sp>
    </p:spTree>
    <p:extLst>
      <p:ext uri="{BB962C8B-B14F-4D97-AF65-F5344CB8AC3E}">
        <p14:creationId xmlns:p14="http://schemas.microsoft.com/office/powerpoint/2010/main" val="3230540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2"/>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1143000" y="5945452"/>
            <a:ext cx="1761565" cy="362803"/>
          </a:xfrm>
        </p:spPr>
        <p:txBody>
          <a:bodyPr/>
          <a:lstStyle>
            <a:lvl1pPr>
              <a:defRPr>
                <a:solidFill>
                  <a:schemeClr val="accent5"/>
                </a:solidFill>
              </a:defRPr>
            </a:lvl1pPr>
          </a:lstStyle>
          <a:p>
            <a:fld id="{96F915CA-21AF-4BBE-B685-2DDE2A0F1E8A}" type="datetimeFigureOut">
              <a:rPr lang="en-US" smtClean="0"/>
              <a:pPr/>
              <a:t>2/10/2015</a:t>
            </a:fld>
            <a:endParaRPr lang="en-US" dirty="0"/>
          </a:p>
        </p:txBody>
      </p:sp>
      <p:sp>
        <p:nvSpPr>
          <p:cNvPr id="5" name="Footer Placeholder 4"/>
          <p:cNvSpPr>
            <a:spLocks noGrp="1"/>
          </p:cNvSpPr>
          <p:nvPr>
            <p:ph type="ftr" sz="quarter" idx="11"/>
          </p:nvPr>
        </p:nvSpPr>
        <p:spPr>
          <a:xfrm>
            <a:off x="3460376" y="5943130"/>
            <a:ext cx="5289375" cy="365125"/>
          </a:xfrm>
        </p:spPr>
        <p:txBody>
          <a:bodyPr/>
          <a:lstStyle>
            <a:lvl1pPr>
              <a:defRPr>
                <a:solidFill>
                  <a:schemeClr val="accent5"/>
                </a:solidFill>
              </a:defRPr>
            </a:lvl1pPr>
          </a:lstStyle>
          <a:p>
            <a:endParaRPr lang="en-US" dirty="0"/>
          </a:p>
        </p:txBody>
      </p:sp>
      <p:sp>
        <p:nvSpPr>
          <p:cNvPr id="6" name="Slide Number Placeholder 5"/>
          <p:cNvSpPr>
            <a:spLocks noGrp="1"/>
          </p:cNvSpPr>
          <p:nvPr>
            <p:ph type="sldNum" sz="quarter" idx="12"/>
          </p:nvPr>
        </p:nvSpPr>
        <p:spPr>
          <a:xfrm>
            <a:off x="9309654" y="5945452"/>
            <a:ext cx="1706217" cy="365125"/>
          </a:xfrm>
        </p:spPr>
        <p:txBody>
          <a:bodyPr/>
          <a:lstStyle>
            <a:lvl1pPr>
              <a:defRPr>
                <a:solidFill>
                  <a:schemeClr val="accent5"/>
                </a:solidFill>
              </a:defRPr>
            </a:lvl1pPr>
          </a:lstStyle>
          <a:p>
            <a:fld id="{466EEA67-8E32-470B-856F-44BBBD462677}" type="slidenum">
              <a:rPr lang="en-US" smtClean="0"/>
              <a:pPr/>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81894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accent5"/>
                </a:solidFill>
              </a:defRPr>
            </a:lvl1pPr>
          </a:lstStyle>
          <a:p>
            <a:fld id="{96F915CA-21AF-4BBE-B685-2DDE2A0F1E8A}" type="datetimeFigureOut">
              <a:rPr lang="en-US" smtClean="0"/>
              <a:pPr/>
              <a:t>2/10/2015</a:t>
            </a:fld>
            <a:endParaRPr lang="en-US" dirty="0"/>
          </a:p>
        </p:txBody>
      </p:sp>
      <p:sp>
        <p:nvSpPr>
          <p:cNvPr id="5" name="Footer Placeholder 4"/>
          <p:cNvSpPr>
            <a:spLocks noGrp="1"/>
          </p:cNvSpPr>
          <p:nvPr>
            <p:ph type="ftr" sz="quarter" idx="11"/>
          </p:nvPr>
        </p:nvSpPr>
        <p:spPr/>
        <p:txBody>
          <a:bodyPr/>
          <a:lstStyle>
            <a:lvl1pPr>
              <a:defRPr>
                <a:solidFill>
                  <a:schemeClr val="accent5"/>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5"/>
                </a:solidFill>
              </a:defRPr>
            </a:lvl1pPr>
          </a:lstStyle>
          <a:p>
            <a:fld id="{466EEA67-8E32-470B-856F-44BBBD462677}" type="slidenum">
              <a:rPr lang="en-US" smtClean="0"/>
              <a:pPr/>
              <a:t>‹#›</a:t>
            </a:fld>
            <a:endParaRPr lang="en-US" dirty="0"/>
          </a:p>
        </p:txBody>
      </p:sp>
    </p:spTree>
    <p:extLst>
      <p:ext uri="{BB962C8B-B14F-4D97-AF65-F5344CB8AC3E}">
        <p14:creationId xmlns:p14="http://schemas.microsoft.com/office/powerpoint/2010/main" val="355810595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290971" cy="5172635"/>
          </a:xfrm>
        </p:spPr>
        <p:txBody>
          <a:bodyPr vert="eaVert"/>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17263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accent5"/>
                </a:solidFill>
              </a:defRPr>
            </a:lvl1pPr>
          </a:lstStyle>
          <a:p>
            <a:fld id="{96F915CA-21AF-4BBE-B685-2DDE2A0F1E8A}" type="datetimeFigureOut">
              <a:rPr lang="en-US" smtClean="0"/>
              <a:pPr/>
              <a:t>2/10/2015</a:t>
            </a:fld>
            <a:endParaRPr lang="en-US" dirty="0"/>
          </a:p>
        </p:txBody>
      </p:sp>
      <p:sp>
        <p:nvSpPr>
          <p:cNvPr id="5" name="Footer Placeholder 4"/>
          <p:cNvSpPr>
            <a:spLocks noGrp="1"/>
          </p:cNvSpPr>
          <p:nvPr>
            <p:ph type="ftr" sz="quarter" idx="11"/>
          </p:nvPr>
        </p:nvSpPr>
        <p:spPr/>
        <p:txBody>
          <a:bodyPr/>
          <a:lstStyle>
            <a:lvl1pPr>
              <a:defRPr>
                <a:solidFill>
                  <a:schemeClr val="accent5"/>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5"/>
                </a:solidFill>
              </a:defRPr>
            </a:lvl1pPr>
          </a:lstStyle>
          <a:p>
            <a:fld id="{466EEA67-8E32-470B-856F-44BBBD462677}" type="slidenum">
              <a:rPr lang="en-US" smtClean="0"/>
              <a:pPr/>
              <a:t>‹#›</a:t>
            </a:fld>
            <a:endParaRPr lang="en-US" dirty="0"/>
          </a:p>
        </p:txBody>
      </p:sp>
    </p:spTree>
    <p:extLst>
      <p:ext uri="{BB962C8B-B14F-4D97-AF65-F5344CB8AC3E}">
        <p14:creationId xmlns:p14="http://schemas.microsoft.com/office/powerpoint/2010/main" val="20902282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custDataLst>
              <p:tags r:id="rId2"/>
            </p:custDataLst>
          </p:nvPr>
        </p:nvSpPr>
        <p:spPr>
          <a:xfrm>
            <a:off x="1143000" y="2057400"/>
            <a:ext cx="9872871" cy="389516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custDataLst>
              <p:tags r:id="rId3"/>
            </p:custDataLst>
          </p:nvPr>
        </p:nvSpPr>
        <p:spPr>
          <a:xfrm>
            <a:off x="1143000" y="6044004"/>
            <a:ext cx="1922929" cy="365125"/>
          </a:xfrm>
        </p:spPr>
        <p:txBody>
          <a:bodyPr/>
          <a:lstStyle>
            <a:lvl1pPr>
              <a:defRPr>
                <a:solidFill>
                  <a:schemeClr val="accent5"/>
                </a:solidFill>
              </a:defRPr>
            </a:lvl1pPr>
          </a:lstStyle>
          <a:p>
            <a:fld id="{96F915CA-21AF-4BBE-B685-2DDE2A0F1E8A}" type="datetimeFigureOut">
              <a:rPr lang="en-US" smtClean="0"/>
              <a:pPr/>
              <a:t>2/10/2015</a:t>
            </a:fld>
            <a:endParaRPr lang="en-US" dirty="0"/>
          </a:p>
        </p:txBody>
      </p:sp>
      <p:sp>
        <p:nvSpPr>
          <p:cNvPr id="5" name="Footer Placeholder 4"/>
          <p:cNvSpPr>
            <a:spLocks noGrp="1"/>
          </p:cNvSpPr>
          <p:nvPr>
            <p:ph type="ftr" sz="quarter" idx="11"/>
            <p:custDataLst>
              <p:tags r:id="rId4"/>
            </p:custDataLst>
          </p:nvPr>
        </p:nvSpPr>
        <p:spPr>
          <a:xfrm>
            <a:off x="3621741" y="6044006"/>
            <a:ext cx="5128010" cy="365124"/>
          </a:xfrm>
        </p:spPr>
        <p:txBody>
          <a:bodyPr/>
          <a:lstStyle>
            <a:lvl1pPr>
              <a:defRPr>
                <a:solidFill>
                  <a:schemeClr val="accent5"/>
                </a:solidFill>
              </a:defRPr>
            </a:lvl1pPr>
          </a:lstStyle>
          <a:p>
            <a:endParaRPr lang="en-US" dirty="0"/>
          </a:p>
        </p:txBody>
      </p:sp>
      <p:sp>
        <p:nvSpPr>
          <p:cNvPr id="6" name="Slide Number Placeholder 5"/>
          <p:cNvSpPr>
            <a:spLocks noGrp="1"/>
          </p:cNvSpPr>
          <p:nvPr>
            <p:ph type="sldNum" sz="quarter" idx="12"/>
            <p:custDataLst>
              <p:tags r:id="rId5"/>
            </p:custDataLst>
          </p:nvPr>
        </p:nvSpPr>
        <p:spPr>
          <a:xfrm>
            <a:off x="9309654" y="6044004"/>
            <a:ext cx="1706217" cy="365125"/>
          </a:xfrm>
        </p:spPr>
        <p:txBody>
          <a:bodyPr/>
          <a:lstStyle>
            <a:lvl1pPr>
              <a:defRPr>
                <a:solidFill>
                  <a:schemeClr val="accent5"/>
                </a:solidFill>
              </a:defRPr>
            </a:lvl1pPr>
          </a:lstStyle>
          <a:p>
            <a:fld id="{466EEA67-8E32-470B-856F-44BBBD462677}" type="slidenum">
              <a:rPr lang="en-US" smtClean="0"/>
              <a:pPr/>
              <a:t>‹#›</a:t>
            </a:fld>
            <a:endParaRPr lang="en-US" dirty="0"/>
          </a:p>
        </p:txBody>
      </p:sp>
    </p:spTree>
    <p:extLst>
      <p:ext uri="{BB962C8B-B14F-4D97-AF65-F5344CB8AC3E}">
        <p14:creationId xmlns:p14="http://schemas.microsoft.com/office/powerpoint/2010/main" val="18040339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106424" y="1173575"/>
            <a:ext cx="9966960" cy="2926080"/>
          </a:xfrm>
        </p:spPr>
        <p:txBody>
          <a:bodyPr anchor="b">
            <a:noAutofit/>
          </a:bodyPr>
          <a:lstStyle>
            <a:lvl1pPr algn="ctr">
              <a:lnSpc>
                <a:spcPct val="85000"/>
              </a:lnSpc>
              <a:defRPr sz="7200" b="0" cap="all" baseline="0">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custDataLst>
              <p:tags r:id="rId2"/>
            </p:custDataLst>
          </p:nvPr>
        </p:nvSpPr>
        <p:spPr>
          <a:xfrm>
            <a:off x="1709928" y="4154520"/>
            <a:ext cx="8769096" cy="1363806"/>
          </a:xfrm>
        </p:spPr>
        <p:txBody>
          <a:bodyPr anchor="t">
            <a:normAutofit/>
          </a:bodyPr>
          <a:lstStyle>
            <a:lvl1pPr marL="0" indent="0" algn="ctr">
              <a:buNone/>
              <a:defRPr sz="22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custDataLst>
              <p:tags r:id="rId3"/>
            </p:custDataLst>
          </p:nvPr>
        </p:nvSpPr>
        <p:spPr>
          <a:xfrm>
            <a:off x="1143000" y="5957498"/>
            <a:ext cx="1887071" cy="385377"/>
          </a:xfrm>
        </p:spPr>
        <p:txBody>
          <a:bodyPr/>
          <a:lstStyle>
            <a:lvl1pPr>
              <a:defRPr>
                <a:solidFill>
                  <a:schemeClr val="accent5"/>
                </a:solidFill>
              </a:defRPr>
            </a:lvl1pPr>
          </a:lstStyle>
          <a:p>
            <a:fld id="{96F915CA-21AF-4BBE-B685-2DDE2A0F1E8A}" type="datetimeFigureOut">
              <a:rPr lang="en-US" smtClean="0"/>
              <a:pPr/>
              <a:t>2/10/2015</a:t>
            </a:fld>
            <a:endParaRPr lang="en-US" dirty="0"/>
          </a:p>
        </p:txBody>
      </p:sp>
      <p:sp>
        <p:nvSpPr>
          <p:cNvPr id="5" name="Footer Placeholder 4"/>
          <p:cNvSpPr>
            <a:spLocks noGrp="1"/>
          </p:cNvSpPr>
          <p:nvPr>
            <p:ph type="ftr" sz="quarter" idx="11"/>
            <p:custDataLst>
              <p:tags r:id="rId4"/>
            </p:custDataLst>
          </p:nvPr>
        </p:nvSpPr>
        <p:spPr>
          <a:xfrm>
            <a:off x="3585882" y="5957499"/>
            <a:ext cx="5163869" cy="385376"/>
          </a:xfrm>
        </p:spPr>
        <p:txBody>
          <a:bodyPr/>
          <a:lstStyle>
            <a:lvl1pPr>
              <a:defRPr>
                <a:solidFill>
                  <a:schemeClr val="accent5"/>
                </a:solidFill>
              </a:defRPr>
            </a:lvl1pPr>
          </a:lstStyle>
          <a:p>
            <a:endParaRPr lang="en-US" dirty="0"/>
          </a:p>
        </p:txBody>
      </p:sp>
      <p:sp>
        <p:nvSpPr>
          <p:cNvPr id="6" name="Slide Number Placeholder 5"/>
          <p:cNvSpPr>
            <a:spLocks noGrp="1"/>
          </p:cNvSpPr>
          <p:nvPr>
            <p:ph type="sldNum" sz="quarter" idx="12"/>
            <p:custDataLst>
              <p:tags r:id="rId5"/>
            </p:custDataLst>
          </p:nvPr>
        </p:nvSpPr>
        <p:spPr>
          <a:xfrm>
            <a:off x="9309654" y="5977750"/>
            <a:ext cx="1706217" cy="365125"/>
          </a:xfrm>
        </p:spPr>
        <p:txBody>
          <a:bodyPr/>
          <a:lstStyle>
            <a:lvl1pPr>
              <a:defRPr>
                <a:solidFill>
                  <a:schemeClr val="accent5"/>
                </a:solidFill>
              </a:defRPr>
            </a:lvl1pPr>
          </a:lstStyle>
          <a:p>
            <a:fld id="{466EEA67-8E32-470B-856F-44BBBD462677}" type="slidenum">
              <a:rPr lang="en-US" smtClean="0"/>
              <a:pPr/>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65391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1143000" y="6098322"/>
            <a:ext cx="1851212" cy="386614"/>
          </a:xfrm>
        </p:spPr>
        <p:txBody>
          <a:bodyPr/>
          <a:lstStyle>
            <a:lvl1pPr>
              <a:defRPr>
                <a:solidFill>
                  <a:schemeClr val="accent5"/>
                </a:solidFill>
              </a:defRPr>
            </a:lvl1pPr>
          </a:lstStyle>
          <a:p>
            <a:fld id="{96F915CA-21AF-4BBE-B685-2DDE2A0F1E8A}" type="datetimeFigureOut">
              <a:rPr lang="en-US" smtClean="0"/>
              <a:pPr/>
              <a:t>2/10/2015</a:t>
            </a:fld>
            <a:endParaRPr lang="en-US" dirty="0"/>
          </a:p>
        </p:txBody>
      </p:sp>
      <p:sp>
        <p:nvSpPr>
          <p:cNvPr id="6" name="Footer Placeholder 5"/>
          <p:cNvSpPr>
            <a:spLocks noGrp="1"/>
          </p:cNvSpPr>
          <p:nvPr>
            <p:ph type="ftr" sz="quarter" idx="11"/>
          </p:nvPr>
        </p:nvSpPr>
        <p:spPr>
          <a:xfrm>
            <a:off x="3550024" y="6119813"/>
            <a:ext cx="5209663" cy="365124"/>
          </a:xfrm>
        </p:spPr>
        <p:txBody>
          <a:bodyPr/>
          <a:lstStyle>
            <a:lvl1pPr>
              <a:defRPr>
                <a:solidFill>
                  <a:schemeClr val="accent5"/>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5"/>
                </a:solidFill>
              </a:defRPr>
            </a:lvl1pPr>
          </a:lstStyle>
          <a:p>
            <a:fld id="{466EEA67-8E32-470B-856F-44BBBD462677}" type="slidenum">
              <a:rPr lang="en-US" smtClean="0"/>
              <a:pPr/>
              <a:t>‹#›</a:t>
            </a:fld>
            <a:endParaRPr lang="en-US" dirty="0"/>
          </a:p>
        </p:txBody>
      </p:sp>
    </p:spTree>
    <p:extLst>
      <p:ext uri="{BB962C8B-B14F-4D97-AF65-F5344CB8AC3E}">
        <p14:creationId xmlns:p14="http://schemas.microsoft.com/office/powerpoint/2010/main" val="286961439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1143000" y="6098322"/>
            <a:ext cx="1785339" cy="386614"/>
          </a:xfrm>
        </p:spPr>
        <p:txBody>
          <a:bodyPr/>
          <a:lstStyle>
            <a:lvl1pPr>
              <a:defRPr>
                <a:solidFill>
                  <a:schemeClr val="accent5"/>
                </a:solidFill>
              </a:defRPr>
            </a:lvl1pPr>
          </a:lstStyle>
          <a:p>
            <a:fld id="{96F915CA-21AF-4BBE-B685-2DDE2A0F1E8A}" type="datetimeFigureOut">
              <a:rPr lang="en-US" smtClean="0"/>
              <a:pPr/>
              <a:t>2/10/2015</a:t>
            </a:fld>
            <a:endParaRPr lang="en-US" dirty="0"/>
          </a:p>
        </p:txBody>
      </p:sp>
      <p:sp>
        <p:nvSpPr>
          <p:cNvPr id="8" name="Footer Placeholder 7"/>
          <p:cNvSpPr>
            <a:spLocks noGrp="1"/>
          </p:cNvSpPr>
          <p:nvPr>
            <p:ph type="ftr" sz="quarter" idx="11"/>
          </p:nvPr>
        </p:nvSpPr>
        <p:spPr>
          <a:xfrm>
            <a:off x="3478306" y="6119813"/>
            <a:ext cx="5281381" cy="365123"/>
          </a:xfrm>
        </p:spPr>
        <p:txBody>
          <a:bodyPr/>
          <a:lstStyle>
            <a:lvl1pPr>
              <a:defRPr>
                <a:solidFill>
                  <a:schemeClr val="accent5"/>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accent5"/>
                </a:solidFill>
              </a:defRPr>
            </a:lvl1pPr>
          </a:lstStyle>
          <a:p>
            <a:fld id="{466EEA67-8E32-470B-856F-44BBBD462677}" type="slidenum">
              <a:rPr lang="en-US" smtClean="0"/>
              <a:pPr/>
              <a:t>‹#›</a:t>
            </a:fld>
            <a:endParaRPr lang="en-US" dirty="0"/>
          </a:p>
        </p:txBody>
      </p:sp>
    </p:spTree>
    <p:extLst>
      <p:ext uri="{BB962C8B-B14F-4D97-AF65-F5344CB8AC3E}">
        <p14:creationId xmlns:p14="http://schemas.microsoft.com/office/powerpoint/2010/main" val="4330223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1143000" y="5975429"/>
            <a:ext cx="2048435" cy="365125"/>
          </a:xfrm>
        </p:spPr>
        <p:txBody>
          <a:bodyPr/>
          <a:lstStyle>
            <a:lvl1pPr>
              <a:defRPr>
                <a:solidFill>
                  <a:schemeClr val="accent5"/>
                </a:solidFill>
              </a:defRPr>
            </a:lvl1pPr>
          </a:lstStyle>
          <a:p>
            <a:fld id="{96F915CA-21AF-4BBE-B685-2DDE2A0F1E8A}" type="datetimeFigureOut">
              <a:rPr lang="en-US" smtClean="0"/>
              <a:pPr/>
              <a:t>2/10/2015</a:t>
            </a:fld>
            <a:endParaRPr lang="en-US" dirty="0"/>
          </a:p>
        </p:txBody>
      </p:sp>
      <p:sp>
        <p:nvSpPr>
          <p:cNvPr id="4" name="Footer Placeholder 3"/>
          <p:cNvSpPr>
            <a:spLocks noGrp="1"/>
          </p:cNvSpPr>
          <p:nvPr>
            <p:ph type="ftr" sz="quarter" idx="11"/>
          </p:nvPr>
        </p:nvSpPr>
        <p:spPr>
          <a:xfrm>
            <a:off x="3747247" y="5975429"/>
            <a:ext cx="5002503" cy="365125"/>
          </a:xfrm>
        </p:spPr>
        <p:txBody>
          <a:bodyPr/>
          <a:lstStyle>
            <a:lvl1pPr>
              <a:defRPr>
                <a:solidFill>
                  <a:schemeClr val="accent5"/>
                </a:solidFill>
              </a:defRPr>
            </a:lvl1pPr>
          </a:lstStyle>
          <a:p>
            <a:endParaRPr lang="en-US" dirty="0"/>
          </a:p>
        </p:txBody>
      </p:sp>
      <p:sp>
        <p:nvSpPr>
          <p:cNvPr id="5" name="Slide Number Placeholder 4"/>
          <p:cNvSpPr>
            <a:spLocks noGrp="1"/>
          </p:cNvSpPr>
          <p:nvPr>
            <p:ph type="sldNum" sz="quarter" idx="12"/>
          </p:nvPr>
        </p:nvSpPr>
        <p:spPr>
          <a:xfrm>
            <a:off x="9309654" y="5975429"/>
            <a:ext cx="1706217" cy="365125"/>
          </a:xfrm>
        </p:spPr>
        <p:txBody>
          <a:bodyPr/>
          <a:lstStyle>
            <a:lvl1pPr>
              <a:defRPr>
                <a:solidFill>
                  <a:schemeClr val="accent5"/>
                </a:solidFill>
              </a:defRPr>
            </a:lvl1pPr>
          </a:lstStyle>
          <a:p>
            <a:fld id="{466EEA67-8E32-470B-856F-44BBBD462677}" type="slidenum">
              <a:rPr lang="en-US" smtClean="0"/>
              <a:pPr/>
              <a:t>‹#›</a:t>
            </a:fld>
            <a:endParaRPr lang="en-US" dirty="0"/>
          </a:p>
        </p:txBody>
      </p:sp>
    </p:spTree>
    <p:extLst>
      <p:ext uri="{BB962C8B-B14F-4D97-AF65-F5344CB8AC3E}">
        <p14:creationId xmlns:p14="http://schemas.microsoft.com/office/powerpoint/2010/main" val="35867572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accent5"/>
                </a:solidFill>
              </a:defRPr>
            </a:lvl1pPr>
          </a:lstStyle>
          <a:p>
            <a:fld id="{96F915CA-21AF-4BBE-B685-2DDE2A0F1E8A}" type="datetimeFigureOut">
              <a:rPr lang="en-US" smtClean="0"/>
              <a:pPr/>
              <a:t>2/10/2015</a:t>
            </a:fld>
            <a:endParaRPr lang="en-US" dirty="0"/>
          </a:p>
        </p:txBody>
      </p:sp>
      <p:sp>
        <p:nvSpPr>
          <p:cNvPr id="3" name="Footer Placeholder 2"/>
          <p:cNvSpPr>
            <a:spLocks noGrp="1"/>
          </p:cNvSpPr>
          <p:nvPr>
            <p:ph type="ftr" sz="quarter" idx="11"/>
          </p:nvPr>
        </p:nvSpPr>
        <p:spPr>
          <a:xfrm>
            <a:off x="3998259" y="6098322"/>
            <a:ext cx="4761428" cy="365124"/>
          </a:xfrm>
        </p:spPr>
        <p:txBody>
          <a:bodyPr/>
          <a:lstStyle>
            <a:lvl1pPr>
              <a:defRPr>
                <a:solidFill>
                  <a:schemeClr val="accent5"/>
                </a:solidFill>
              </a:defRPr>
            </a:lvl1pPr>
          </a:lstStyle>
          <a:p>
            <a:endParaRPr lang="en-US" dirty="0"/>
          </a:p>
        </p:txBody>
      </p:sp>
      <p:sp>
        <p:nvSpPr>
          <p:cNvPr id="4" name="Slide Number Placeholder 3"/>
          <p:cNvSpPr>
            <a:spLocks noGrp="1"/>
          </p:cNvSpPr>
          <p:nvPr>
            <p:ph type="sldNum" sz="quarter" idx="12"/>
          </p:nvPr>
        </p:nvSpPr>
        <p:spPr>
          <a:xfrm>
            <a:off x="9285872" y="6098321"/>
            <a:ext cx="1706217" cy="365125"/>
          </a:xfrm>
        </p:spPr>
        <p:txBody>
          <a:bodyPr/>
          <a:lstStyle>
            <a:lvl1pPr>
              <a:defRPr>
                <a:solidFill>
                  <a:schemeClr val="accent5"/>
                </a:solidFill>
              </a:defRPr>
            </a:lvl1pPr>
          </a:lstStyle>
          <a:p>
            <a:fld id="{466EEA67-8E32-470B-856F-44BBBD462677}" type="slidenum">
              <a:rPr lang="en-US" smtClean="0"/>
              <a:pPr/>
              <a:t>‹#›</a:t>
            </a:fld>
            <a:endParaRPr lang="en-US" dirty="0"/>
          </a:p>
        </p:txBody>
      </p:sp>
    </p:spTree>
    <p:extLst>
      <p:ext uri="{BB962C8B-B14F-4D97-AF65-F5344CB8AC3E}">
        <p14:creationId xmlns:p14="http://schemas.microsoft.com/office/powerpoint/2010/main" val="20170712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163712" cy="47548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5"/>
                </a:solidFill>
              </a:defRPr>
            </a:lvl1pPr>
          </a:lstStyle>
          <a:p>
            <a:fld id="{96F915CA-21AF-4BBE-B685-2DDE2A0F1E8A}" type="datetimeFigureOut">
              <a:rPr lang="en-US" smtClean="0"/>
              <a:pPr/>
              <a:t>2/10/2015</a:t>
            </a:fld>
            <a:endParaRPr lang="en-US" dirty="0"/>
          </a:p>
        </p:txBody>
      </p:sp>
      <p:sp>
        <p:nvSpPr>
          <p:cNvPr id="6" name="Footer Placeholder 5"/>
          <p:cNvSpPr>
            <a:spLocks noGrp="1"/>
          </p:cNvSpPr>
          <p:nvPr>
            <p:ph type="ftr" sz="quarter" idx="11"/>
          </p:nvPr>
        </p:nvSpPr>
        <p:spPr/>
        <p:txBody>
          <a:bodyPr/>
          <a:lstStyle>
            <a:lvl1pPr>
              <a:defRPr>
                <a:solidFill>
                  <a:schemeClr val="accent5"/>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5"/>
                </a:solidFill>
              </a:defRPr>
            </a:lvl1pPr>
          </a:lstStyle>
          <a:p>
            <a:fld id="{466EEA67-8E32-470B-856F-44BBBD462677}" type="slidenum">
              <a:rPr lang="en-US" smtClean="0"/>
              <a:pPr/>
              <a:t>‹#›</a:t>
            </a:fld>
            <a:endParaRPr lang="en-US" dirty="0"/>
          </a:p>
        </p:txBody>
      </p:sp>
    </p:spTree>
    <p:extLst>
      <p:ext uri="{BB962C8B-B14F-4D97-AF65-F5344CB8AC3E}">
        <p14:creationId xmlns:p14="http://schemas.microsoft.com/office/powerpoint/2010/main" val="4481132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5"/>
                </a:solidFill>
              </a:defRPr>
            </a:lvl1pPr>
          </a:lstStyle>
          <a:p>
            <a:fld id="{96F915CA-21AF-4BBE-B685-2DDE2A0F1E8A}" type="datetimeFigureOut">
              <a:rPr lang="en-US" smtClean="0"/>
              <a:pPr/>
              <a:t>2/10/2015</a:t>
            </a:fld>
            <a:endParaRPr lang="en-US" dirty="0"/>
          </a:p>
        </p:txBody>
      </p:sp>
      <p:sp>
        <p:nvSpPr>
          <p:cNvPr id="6" name="Footer Placeholder 5"/>
          <p:cNvSpPr>
            <a:spLocks noGrp="1"/>
          </p:cNvSpPr>
          <p:nvPr>
            <p:ph type="ftr" sz="quarter" idx="11"/>
          </p:nvPr>
        </p:nvSpPr>
        <p:spPr/>
        <p:txBody>
          <a:bodyPr/>
          <a:lstStyle>
            <a:lvl1pPr>
              <a:defRPr>
                <a:solidFill>
                  <a:schemeClr val="accent5"/>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5"/>
                </a:solidFill>
              </a:defRPr>
            </a:lvl1pPr>
          </a:lstStyle>
          <a:p>
            <a:fld id="{466EEA67-8E32-470B-856F-44BBBD462677}" type="slidenum">
              <a:rPr lang="en-US" smtClean="0"/>
              <a:pPr/>
              <a:t>‹#›</a:t>
            </a:fld>
            <a:endParaRPr lang="en-US" dirty="0"/>
          </a:p>
        </p:txBody>
      </p:sp>
    </p:spTree>
    <p:extLst>
      <p:ext uri="{BB962C8B-B14F-4D97-AF65-F5344CB8AC3E}">
        <p14:creationId xmlns:p14="http://schemas.microsoft.com/office/powerpoint/2010/main" val="15534072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custDataLst>
              <p:tags r:id="rId13"/>
            </p:custData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custDataLst>
              <p:tags r:id="rId14"/>
            </p:custDataLst>
          </p:nvPr>
        </p:nvSpPr>
        <p:spPr>
          <a:xfrm>
            <a:off x="1143000" y="609600"/>
            <a:ext cx="9875520" cy="135636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custDataLst>
              <p:tags r:id="rId15"/>
            </p:custDataLst>
          </p:nvPr>
        </p:nvSpPr>
        <p:spPr>
          <a:xfrm>
            <a:off x="1143000" y="2057400"/>
            <a:ext cx="9872871" cy="4038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custDataLst>
              <p:tags r:id="rId16"/>
            </p:custDataLst>
          </p:nvPr>
        </p:nvSpPr>
        <p:spPr>
          <a:xfrm>
            <a:off x="1143000" y="6098322"/>
            <a:ext cx="1959004" cy="386614"/>
          </a:xfrm>
          <a:prstGeom prst="rect">
            <a:avLst/>
          </a:prstGeom>
        </p:spPr>
        <p:txBody>
          <a:bodyPr vert="horz" lIns="91440" tIns="45720" rIns="91440" bIns="45720" rtlCol="0" anchor="ctr"/>
          <a:lstStyle>
            <a:lvl1pPr algn="l">
              <a:defRPr sz="1200">
                <a:solidFill>
                  <a:schemeClr val="accent5"/>
                </a:solidFill>
              </a:defRPr>
            </a:lvl1pPr>
          </a:lstStyle>
          <a:p>
            <a:fld id="{96F915CA-21AF-4BBE-B685-2DDE2A0F1E8A}" type="datetimeFigureOut">
              <a:rPr lang="en-US" smtClean="0"/>
              <a:pPr/>
              <a:t>2/10/2015</a:t>
            </a:fld>
            <a:endParaRPr lang="en-US" dirty="0"/>
          </a:p>
        </p:txBody>
      </p:sp>
      <p:sp>
        <p:nvSpPr>
          <p:cNvPr id="5" name="Footer Placeholder 4"/>
          <p:cNvSpPr>
            <a:spLocks noGrp="1"/>
          </p:cNvSpPr>
          <p:nvPr>
            <p:ph type="ftr" sz="quarter" idx="3"/>
            <p:custDataLst>
              <p:tags r:id="rId17"/>
            </p:custDataLst>
          </p:nvPr>
        </p:nvSpPr>
        <p:spPr>
          <a:xfrm>
            <a:off x="3657600" y="6119813"/>
            <a:ext cx="5102087" cy="365124"/>
          </a:xfrm>
          <a:prstGeom prst="rect">
            <a:avLst/>
          </a:prstGeom>
        </p:spPr>
        <p:txBody>
          <a:bodyPr vert="horz" lIns="91440" tIns="45720" rIns="91440" bIns="45720" rtlCol="0" anchor="ctr"/>
          <a:lstStyle>
            <a:lvl1pPr algn="ctr">
              <a:defRPr sz="1200">
                <a:solidFill>
                  <a:schemeClr val="accent5"/>
                </a:solidFill>
              </a:defRPr>
            </a:lvl1pPr>
          </a:lstStyle>
          <a:p>
            <a:endParaRPr lang="en-US" dirty="0"/>
          </a:p>
        </p:txBody>
      </p:sp>
      <p:sp>
        <p:nvSpPr>
          <p:cNvPr id="6" name="Slide Number Placeholder 5"/>
          <p:cNvSpPr>
            <a:spLocks noGrp="1"/>
          </p:cNvSpPr>
          <p:nvPr>
            <p:ph type="sldNum" sz="quarter" idx="4"/>
            <p:custDataLst>
              <p:tags r:id="rId18"/>
            </p:custDataLst>
          </p:nvPr>
        </p:nvSpPr>
        <p:spPr>
          <a:xfrm>
            <a:off x="9309654" y="6119811"/>
            <a:ext cx="1706217" cy="365125"/>
          </a:xfrm>
          <a:prstGeom prst="rect">
            <a:avLst/>
          </a:prstGeom>
        </p:spPr>
        <p:txBody>
          <a:bodyPr vert="horz" lIns="91440" tIns="45720" rIns="91440" bIns="45720" rtlCol="0" anchor="ctr"/>
          <a:lstStyle>
            <a:lvl1pPr algn="r">
              <a:defRPr sz="1200">
                <a:solidFill>
                  <a:schemeClr val="accent5"/>
                </a:solidFill>
              </a:defRPr>
            </a:lvl1pPr>
          </a:lstStyle>
          <a:p>
            <a:fld id="{466EEA67-8E32-470B-856F-44BBBD462677}" type="slidenum">
              <a:rPr lang="en-US" smtClean="0"/>
              <a:pPr/>
              <a:t>‹#›</a:t>
            </a:fld>
            <a:endParaRPr lang="en-US" dirty="0"/>
          </a:p>
        </p:txBody>
      </p:sp>
    </p:spTree>
    <p:extLst>
      <p:ext uri="{BB962C8B-B14F-4D97-AF65-F5344CB8AC3E}">
        <p14:creationId xmlns:p14="http://schemas.microsoft.com/office/powerpoint/2010/main" val="19557187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tx2"/>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tx2"/>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tx2"/>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tx2"/>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tx2"/>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notesSlide" Target="../notesSlides/notesSlide1.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3.xml"/><Relationship Id="rId5" Type="http://schemas.openxmlformats.org/officeDocument/2006/relationships/tags" Target="../tags/tag22.xml"/><Relationship Id="rId4" Type="http://schemas.openxmlformats.org/officeDocument/2006/relationships/tags" Target="../tags/tag21.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119.xml"/><Relationship Id="rId7" Type="http://schemas.openxmlformats.org/officeDocument/2006/relationships/slideLayout" Target="../slideLayouts/slideLayout2.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 Id="rId9" Type="http://schemas.openxmlformats.org/officeDocument/2006/relationships/image" Target="../media/image3.jpeg"/></Relationships>
</file>

<file path=ppt/slides/_rels/slide11.xml.rels><?xml version="1.0" encoding="UTF-8" standalone="yes"?>
<Relationships xmlns="http://schemas.openxmlformats.org/package/2006/relationships"><Relationship Id="rId8" Type="http://schemas.openxmlformats.org/officeDocument/2006/relationships/tags" Target="../tags/tag130.xml"/><Relationship Id="rId13" Type="http://schemas.openxmlformats.org/officeDocument/2006/relationships/image" Target="../media/image4.jpeg"/><Relationship Id="rId3" Type="http://schemas.openxmlformats.org/officeDocument/2006/relationships/tags" Target="../tags/tag125.xml"/><Relationship Id="rId7" Type="http://schemas.openxmlformats.org/officeDocument/2006/relationships/tags" Target="../tags/tag129.xml"/><Relationship Id="rId12" Type="http://schemas.openxmlformats.org/officeDocument/2006/relationships/notesSlide" Target="../notesSlides/notesSlide11.xml"/><Relationship Id="rId17" Type="http://schemas.openxmlformats.org/officeDocument/2006/relationships/image" Target="../media/image8.jpeg"/><Relationship Id="rId2" Type="http://schemas.openxmlformats.org/officeDocument/2006/relationships/tags" Target="../tags/tag124.xml"/><Relationship Id="rId16" Type="http://schemas.openxmlformats.org/officeDocument/2006/relationships/image" Target="../media/image7.jpeg"/><Relationship Id="rId1" Type="http://schemas.openxmlformats.org/officeDocument/2006/relationships/tags" Target="../tags/tag123.xml"/><Relationship Id="rId6" Type="http://schemas.openxmlformats.org/officeDocument/2006/relationships/tags" Target="../tags/tag128.xml"/><Relationship Id="rId11" Type="http://schemas.openxmlformats.org/officeDocument/2006/relationships/slideLayout" Target="../slideLayouts/slideLayout2.xml"/><Relationship Id="rId5" Type="http://schemas.openxmlformats.org/officeDocument/2006/relationships/tags" Target="../tags/tag127.xml"/><Relationship Id="rId15" Type="http://schemas.openxmlformats.org/officeDocument/2006/relationships/image" Target="../media/image6.jpeg"/><Relationship Id="rId10" Type="http://schemas.openxmlformats.org/officeDocument/2006/relationships/tags" Target="../tags/tag132.xml"/><Relationship Id="rId4" Type="http://schemas.openxmlformats.org/officeDocument/2006/relationships/tags" Target="../tags/tag126.xml"/><Relationship Id="rId9" Type="http://schemas.openxmlformats.org/officeDocument/2006/relationships/tags" Target="../tags/tag131.xml"/><Relationship Id="rId14" Type="http://schemas.openxmlformats.org/officeDocument/2006/relationships/image" Target="../media/image5.jpe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135.xml"/><Relationship Id="rId7" Type="http://schemas.openxmlformats.org/officeDocument/2006/relationships/slideLayout" Target="../slideLayouts/slideLayout2.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9" Type="http://schemas.openxmlformats.org/officeDocument/2006/relationships/hyperlink" Target="http://ectacenter.org/eco/assets/pdfs/Child_Outcomes_handout.pdf" TargetMode="Externa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openxmlformats.org/officeDocument/2006/relationships/tags" Target="../tags/tag141.xml"/><Relationship Id="rId7" Type="http://schemas.openxmlformats.org/officeDocument/2006/relationships/slideLayout" Target="../slideLayouts/slideLayout2.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tags" Target="../tags/tag144.xml"/><Relationship Id="rId5" Type="http://schemas.openxmlformats.org/officeDocument/2006/relationships/tags" Target="../tags/tag143.xml"/><Relationship Id="rId4" Type="http://schemas.openxmlformats.org/officeDocument/2006/relationships/tags" Target="../tags/tag142.xml"/><Relationship Id="rId9" Type="http://schemas.openxmlformats.org/officeDocument/2006/relationships/hyperlink" Target="http://ectacenter.org/eco/assets/pdfs/Child_Outcomes_handout.pdf" TargetMode="Externa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3" Type="http://schemas.openxmlformats.org/officeDocument/2006/relationships/tags" Target="../tags/tag147.xml"/><Relationship Id="rId7" Type="http://schemas.openxmlformats.org/officeDocument/2006/relationships/slideLayout" Target="../slideLayouts/slideLayout2.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9" Type="http://schemas.openxmlformats.org/officeDocument/2006/relationships/hyperlink" Target="http://ectacenter.org/eco/assets/pdfs/Child_Outcomes_handout.pdf" TargetMode="Externa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153.xml"/><Relationship Id="rId7" Type="http://schemas.openxmlformats.org/officeDocument/2006/relationships/slideLayout" Target="../slideLayouts/slideLayout2.xm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tags" Target="../tags/tag156.xml"/><Relationship Id="rId5" Type="http://schemas.openxmlformats.org/officeDocument/2006/relationships/tags" Target="../tags/tag155.xml"/><Relationship Id="rId4" Type="http://schemas.openxmlformats.org/officeDocument/2006/relationships/tags" Target="../tags/tag154.xml"/><Relationship Id="rId9" Type="http://schemas.openxmlformats.org/officeDocument/2006/relationships/image" Target="../media/image9.jpeg"/></Relationships>
</file>

<file path=ppt/slides/_rels/slide16.xml.rels><?xml version="1.0" encoding="UTF-8" standalone="yes"?>
<Relationships xmlns="http://schemas.openxmlformats.org/package/2006/relationships"><Relationship Id="rId8" Type="http://schemas.openxmlformats.org/officeDocument/2006/relationships/hyperlink" Target="mailto:pamela.miller@maryland.gov" TargetMode="External"/><Relationship Id="rId3" Type="http://schemas.openxmlformats.org/officeDocument/2006/relationships/tags" Target="../tags/tag159.xml"/><Relationship Id="rId7" Type="http://schemas.openxmlformats.org/officeDocument/2006/relationships/hyperlink" Target="mailto:nancy.vorobey@maryland.gov" TargetMode="Externa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notesSlide" Target="../notesSlides/notesSlide16.xml"/><Relationship Id="rId5" Type="http://schemas.openxmlformats.org/officeDocument/2006/relationships/slideLayout" Target="../slideLayouts/slideLayout2.xml"/><Relationship Id="rId10" Type="http://schemas.openxmlformats.org/officeDocument/2006/relationships/image" Target="../media/image11.png"/><Relationship Id="rId4" Type="http://schemas.openxmlformats.org/officeDocument/2006/relationships/tags" Target="../tags/tag160.xml"/><Relationship Id="rId9" Type="http://schemas.openxmlformats.org/officeDocument/2006/relationships/image" Target="../media/image10.jp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25.xml"/><Relationship Id="rId7"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hyperlink" Target="http://www.fpg.unc.edu/~eco/assets/pdfs/eco_outcomes_4-13-05.pdf" TargetMode="External"/></Relationships>
</file>

<file path=ppt/slides/_rels/slide3.xml.rels><?xml version="1.0" encoding="UTF-8" standalone="yes"?>
<Relationships xmlns="http://schemas.openxmlformats.org/package/2006/relationships"><Relationship Id="rId13" Type="http://schemas.openxmlformats.org/officeDocument/2006/relationships/tags" Target="../tags/tag41.xml"/><Relationship Id="rId18" Type="http://schemas.openxmlformats.org/officeDocument/2006/relationships/tags" Target="../tags/tag46.xml"/><Relationship Id="rId26" Type="http://schemas.openxmlformats.org/officeDocument/2006/relationships/tags" Target="../tags/tag54.xml"/><Relationship Id="rId39" Type="http://schemas.openxmlformats.org/officeDocument/2006/relationships/tags" Target="../tags/tag67.xml"/><Relationship Id="rId21" Type="http://schemas.openxmlformats.org/officeDocument/2006/relationships/tags" Target="../tags/tag49.xml"/><Relationship Id="rId34" Type="http://schemas.openxmlformats.org/officeDocument/2006/relationships/tags" Target="../tags/tag62.xml"/><Relationship Id="rId42" Type="http://schemas.openxmlformats.org/officeDocument/2006/relationships/tags" Target="../tags/tag70.xml"/><Relationship Id="rId47" Type="http://schemas.openxmlformats.org/officeDocument/2006/relationships/tags" Target="../tags/tag75.xml"/><Relationship Id="rId7" Type="http://schemas.openxmlformats.org/officeDocument/2006/relationships/tags" Target="../tags/tag35.xml"/><Relationship Id="rId2" Type="http://schemas.openxmlformats.org/officeDocument/2006/relationships/tags" Target="../tags/tag30.xml"/><Relationship Id="rId16" Type="http://schemas.openxmlformats.org/officeDocument/2006/relationships/tags" Target="../tags/tag44.xml"/><Relationship Id="rId29" Type="http://schemas.openxmlformats.org/officeDocument/2006/relationships/tags" Target="../tags/tag57.xml"/><Relationship Id="rId11" Type="http://schemas.openxmlformats.org/officeDocument/2006/relationships/tags" Target="../tags/tag39.xml"/><Relationship Id="rId24" Type="http://schemas.openxmlformats.org/officeDocument/2006/relationships/tags" Target="../tags/tag52.xml"/><Relationship Id="rId32" Type="http://schemas.openxmlformats.org/officeDocument/2006/relationships/tags" Target="../tags/tag60.xml"/><Relationship Id="rId37" Type="http://schemas.openxmlformats.org/officeDocument/2006/relationships/tags" Target="../tags/tag65.xml"/><Relationship Id="rId40" Type="http://schemas.openxmlformats.org/officeDocument/2006/relationships/tags" Target="../tags/tag68.xml"/><Relationship Id="rId45" Type="http://schemas.openxmlformats.org/officeDocument/2006/relationships/tags" Target="../tags/tag73.xml"/><Relationship Id="rId5" Type="http://schemas.openxmlformats.org/officeDocument/2006/relationships/tags" Target="../tags/tag33.xml"/><Relationship Id="rId15" Type="http://schemas.openxmlformats.org/officeDocument/2006/relationships/tags" Target="../tags/tag43.xml"/><Relationship Id="rId23" Type="http://schemas.openxmlformats.org/officeDocument/2006/relationships/tags" Target="../tags/tag51.xml"/><Relationship Id="rId28" Type="http://schemas.openxmlformats.org/officeDocument/2006/relationships/tags" Target="../tags/tag56.xml"/><Relationship Id="rId36" Type="http://schemas.openxmlformats.org/officeDocument/2006/relationships/tags" Target="../tags/tag64.xml"/><Relationship Id="rId49" Type="http://schemas.openxmlformats.org/officeDocument/2006/relationships/notesSlide" Target="../notesSlides/notesSlide3.xml"/><Relationship Id="rId10" Type="http://schemas.openxmlformats.org/officeDocument/2006/relationships/tags" Target="../tags/tag38.xml"/><Relationship Id="rId19" Type="http://schemas.openxmlformats.org/officeDocument/2006/relationships/tags" Target="../tags/tag47.xml"/><Relationship Id="rId31" Type="http://schemas.openxmlformats.org/officeDocument/2006/relationships/tags" Target="../tags/tag59.xml"/><Relationship Id="rId44" Type="http://schemas.openxmlformats.org/officeDocument/2006/relationships/tags" Target="../tags/tag72.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tags" Target="../tags/tag42.xml"/><Relationship Id="rId22" Type="http://schemas.openxmlformats.org/officeDocument/2006/relationships/tags" Target="../tags/tag50.xml"/><Relationship Id="rId27" Type="http://schemas.openxmlformats.org/officeDocument/2006/relationships/tags" Target="../tags/tag55.xml"/><Relationship Id="rId30" Type="http://schemas.openxmlformats.org/officeDocument/2006/relationships/tags" Target="../tags/tag58.xml"/><Relationship Id="rId35" Type="http://schemas.openxmlformats.org/officeDocument/2006/relationships/tags" Target="../tags/tag63.xml"/><Relationship Id="rId43" Type="http://schemas.openxmlformats.org/officeDocument/2006/relationships/tags" Target="../tags/tag71.xml"/><Relationship Id="rId48" Type="http://schemas.openxmlformats.org/officeDocument/2006/relationships/slideLayout" Target="../slideLayouts/slideLayout2.xml"/><Relationship Id="rId8" Type="http://schemas.openxmlformats.org/officeDocument/2006/relationships/tags" Target="../tags/tag36.xml"/><Relationship Id="rId3" Type="http://schemas.openxmlformats.org/officeDocument/2006/relationships/tags" Target="../tags/tag31.xml"/><Relationship Id="rId12" Type="http://schemas.openxmlformats.org/officeDocument/2006/relationships/tags" Target="../tags/tag40.xml"/><Relationship Id="rId17" Type="http://schemas.openxmlformats.org/officeDocument/2006/relationships/tags" Target="../tags/tag45.xml"/><Relationship Id="rId25" Type="http://schemas.openxmlformats.org/officeDocument/2006/relationships/tags" Target="../tags/tag53.xml"/><Relationship Id="rId33" Type="http://schemas.openxmlformats.org/officeDocument/2006/relationships/tags" Target="../tags/tag61.xml"/><Relationship Id="rId38" Type="http://schemas.openxmlformats.org/officeDocument/2006/relationships/tags" Target="../tags/tag66.xml"/><Relationship Id="rId46" Type="http://schemas.openxmlformats.org/officeDocument/2006/relationships/tags" Target="../tags/tag74.xml"/><Relationship Id="rId20" Type="http://schemas.openxmlformats.org/officeDocument/2006/relationships/tags" Target="../tags/tag48.xml"/><Relationship Id="rId41" Type="http://schemas.openxmlformats.org/officeDocument/2006/relationships/tags" Target="../tags/tag69.xml"/><Relationship Id="rId1" Type="http://schemas.openxmlformats.org/officeDocument/2006/relationships/tags" Target="../tags/tag29.xml"/><Relationship Id="rId6" Type="http://schemas.openxmlformats.org/officeDocument/2006/relationships/tags" Target="../tags/tag34.xml"/></Relationships>
</file>

<file path=ppt/slides/_rels/slide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78.xml"/><Relationship Id="rId7" Type="http://schemas.openxmlformats.org/officeDocument/2006/relationships/notesSlide" Target="../notesSlides/notesSlide4.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slideLayout" Target="../slideLayouts/slideLayout2.xml"/><Relationship Id="rId5" Type="http://schemas.openxmlformats.org/officeDocument/2006/relationships/tags" Target="../tags/tag80.xml"/><Relationship Id="rId4" Type="http://schemas.openxmlformats.org/officeDocument/2006/relationships/tags" Target="../tags/tag79.xml"/></Relationships>
</file>

<file path=ppt/slides/_rels/slide5.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notesSlide" Target="../notesSlides/notesSlide5.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slideLayout" Target="../slideLayouts/slideLayout2.xml"/><Relationship Id="rId5" Type="http://schemas.openxmlformats.org/officeDocument/2006/relationships/tags" Target="../tags/tag85.xml"/><Relationship Id="rId4" Type="http://schemas.openxmlformats.org/officeDocument/2006/relationships/tags" Target="../tags/tag84.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88.xml"/><Relationship Id="rId7" Type="http://schemas.openxmlformats.org/officeDocument/2006/relationships/slideLayout" Target="../slideLayouts/slideLayout2.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s>
</file>

<file path=ppt/slides/_rels/slide7.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tags" Target="../tags/tag104.xml"/><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tags" Target="../tags/tag103.xml"/><Relationship Id="rId2" Type="http://schemas.openxmlformats.org/officeDocument/2006/relationships/tags" Target="../tags/tag93.xml"/><Relationship Id="rId16" Type="http://schemas.openxmlformats.org/officeDocument/2006/relationships/notesSlide" Target="../notesSlides/notesSlide7.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tags" Target="../tags/tag102.xml"/><Relationship Id="rId5" Type="http://schemas.openxmlformats.org/officeDocument/2006/relationships/tags" Target="../tags/tag96.xml"/><Relationship Id="rId15" Type="http://schemas.openxmlformats.org/officeDocument/2006/relationships/slideLayout" Target="../slideLayouts/slideLayout2.xml"/><Relationship Id="rId10" Type="http://schemas.openxmlformats.org/officeDocument/2006/relationships/tags" Target="../tags/tag101.xml"/><Relationship Id="rId4" Type="http://schemas.openxmlformats.org/officeDocument/2006/relationships/tags" Target="../tags/tag95.xml"/><Relationship Id="rId9" Type="http://schemas.openxmlformats.org/officeDocument/2006/relationships/tags" Target="../tags/tag100.xml"/><Relationship Id="rId14" Type="http://schemas.openxmlformats.org/officeDocument/2006/relationships/tags" Target="../tags/tag105.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108.xml"/><Relationship Id="rId7"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 Id="rId9"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notesSlide" Target="../notesSlides/notesSlide9.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slideLayout" Target="../slideLayouts/slideLayout2.xml"/><Relationship Id="rId5" Type="http://schemas.openxmlformats.org/officeDocument/2006/relationships/tags" Target="../tags/tag116.xml"/><Relationship Id="rId4" Type="http://schemas.openxmlformats.org/officeDocument/2006/relationships/tags" Target="../tags/tag1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p:txBody>
          <a:bodyPr/>
          <a:lstStyle/>
          <a:p>
            <a:r>
              <a:rPr lang="en-US" sz="6000" dirty="0" smtClean="0"/>
              <a:t>Understanding the </a:t>
            </a:r>
            <a:br>
              <a:rPr lang="en-US" sz="6000" dirty="0" smtClean="0"/>
            </a:br>
            <a:r>
              <a:rPr lang="en-US" sz="6000" dirty="0" smtClean="0"/>
              <a:t>Three Child Outcomes</a:t>
            </a:r>
            <a:endParaRPr lang="en-US" sz="6000" dirty="0"/>
          </a:p>
        </p:txBody>
      </p:sp>
      <p:sp>
        <p:nvSpPr>
          <p:cNvPr id="6" name="Text Placeholder 5"/>
          <p:cNvSpPr>
            <a:spLocks noGrp="1"/>
          </p:cNvSpPr>
          <p:nvPr>
            <p:ph type="body" idx="1"/>
            <p:custDataLst>
              <p:tags r:id="rId3"/>
            </p:custDataLst>
          </p:nvPr>
        </p:nvSpPr>
        <p:spPr/>
        <p:txBody>
          <a:bodyPr>
            <a:normAutofit/>
          </a:bodyPr>
          <a:lstStyle/>
          <a:p>
            <a:endParaRPr lang="en-US" sz="4400" dirty="0"/>
          </a:p>
        </p:txBody>
      </p:sp>
      <p:sp>
        <p:nvSpPr>
          <p:cNvPr id="4" name="Slide Number Placeholder 3"/>
          <p:cNvSpPr>
            <a:spLocks noGrp="1"/>
          </p:cNvSpPr>
          <p:nvPr>
            <p:ph type="sldNum" sz="quarter" idx="12"/>
            <p:custDataLst>
              <p:tags r:id="rId4"/>
            </p:custDataLst>
          </p:nvPr>
        </p:nvSpPr>
        <p:spPr/>
        <p:txBody>
          <a:bodyPr/>
          <a:lstStyle/>
          <a:p>
            <a:fld id="{92456AF2-6592-4F73-B155-D00F10316DDF}" type="slidenum">
              <a:rPr lang="en-US" smtClean="0"/>
              <a:pPr/>
              <a:t>1</a:t>
            </a:fld>
            <a:endParaRPr lang="en-US" dirty="0"/>
          </a:p>
        </p:txBody>
      </p:sp>
      <p:sp>
        <p:nvSpPr>
          <p:cNvPr id="7" name="TextBox 6"/>
          <p:cNvSpPr txBox="1"/>
          <p:nvPr>
            <p:custDataLst>
              <p:tags r:id="rId5"/>
            </p:custDataLst>
          </p:nvPr>
        </p:nvSpPr>
        <p:spPr>
          <a:xfrm>
            <a:off x="3314401" y="6066528"/>
            <a:ext cx="5551005" cy="246221"/>
          </a:xfrm>
          <a:prstGeom prst="rect">
            <a:avLst/>
          </a:prstGeom>
          <a:noFill/>
        </p:spPr>
        <p:txBody>
          <a:bodyPr wrap="square" rtlCol="0">
            <a:spAutoFit/>
          </a:bodyPr>
          <a:lstStyle/>
          <a:p>
            <a:pPr algn="ctr"/>
            <a:r>
              <a:rPr lang="en-US" sz="1000" dirty="0"/>
              <a:t>Maryland State Department of Education - Division of Special Education/Early Intervention Services</a:t>
            </a:r>
          </a:p>
        </p:txBody>
      </p:sp>
    </p:spTree>
    <p:custDataLst>
      <p:tags r:id="rId1"/>
    </p:custDataLst>
    <p:extLst>
      <p:ext uri="{BB962C8B-B14F-4D97-AF65-F5344CB8AC3E}">
        <p14:creationId xmlns:p14="http://schemas.microsoft.com/office/powerpoint/2010/main" val="1136081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sz="4000" dirty="0" smtClean="0"/>
              <a:t>Child Outcomes Are Functional</a:t>
            </a:r>
            <a:endParaRPr lang="en-US" sz="4000" dirty="0"/>
          </a:p>
        </p:txBody>
      </p:sp>
      <p:sp>
        <p:nvSpPr>
          <p:cNvPr id="3" name="Content Placeholder 2"/>
          <p:cNvSpPr>
            <a:spLocks noGrp="1"/>
          </p:cNvSpPr>
          <p:nvPr>
            <p:ph idx="1"/>
            <p:custDataLst>
              <p:tags r:id="rId3"/>
            </p:custDataLst>
          </p:nvPr>
        </p:nvSpPr>
        <p:spPr/>
        <p:txBody>
          <a:bodyPr>
            <a:normAutofit/>
          </a:bodyPr>
          <a:lstStyle/>
          <a:p>
            <a:pPr marL="0" indent="0">
              <a:buNone/>
            </a:pPr>
            <a:r>
              <a:rPr lang="en-US" sz="2400" dirty="0" smtClean="0"/>
              <a:t>Functional outcomes refer to</a:t>
            </a:r>
          </a:p>
          <a:p>
            <a:r>
              <a:rPr lang="en-US" sz="2400" dirty="0"/>
              <a:t>T</a:t>
            </a:r>
            <a:r>
              <a:rPr lang="en-US" sz="2400" dirty="0" smtClean="0"/>
              <a:t>hings that are meaningful to the child in the context of everyday living</a:t>
            </a:r>
          </a:p>
          <a:p>
            <a:r>
              <a:rPr lang="en-US" sz="2400" dirty="0" smtClean="0"/>
              <a:t>An integrated series of behaviors or skills that allow the child to achieve the important everyday goals</a:t>
            </a:r>
            <a:endParaRPr lang="en-US" sz="2400" dirty="0"/>
          </a:p>
        </p:txBody>
      </p:sp>
      <p:sp>
        <p:nvSpPr>
          <p:cNvPr id="4" name="Slide Number Placeholder 3"/>
          <p:cNvSpPr>
            <a:spLocks noGrp="1"/>
          </p:cNvSpPr>
          <p:nvPr>
            <p:ph type="sldNum" sz="quarter" idx="12"/>
            <p:custDataLst>
              <p:tags r:id="rId4"/>
            </p:custDataLst>
          </p:nvPr>
        </p:nvSpPr>
        <p:spPr/>
        <p:txBody>
          <a:bodyPr/>
          <a:lstStyle/>
          <a:p>
            <a:fld id="{92456AF2-6592-4F73-B155-D00F10316DDF}" type="slidenum">
              <a:rPr lang="en-US" smtClean="0"/>
              <a:pPr/>
              <a:t>10</a:t>
            </a:fld>
            <a:endParaRPr lang="en-US"/>
          </a:p>
        </p:txBody>
      </p:sp>
      <p:sp>
        <p:nvSpPr>
          <p:cNvPr id="5" name="TextBox 4"/>
          <p:cNvSpPr txBox="1"/>
          <p:nvPr>
            <p:custDataLst>
              <p:tags r:id="rId5"/>
            </p:custDataLst>
          </p:nvPr>
        </p:nvSpPr>
        <p:spPr>
          <a:xfrm>
            <a:off x="3303932" y="6162908"/>
            <a:ext cx="5551005" cy="246221"/>
          </a:xfrm>
          <a:prstGeom prst="rect">
            <a:avLst/>
          </a:prstGeom>
          <a:noFill/>
        </p:spPr>
        <p:txBody>
          <a:bodyPr wrap="square" rtlCol="0">
            <a:spAutoFit/>
          </a:bodyPr>
          <a:lstStyle/>
          <a:p>
            <a:pPr algn="ctr"/>
            <a:r>
              <a:rPr lang="en-US" sz="1000" dirty="0"/>
              <a:t>Maryland State Department of Education - Division of Special Education/Early Intervention Services</a:t>
            </a:r>
          </a:p>
        </p:txBody>
      </p:sp>
      <p:pic>
        <p:nvPicPr>
          <p:cNvPr id="7" name="Picture 6"/>
          <p:cNvPicPr>
            <a:picLocks noChangeAspect="1"/>
          </p:cNvPicPr>
          <p:nvPr>
            <p:custDataLst>
              <p:tags r:id="rId6"/>
            </p:custDataLst>
          </p:nvPr>
        </p:nvPicPr>
        <p:blipFill>
          <a:blip r:embed="rId9" cstate="print">
            <a:extLst>
              <a:ext uri="{28A0092B-C50C-407E-A947-70E740481C1C}">
                <a14:useLocalDpi xmlns:a14="http://schemas.microsoft.com/office/drawing/2010/main" val="0"/>
              </a:ext>
            </a:extLst>
          </a:blip>
          <a:stretch>
            <a:fillRect/>
          </a:stretch>
        </p:blipFill>
        <p:spPr>
          <a:xfrm>
            <a:off x="4670523" y="3902297"/>
            <a:ext cx="2993952" cy="207349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266794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8" name="Rectangle 8"/>
          <p:cNvSpPr>
            <a:spLocks noGrp="1" noChangeArrowheads="1"/>
          </p:cNvSpPr>
          <p:nvPr>
            <p:ph type="title"/>
            <p:custDataLst>
              <p:tags r:id="rId2"/>
            </p:custDataLst>
          </p:nvPr>
        </p:nvSpPr>
        <p:spPr/>
        <p:txBody>
          <a:bodyPr>
            <a:normAutofit/>
          </a:bodyPr>
          <a:lstStyle/>
          <a:p>
            <a:r>
              <a:rPr lang="en-US" sz="4000" dirty="0" smtClean="0"/>
              <a:t>Outcomes Reflect Global Functioning</a:t>
            </a:r>
            <a:endParaRPr lang="en-US" sz="4000" dirty="0"/>
          </a:p>
        </p:txBody>
      </p:sp>
      <p:sp>
        <p:nvSpPr>
          <p:cNvPr id="471050" name="Rectangle 10"/>
          <p:cNvSpPr>
            <a:spLocks noGrp="1" noChangeArrowheads="1"/>
          </p:cNvSpPr>
          <p:nvPr>
            <p:ph idx="1"/>
            <p:custDataLst>
              <p:tags r:id="rId3"/>
            </p:custDataLst>
          </p:nvPr>
        </p:nvSpPr>
        <p:spPr/>
        <p:txBody>
          <a:bodyPr/>
          <a:lstStyle/>
          <a:p>
            <a:r>
              <a:rPr lang="en-US" sz="2400" dirty="0"/>
              <a:t>Each outcome is a snapshot of: </a:t>
            </a:r>
          </a:p>
          <a:p>
            <a:pPr lvl="1"/>
            <a:r>
              <a:rPr lang="en-US" dirty="0"/>
              <a:t>The whole child</a:t>
            </a:r>
          </a:p>
          <a:p>
            <a:pPr lvl="1"/>
            <a:r>
              <a:rPr lang="en-US" dirty="0"/>
              <a:t>Status of the child’s current functioning</a:t>
            </a:r>
          </a:p>
          <a:p>
            <a:pPr lvl="1"/>
            <a:r>
              <a:rPr lang="en-US" dirty="0"/>
              <a:t>Functioning across settings and situations</a:t>
            </a:r>
          </a:p>
          <a:p>
            <a:r>
              <a:rPr lang="en-US" sz="2400" dirty="0" smtClean="0"/>
              <a:t>Rather </a:t>
            </a:r>
            <a:r>
              <a:rPr lang="en-US" sz="2400" dirty="0"/>
              <a:t>than:</a:t>
            </a:r>
          </a:p>
          <a:p>
            <a:pPr lvl="1"/>
            <a:r>
              <a:rPr lang="en-US" dirty="0"/>
              <a:t>Skill by skill</a:t>
            </a:r>
          </a:p>
          <a:p>
            <a:pPr lvl="1"/>
            <a:r>
              <a:rPr lang="en-US" dirty="0"/>
              <a:t>In one standardized way</a:t>
            </a:r>
          </a:p>
          <a:p>
            <a:pPr lvl="1"/>
            <a:r>
              <a:rPr lang="en-US" dirty="0"/>
              <a:t>Split by domains</a:t>
            </a:r>
          </a:p>
        </p:txBody>
      </p:sp>
      <p:sp>
        <p:nvSpPr>
          <p:cNvPr id="5" name="Slide Number Placeholder 5"/>
          <p:cNvSpPr>
            <a:spLocks noGrp="1"/>
          </p:cNvSpPr>
          <p:nvPr>
            <p:ph type="sldNum" sz="quarter" idx="12"/>
            <p:custDataLst>
              <p:tags r:id="rId4"/>
            </p:custDataLst>
          </p:nvPr>
        </p:nvSpPr>
        <p:spPr/>
        <p:txBody>
          <a:bodyPr/>
          <a:lstStyle/>
          <a:p>
            <a:fld id="{95ADE8D4-F847-4711-8323-E0FCE168304E}" type="slidenum">
              <a:rPr lang="en-US"/>
              <a:pPr/>
              <a:t>11</a:t>
            </a:fld>
            <a:endParaRPr lang="en-US"/>
          </a:p>
        </p:txBody>
      </p:sp>
      <p:sp>
        <p:nvSpPr>
          <p:cNvPr id="6" name="TextBox 5"/>
          <p:cNvSpPr txBox="1"/>
          <p:nvPr>
            <p:custDataLst>
              <p:tags r:id="rId5"/>
            </p:custDataLst>
          </p:nvPr>
        </p:nvSpPr>
        <p:spPr>
          <a:xfrm>
            <a:off x="3303932" y="6162908"/>
            <a:ext cx="5551005" cy="246221"/>
          </a:xfrm>
          <a:prstGeom prst="rect">
            <a:avLst/>
          </a:prstGeom>
          <a:noFill/>
        </p:spPr>
        <p:txBody>
          <a:bodyPr wrap="square" rtlCol="0">
            <a:spAutoFit/>
          </a:bodyPr>
          <a:lstStyle/>
          <a:p>
            <a:pPr algn="ctr"/>
            <a:r>
              <a:rPr lang="en-US" sz="1000" dirty="0"/>
              <a:t>Maryland State Department of Education - Division of Special Education/Early Intervention Services</a:t>
            </a:r>
          </a:p>
        </p:txBody>
      </p:sp>
      <p:pic>
        <p:nvPicPr>
          <p:cNvPr id="2" name="Picture 1"/>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8624596" y="2106005"/>
            <a:ext cx="2759393" cy="20713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custDataLst>
              <p:tags r:id="rId7"/>
            </p:custDataLst>
          </p:nvPr>
        </p:nvPicPr>
        <p:blipFill>
          <a:blip r:embed="rId14" cstate="print">
            <a:extLst>
              <a:ext uri="{28A0092B-C50C-407E-A947-70E740481C1C}">
                <a14:useLocalDpi xmlns:a14="http://schemas.microsoft.com/office/drawing/2010/main" val="0"/>
              </a:ext>
            </a:extLst>
          </a:blip>
          <a:stretch>
            <a:fillRect/>
          </a:stretch>
        </p:blipFill>
        <p:spPr>
          <a:xfrm>
            <a:off x="6795207" y="1746412"/>
            <a:ext cx="1841162" cy="24527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custDataLst>
              <p:tags r:id="rId8"/>
            </p:custDataLst>
          </p:nvPr>
        </p:nvPicPr>
        <p:blipFill>
          <a:blip r:embed="rId15" cstate="print">
            <a:extLst>
              <a:ext uri="{28A0092B-C50C-407E-A947-70E740481C1C}">
                <a14:useLocalDpi xmlns:a14="http://schemas.microsoft.com/office/drawing/2010/main" val="0"/>
              </a:ext>
            </a:extLst>
          </a:blip>
          <a:stretch>
            <a:fillRect/>
          </a:stretch>
        </p:blipFill>
        <p:spPr>
          <a:xfrm>
            <a:off x="6497091" y="3619639"/>
            <a:ext cx="1711870" cy="22805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custDataLst>
              <p:tags r:id="rId9"/>
            </p:custDataLst>
          </p:nvPr>
        </p:nvPicPr>
        <p:blipFill>
          <a:blip r:embed="rId16" cstate="print">
            <a:extLst>
              <a:ext uri="{28A0092B-C50C-407E-A947-70E740481C1C}">
                <a14:useLocalDpi xmlns:a14="http://schemas.microsoft.com/office/drawing/2010/main" val="0"/>
              </a:ext>
            </a:extLst>
          </a:blip>
          <a:stretch>
            <a:fillRect/>
          </a:stretch>
        </p:blipFill>
        <p:spPr>
          <a:xfrm>
            <a:off x="10128402" y="3702047"/>
            <a:ext cx="1719520" cy="22907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custDataLst>
              <p:tags r:id="rId10"/>
            </p:custDataLst>
          </p:nvPr>
        </p:nvPicPr>
        <p:blipFill>
          <a:blip r:embed="rId17" cstate="print">
            <a:extLst>
              <a:ext uri="{28A0092B-C50C-407E-A947-70E740481C1C}">
                <a14:useLocalDpi xmlns:a14="http://schemas.microsoft.com/office/drawing/2010/main" val="0"/>
              </a:ext>
            </a:extLst>
          </a:blip>
          <a:stretch>
            <a:fillRect/>
          </a:stretch>
        </p:blipFill>
        <p:spPr>
          <a:xfrm>
            <a:off x="8041892" y="3521740"/>
            <a:ext cx="2369022" cy="17782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4180536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902" name="Rectangle 6"/>
          <p:cNvSpPr>
            <a:spLocks noGrp="1" noChangeArrowheads="1"/>
          </p:cNvSpPr>
          <p:nvPr>
            <p:ph type="title"/>
            <p:custDataLst>
              <p:tags r:id="rId2"/>
            </p:custDataLst>
          </p:nvPr>
        </p:nvSpPr>
        <p:spPr>
          <a:xfrm>
            <a:off x="838200" y="365125"/>
            <a:ext cx="10515600" cy="1216025"/>
          </a:xfrm>
        </p:spPr>
        <p:txBody>
          <a:bodyPr>
            <a:normAutofit fontScale="90000"/>
          </a:bodyPr>
          <a:lstStyle/>
          <a:p>
            <a:r>
              <a:rPr lang="en-US" dirty="0" smtClean="0"/>
              <a:t>Outcome 1:</a:t>
            </a:r>
            <a:br>
              <a:rPr lang="en-US" dirty="0" smtClean="0"/>
            </a:br>
            <a:r>
              <a:rPr lang="en-US" dirty="0" smtClean="0"/>
              <a:t>Children </a:t>
            </a:r>
            <a:r>
              <a:rPr lang="en-US" dirty="0"/>
              <a:t>Have Positive </a:t>
            </a:r>
            <a:r>
              <a:rPr lang="en-US" dirty="0" smtClean="0"/>
              <a:t>Social </a:t>
            </a:r>
            <a:r>
              <a:rPr lang="en-US" dirty="0"/>
              <a:t>Relationships </a:t>
            </a:r>
          </a:p>
        </p:txBody>
      </p:sp>
      <p:sp>
        <p:nvSpPr>
          <p:cNvPr id="464905" name="Rectangle 9"/>
          <p:cNvSpPr>
            <a:spLocks noGrp="1" noChangeArrowheads="1"/>
          </p:cNvSpPr>
          <p:nvPr>
            <p:ph idx="1"/>
            <p:custDataLst>
              <p:tags r:id="rId3"/>
            </p:custDataLst>
          </p:nvPr>
        </p:nvSpPr>
        <p:spPr>
          <a:xfrm>
            <a:off x="838200" y="1649991"/>
            <a:ext cx="10515600" cy="4544803"/>
          </a:xfrm>
        </p:spPr>
        <p:txBody>
          <a:bodyPr>
            <a:normAutofit/>
          </a:bodyPr>
          <a:lstStyle/>
          <a:p>
            <a:r>
              <a:rPr lang="en-US" sz="2400" dirty="0" smtClean="0"/>
              <a:t>This outcome </a:t>
            </a:r>
            <a:r>
              <a:rPr lang="en-US" sz="2400" dirty="0"/>
              <a:t>i</a:t>
            </a:r>
            <a:r>
              <a:rPr lang="en-US" sz="2400" dirty="0" smtClean="0"/>
              <a:t>nvolves:</a:t>
            </a:r>
          </a:p>
          <a:p>
            <a:pPr lvl="1"/>
            <a:r>
              <a:rPr lang="en-US" dirty="0" smtClean="0"/>
              <a:t>Relating with adults</a:t>
            </a:r>
          </a:p>
          <a:p>
            <a:pPr lvl="1"/>
            <a:r>
              <a:rPr lang="en-US" dirty="0" smtClean="0"/>
              <a:t>Relating with other children</a:t>
            </a:r>
          </a:p>
          <a:p>
            <a:pPr lvl="1"/>
            <a:r>
              <a:rPr lang="en-US" dirty="0" smtClean="0"/>
              <a:t>For older children, following rules related to groups or interacting with others</a:t>
            </a:r>
          </a:p>
          <a:p>
            <a:r>
              <a:rPr lang="en-US" sz="2400" dirty="0" smtClean="0"/>
              <a:t>Includes areas like:</a:t>
            </a:r>
          </a:p>
          <a:p>
            <a:pPr lvl="1"/>
            <a:r>
              <a:rPr lang="en-US" dirty="0" smtClean="0"/>
              <a:t>Attachment/separation/autonomy</a:t>
            </a:r>
          </a:p>
          <a:p>
            <a:pPr lvl="1"/>
            <a:r>
              <a:rPr lang="en-US" dirty="0" smtClean="0"/>
              <a:t>Expressing emotions and feelings</a:t>
            </a:r>
          </a:p>
          <a:p>
            <a:pPr lvl="1"/>
            <a:r>
              <a:rPr lang="en-US" dirty="0" smtClean="0"/>
              <a:t>Learning rules and expectations</a:t>
            </a:r>
          </a:p>
          <a:p>
            <a:pPr lvl="1"/>
            <a:r>
              <a:rPr lang="en-US" dirty="0" smtClean="0"/>
              <a:t>Social interactions and play</a:t>
            </a:r>
            <a:endParaRPr lang="en-US" dirty="0"/>
          </a:p>
        </p:txBody>
      </p:sp>
      <p:sp>
        <p:nvSpPr>
          <p:cNvPr id="5" name="Slide Number Placeholder 5"/>
          <p:cNvSpPr>
            <a:spLocks noGrp="1"/>
          </p:cNvSpPr>
          <p:nvPr>
            <p:ph type="sldNum" sz="quarter" idx="12"/>
            <p:custDataLst>
              <p:tags r:id="rId4"/>
            </p:custDataLst>
          </p:nvPr>
        </p:nvSpPr>
        <p:spPr/>
        <p:txBody>
          <a:bodyPr/>
          <a:lstStyle/>
          <a:p>
            <a:fld id="{8798462E-9A7A-4C5D-A276-43025150A1BF}" type="slidenum">
              <a:rPr lang="en-US"/>
              <a:pPr/>
              <a:t>12</a:t>
            </a:fld>
            <a:endParaRPr lang="en-US"/>
          </a:p>
        </p:txBody>
      </p:sp>
      <p:sp>
        <p:nvSpPr>
          <p:cNvPr id="6" name="TextBox 5"/>
          <p:cNvSpPr txBox="1"/>
          <p:nvPr>
            <p:custDataLst>
              <p:tags r:id="rId5"/>
            </p:custDataLst>
          </p:nvPr>
        </p:nvSpPr>
        <p:spPr>
          <a:xfrm>
            <a:off x="1503218" y="5598260"/>
            <a:ext cx="9185564"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smtClean="0"/>
              <a:t>Early Childhood Outcomes Center (2009, November). </a:t>
            </a:r>
            <a:r>
              <a:rPr lang="en-US" sz="1200" i="1" dirty="0" smtClean="0"/>
              <a:t>The child outcomes</a:t>
            </a:r>
            <a:r>
              <a:rPr lang="en-US" sz="1200" dirty="0" smtClean="0"/>
              <a:t>. </a:t>
            </a:r>
            <a:r>
              <a:rPr lang="en-US" sz="1200" dirty="0"/>
              <a:t>Available from </a:t>
            </a:r>
            <a:r>
              <a:rPr lang="en-US" sz="1200" dirty="0">
                <a:hlinkClick r:id="rId9"/>
              </a:rPr>
              <a:t>http://</a:t>
            </a:r>
            <a:r>
              <a:rPr lang="en-US" sz="1200" dirty="0" smtClean="0">
                <a:hlinkClick r:id="rId9"/>
              </a:rPr>
              <a:t>ectacenter.org/eco/assets/pdfs/Child_Outcomes_handout.pdf</a:t>
            </a:r>
            <a:r>
              <a:rPr lang="en-US" sz="1200" dirty="0" smtClean="0"/>
              <a:t> </a:t>
            </a:r>
            <a:endParaRPr lang="en-US" sz="1200" dirty="0"/>
          </a:p>
        </p:txBody>
      </p:sp>
      <p:sp>
        <p:nvSpPr>
          <p:cNvPr id="7" name="TextBox 6"/>
          <p:cNvSpPr txBox="1"/>
          <p:nvPr>
            <p:custDataLst>
              <p:tags r:id="rId6"/>
            </p:custDataLst>
          </p:nvPr>
        </p:nvSpPr>
        <p:spPr>
          <a:xfrm>
            <a:off x="3320497" y="6162908"/>
            <a:ext cx="5551005" cy="246221"/>
          </a:xfrm>
          <a:prstGeom prst="rect">
            <a:avLst/>
          </a:prstGeom>
          <a:noFill/>
        </p:spPr>
        <p:txBody>
          <a:bodyPr wrap="square" rtlCol="0">
            <a:spAutoFit/>
          </a:bodyPr>
          <a:lstStyle/>
          <a:p>
            <a:pPr algn="ctr"/>
            <a:r>
              <a:rPr lang="en-US" sz="1000" dirty="0"/>
              <a:t>Maryland State Department of Education - Division of Special Education/Early Intervention Services</a:t>
            </a:r>
          </a:p>
        </p:txBody>
      </p:sp>
    </p:spTree>
    <p:custDataLst>
      <p:tags r:id="rId1"/>
    </p:custDataLst>
    <p:extLst>
      <p:ext uri="{BB962C8B-B14F-4D97-AF65-F5344CB8AC3E}">
        <p14:creationId xmlns:p14="http://schemas.microsoft.com/office/powerpoint/2010/main" val="3689052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50" name="Rectangle 6"/>
          <p:cNvSpPr>
            <a:spLocks noGrp="1" noChangeArrowheads="1"/>
          </p:cNvSpPr>
          <p:nvPr>
            <p:ph type="title"/>
            <p:custDataLst>
              <p:tags r:id="rId2"/>
            </p:custDataLst>
          </p:nvPr>
        </p:nvSpPr>
        <p:spPr>
          <a:xfrm>
            <a:off x="838199" y="365125"/>
            <a:ext cx="10893725" cy="1325563"/>
          </a:xfrm>
        </p:spPr>
        <p:txBody>
          <a:bodyPr>
            <a:normAutofit/>
          </a:bodyPr>
          <a:lstStyle/>
          <a:p>
            <a:r>
              <a:rPr lang="en-US" sz="4000" dirty="0" smtClean="0"/>
              <a:t>Outcome 2:</a:t>
            </a:r>
            <a:br>
              <a:rPr lang="en-US" sz="4000" dirty="0" smtClean="0"/>
            </a:br>
            <a:r>
              <a:rPr lang="en-US" sz="4000" dirty="0" smtClean="0"/>
              <a:t>Children </a:t>
            </a:r>
            <a:r>
              <a:rPr lang="en-US" sz="4000" dirty="0"/>
              <a:t>Acquire and Use </a:t>
            </a:r>
            <a:r>
              <a:rPr lang="en-US" sz="4000" dirty="0" smtClean="0"/>
              <a:t>Knowledge </a:t>
            </a:r>
            <a:r>
              <a:rPr lang="en-US" sz="4000" dirty="0"/>
              <a:t>and Skills </a:t>
            </a:r>
          </a:p>
        </p:txBody>
      </p:sp>
      <p:sp>
        <p:nvSpPr>
          <p:cNvPr id="466952" name="Rectangle 8"/>
          <p:cNvSpPr>
            <a:spLocks noGrp="1" noChangeArrowheads="1"/>
          </p:cNvSpPr>
          <p:nvPr>
            <p:ph idx="1"/>
            <p:custDataLst>
              <p:tags r:id="rId3"/>
            </p:custDataLst>
          </p:nvPr>
        </p:nvSpPr>
        <p:spPr>
          <a:xfrm>
            <a:off x="906287" y="1690688"/>
            <a:ext cx="10825637" cy="4665662"/>
          </a:xfrm>
        </p:spPr>
        <p:txBody>
          <a:bodyPr>
            <a:normAutofit/>
          </a:bodyPr>
          <a:lstStyle/>
          <a:p>
            <a:pPr>
              <a:lnSpc>
                <a:spcPct val="80000"/>
              </a:lnSpc>
            </a:pPr>
            <a:r>
              <a:rPr lang="en-US" sz="2400" dirty="0" smtClean="0"/>
              <a:t>This outcome involves:</a:t>
            </a:r>
          </a:p>
          <a:p>
            <a:pPr lvl="1">
              <a:lnSpc>
                <a:spcPct val="80000"/>
              </a:lnSpc>
            </a:pPr>
            <a:r>
              <a:rPr lang="en-US" sz="2000" dirty="0" smtClean="0"/>
              <a:t>Thinking and reasoning</a:t>
            </a:r>
          </a:p>
          <a:p>
            <a:pPr lvl="1">
              <a:lnSpc>
                <a:spcPct val="80000"/>
              </a:lnSpc>
            </a:pPr>
            <a:r>
              <a:rPr lang="en-US" sz="2000" dirty="0" smtClean="0"/>
              <a:t>Remembering</a:t>
            </a:r>
          </a:p>
          <a:p>
            <a:pPr lvl="1">
              <a:lnSpc>
                <a:spcPct val="80000"/>
              </a:lnSpc>
            </a:pPr>
            <a:r>
              <a:rPr lang="en-US" sz="2000" dirty="0" smtClean="0"/>
              <a:t>Problem solving</a:t>
            </a:r>
          </a:p>
          <a:p>
            <a:pPr lvl="1">
              <a:lnSpc>
                <a:spcPct val="80000"/>
              </a:lnSpc>
            </a:pPr>
            <a:r>
              <a:rPr lang="en-US" sz="2000" dirty="0" smtClean="0"/>
              <a:t>Using symbols and language</a:t>
            </a:r>
          </a:p>
          <a:p>
            <a:pPr lvl="1">
              <a:lnSpc>
                <a:spcPct val="80000"/>
              </a:lnSpc>
            </a:pPr>
            <a:r>
              <a:rPr lang="en-US" sz="2000" dirty="0" smtClean="0"/>
              <a:t>Understanding physical and social worlds</a:t>
            </a:r>
          </a:p>
          <a:p>
            <a:pPr>
              <a:lnSpc>
                <a:spcPct val="80000"/>
              </a:lnSpc>
            </a:pPr>
            <a:r>
              <a:rPr lang="en-US" sz="2400" dirty="0" smtClean="0"/>
              <a:t>This outcome includes:</a:t>
            </a:r>
          </a:p>
          <a:p>
            <a:pPr lvl="1">
              <a:lnSpc>
                <a:spcPct val="80000"/>
              </a:lnSpc>
            </a:pPr>
            <a:r>
              <a:rPr lang="en-US" sz="2000" dirty="0" smtClean="0"/>
              <a:t>Early </a:t>
            </a:r>
            <a:r>
              <a:rPr lang="en-US" sz="2000" dirty="0"/>
              <a:t>concepts—symbols, pictures, numbers, classification, spatial relationships</a:t>
            </a:r>
          </a:p>
          <a:p>
            <a:pPr lvl="1">
              <a:lnSpc>
                <a:spcPct val="80000"/>
              </a:lnSpc>
            </a:pPr>
            <a:r>
              <a:rPr lang="en-US" sz="2000" dirty="0"/>
              <a:t>Imitation</a:t>
            </a:r>
          </a:p>
          <a:p>
            <a:pPr lvl="1">
              <a:lnSpc>
                <a:spcPct val="80000"/>
              </a:lnSpc>
            </a:pPr>
            <a:r>
              <a:rPr lang="en-US" sz="2000" dirty="0"/>
              <a:t>Object permanence</a:t>
            </a:r>
          </a:p>
          <a:p>
            <a:pPr lvl="1">
              <a:lnSpc>
                <a:spcPct val="80000"/>
              </a:lnSpc>
            </a:pPr>
            <a:r>
              <a:rPr lang="en-US" sz="2000" dirty="0"/>
              <a:t>Expressive language and communication</a:t>
            </a:r>
          </a:p>
          <a:p>
            <a:pPr lvl="1">
              <a:lnSpc>
                <a:spcPct val="80000"/>
              </a:lnSpc>
            </a:pPr>
            <a:r>
              <a:rPr lang="en-US" sz="2000" dirty="0"/>
              <a:t>Early literacy</a:t>
            </a:r>
          </a:p>
          <a:p>
            <a:pPr lvl="1">
              <a:lnSpc>
                <a:spcPct val="80000"/>
              </a:lnSpc>
            </a:pPr>
            <a:endParaRPr lang="en-US" dirty="0"/>
          </a:p>
        </p:txBody>
      </p:sp>
      <p:sp>
        <p:nvSpPr>
          <p:cNvPr id="5" name="Slide Number Placeholder 5"/>
          <p:cNvSpPr>
            <a:spLocks noGrp="1"/>
          </p:cNvSpPr>
          <p:nvPr>
            <p:ph type="sldNum" sz="quarter" idx="12"/>
            <p:custDataLst>
              <p:tags r:id="rId4"/>
            </p:custDataLst>
          </p:nvPr>
        </p:nvSpPr>
        <p:spPr/>
        <p:txBody>
          <a:bodyPr/>
          <a:lstStyle/>
          <a:p>
            <a:fld id="{705997D9-3B82-49C8-B92D-F178F9427F78}" type="slidenum">
              <a:rPr lang="en-US"/>
              <a:pPr/>
              <a:t>13</a:t>
            </a:fld>
            <a:endParaRPr lang="en-US"/>
          </a:p>
        </p:txBody>
      </p:sp>
      <p:sp>
        <p:nvSpPr>
          <p:cNvPr id="7" name="TextBox 6"/>
          <p:cNvSpPr txBox="1"/>
          <p:nvPr>
            <p:custDataLst>
              <p:tags r:id="rId5"/>
            </p:custDataLst>
          </p:nvPr>
        </p:nvSpPr>
        <p:spPr>
          <a:xfrm>
            <a:off x="1503218" y="5846415"/>
            <a:ext cx="9185564"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smtClean="0"/>
              <a:t>Early Childhood Outcomes Center (2009, November). </a:t>
            </a:r>
            <a:r>
              <a:rPr lang="en-US" sz="1200" i="1" dirty="0" smtClean="0"/>
              <a:t>The child outcomes</a:t>
            </a:r>
            <a:r>
              <a:rPr lang="en-US" sz="1200" dirty="0" smtClean="0"/>
              <a:t>. </a:t>
            </a:r>
            <a:r>
              <a:rPr lang="en-US" sz="1200" dirty="0"/>
              <a:t>Available from </a:t>
            </a:r>
            <a:r>
              <a:rPr lang="en-US" sz="1200" dirty="0">
                <a:hlinkClick r:id="rId9"/>
              </a:rPr>
              <a:t>http://</a:t>
            </a:r>
            <a:r>
              <a:rPr lang="en-US" sz="1200" dirty="0" smtClean="0">
                <a:hlinkClick r:id="rId9"/>
              </a:rPr>
              <a:t>ectacenter.org/eco/assets/pdfs/Child_Outcomes_handout.pdf</a:t>
            </a:r>
            <a:r>
              <a:rPr lang="en-US" sz="1200" dirty="0" smtClean="0"/>
              <a:t> </a:t>
            </a:r>
            <a:endParaRPr lang="en-US" sz="1200" dirty="0"/>
          </a:p>
        </p:txBody>
      </p:sp>
      <p:sp>
        <p:nvSpPr>
          <p:cNvPr id="8" name="TextBox 7"/>
          <p:cNvSpPr txBox="1"/>
          <p:nvPr>
            <p:custDataLst>
              <p:tags r:id="rId6"/>
            </p:custDataLst>
          </p:nvPr>
        </p:nvSpPr>
        <p:spPr>
          <a:xfrm>
            <a:off x="3320497" y="6363670"/>
            <a:ext cx="5551005" cy="246221"/>
          </a:xfrm>
          <a:prstGeom prst="rect">
            <a:avLst/>
          </a:prstGeom>
          <a:noFill/>
        </p:spPr>
        <p:txBody>
          <a:bodyPr wrap="square" rtlCol="0">
            <a:spAutoFit/>
          </a:bodyPr>
          <a:lstStyle/>
          <a:p>
            <a:pPr algn="ctr"/>
            <a:r>
              <a:rPr lang="en-US" sz="1000" dirty="0"/>
              <a:t>Maryland State Department of Education - Division of Special Education/Early Intervention Services</a:t>
            </a:r>
          </a:p>
        </p:txBody>
      </p:sp>
    </p:spTree>
    <p:custDataLst>
      <p:tags r:id="rId1"/>
    </p:custDataLst>
    <p:extLst>
      <p:ext uri="{BB962C8B-B14F-4D97-AF65-F5344CB8AC3E}">
        <p14:creationId xmlns:p14="http://schemas.microsoft.com/office/powerpoint/2010/main" val="214926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7" name="Rectangle 5"/>
          <p:cNvSpPr>
            <a:spLocks noGrp="1" noChangeArrowheads="1"/>
          </p:cNvSpPr>
          <p:nvPr>
            <p:ph type="title"/>
            <p:custDataLst>
              <p:tags r:id="rId2"/>
            </p:custDataLst>
          </p:nvPr>
        </p:nvSpPr>
        <p:spPr>
          <a:xfrm>
            <a:off x="609600" y="365125"/>
            <a:ext cx="11044518" cy="1325563"/>
          </a:xfrm>
        </p:spPr>
        <p:txBody>
          <a:bodyPr>
            <a:normAutofit fontScale="90000"/>
          </a:bodyPr>
          <a:lstStyle/>
          <a:p>
            <a:r>
              <a:rPr lang="en-US" dirty="0" smtClean="0"/>
              <a:t>Outcome 3: </a:t>
            </a:r>
            <a:br>
              <a:rPr lang="en-US" dirty="0" smtClean="0"/>
            </a:br>
            <a:r>
              <a:rPr lang="en-US" dirty="0" smtClean="0"/>
              <a:t>Children </a:t>
            </a:r>
            <a:r>
              <a:rPr lang="en-US" dirty="0"/>
              <a:t>Take Appropriate Action to Meet </a:t>
            </a:r>
            <a:r>
              <a:rPr lang="en-US" dirty="0" smtClean="0"/>
              <a:t>Needs </a:t>
            </a:r>
            <a:endParaRPr lang="en-US" dirty="0"/>
          </a:p>
        </p:txBody>
      </p:sp>
      <p:sp>
        <p:nvSpPr>
          <p:cNvPr id="468999" name="Rectangle 7"/>
          <p:cNvSpPr>
            <a:spLocks noGrp="1" noChangeArrowheads="1"/>
          </p:cNvSpPr>
          <p:nvPr>
            <p:ph idx="1"/>
            <p:custDataLst>
              <p:tags r:id="rId3"/>
            </p:custDataLst>
          </p:nvPr>
        </p:nvSpPr>
        <p:spPr>
          <a:xfrm>
            <a:off x="838200" y="1931495"/>
            <a:ext cx="10515600" cy="4590075"/>
          </a:xfrm>
        </p:spPr>
        <p:txBody>
          <a:bodyPr>
            <a:normAutofit/>
          </a:bodyPr>
          <a:lstStyle/>
          <a:p>
            <a:pPr>
              <a:lnSpc>
                <a:spcPct val="90000"/>
              </a:lnSpc>
            </a:pPr>
            <a:r>
              <a:rPr lang="en-US" sz="2400" dirty="0" smtClean="0"/>
              <a:t>This outcome involves</a:t>
            </a:r>
            <a:r>
              <a:rPr lang="en-US" sz="2400" dirty="0"/>
              <a:t>:</a:t>
            </a:r>
          </a:p>
          <a:p>
            <a:pPr lvl="1">
              <a:lnSpc>
                <a:spcPct val="90000"/>
              </a:lnSpc>
            </a:pPr>
            <a:r>
              <a:rPr lang="en-US" sz="2000" dirty="0"/>
              <a:t>Taking care of basic needs</a:t>
            </a:r>
          </a:p>
          <a:p>
            <a:pPr lvl="1">
              <a:lnSpc>
                <a:spcPct val="90000"/>
              </a:lnSpc>
            </a:pPr>
            <a:r>
              <a:rPr lang="en-US" sz="2000" dirty="0"/>
              <a:t>Getting from place to place</a:t>
            </a:r>
          </a:p>
          <a:p>
            <a:pPr lvl="1">
              <a:lnSpc>
                <a:spcPct val="90000"/>
              </a:lnSpc>
            </a:pPr>
            <a:r>
              <a:rPr lang="en-US" sz="2000" dirty="0"/>
              <a:t>Using tools (e.g., fork, toothbrush, crayon)</a:t>
            </a:r>
          </a:p>
          <a:p>
            <a:pPr lvl="1">
              <a:lnSpc>
                <a:spcPct val="90000"/>
              </a:lnSpc>
            </a:pPr>
            <a:r>
              <a:rPr lang="en-US" sz="2000" dirty="0"/>
              <a:t>In older children, contributing to their own health and safety</a:t>
            </a:r>
          </a:p>
          <a:p>
            <a:pPr>
              <a:lnSpc>
                <a:spcPct val="90000"/>
              </a:lnSpc>
            </a:pPr>
            <a:r>
              <a:rPr lang="en-US" sz="2400" dirty="0" smtClean="0"/>
              <a:t>This outcome </a:t>
            </a:r>
            <a:r>
              <a:rPr lang="en-US" sz="2400" dirty="0"/>
              <a:t>i</a:t>
            </a:r>
            <a:r>
              <a:rPr lang="en-US" sz="2400" dirty="0" smtClean="0"/>
              <a:t>ncludes</a:t>
            </a:r>
            <a:r>
              <a:rPr lang="en-US" sz="2400" dirty="0"/>
              <a:t>:</a:t>
            </a:r>
          </a:p>
          <a:p>
            <a:pPr lvl="1">
              <a:lnSpc>
                <a:spcPct val="90000"/>
              </a:lnSpc>
            </a:pPr>
            <a:r>
              <a:rPr lang="en-US" sz="2000" dirty="0"/>
              <a:t>Integrating motor skills to complete tasks</a:t>
            </a:r>
          </a:p>
          <a:p>
            <a:pPr lvl="1">
              <a:lnSpc>
                <a:spcPct val="90000"/>
              </a:lnSpc>
            </a:pPr>
            <a:r>
              <a:rPr lang="en-US" sz="2000" dirty="0"/>
              <a:t>Self-help skills (e.g., dressing, feeding, grooming, toileting, household responsibility)</a:t>
            </a:r>
          </a:p>
          <a:p>
            <a:pPr lvl="1">
              <a:lnSpc>
                <a:spcPct val="90000"/>
              </a:lnSpc>
            </a:pPr>
            <a:r>
              <a:rPr lang="en-US" sz="2000" dirty="0"/>
              <a:t>Acting on the world to get what one wants</a:t>
            </a:r>
          </a:p>
        </p:txBody>
      </p:sp>
      <p:sp>
        <p:nvSpPr>
          <p:cNvPr id="5" name="Slide Number Placeholder 5"/>
          <p:cNvSpPr>
            <a:spLocks noGrp="1"/>
          </p:cNvSpPr>
          <p:nvPr>
            <p:ph type="sldNum" sz="quarter" idx="12"/>
            <p:custDataLst>
              <p:tags r:id="rId4"/>
            </p:custDataLst>
          </p:nvPr>
        </p:nvSpPr>
        <p:spPr/>
        <p:txBody>
          <a:bodyPr/>
          <a:lstStyle/>
          <a:p>
            <a:fld id="{EEE5EF59-100E-4F19-B8B0-458FD937BD0A}" type="slidenum">
              <a:rPr lang="en-US"/>
              <a:pPr/>
              <a:t>14</a:t>
            </a:fld>
            <a:endParaRPr lang="en-US"/>
          </a:p>
        </p:txBody>
      </p:sp>
      <p:sp>
        <p:nvSpPr>
          <p:cNvPr id="6" name="TextBox 5"/>
          <p:cNvSpPr txBox="1"/>
          <p:nvPr>
            <p:custDataLst>
              <p:tags r:id="rId5"/>
            </p:custDataLst>
          </p:nvPr>
        </p:nvSpPr>
        <p:spPr>
          <a:xfrm>
            <a:off x="1503218" y="5653878"/>
            <a:ext cx="9185564"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smtClean="0"/>
              <a:t>Early Childhood Outcomes Center (2009, November). </a:t>
            </a:r>
            <a:r>
              <a:rPr lang="en-US" sz="1200" i="1" dirty="0" smtClean="0"/>
              <a:t>The child outcomes</a:t>
            </a:r>
            <a:r>
              <a:rPr lang="en-US" sz="1200" dirty="0" smtClean="0"/>
              <a:t>. </a:t>
            </a:r>
            <a:r>
              <a:rPr lang="en-US" sz="1200" dirty="0"/>
              <a:t>Available from </a:t>
            </a:r>
            <a:r>
              <a:rPr lang="en-US" sz="1200" dirty="0">
                <a:hlinkClick r:id="rId9"/>
              </a:rPr>
              <a:t>http://</a:t>
            </a:r>
            <a:r>
              <a:rPr lang="en-US" sz="1200" dirty="0" smtClean="0">
                <a:hlinkClick r:id="rId9"/>
              </a:rPr>
              <a:t>ectacenter.org/eco/assets/pdfs/Child_Outcomes_handout.pdf</a:t>
            </a:r>
            <a:r>
              <a:rPr lang="en-US" sz="1200" dirty="0" smtClean="0"/>
              <a:t> </a:t>
            </a:r>
            <a:endParaRPr lang="en-US" sz="1200" dirty="0"/>
          </a:p>
        </p:txBody>
      </p:sp>
      <p:sp>
        <p:nvSpPr>
          <p:cNvPr id="7" name="TextBox 6"/>
          <p:cNvSpPr txBox="1"/>
          <p:nvPr>
            <p:custDataLst>
              <p:tags r:id="rId6"/>
            </p:custDataLst>
          </p:nvPr>
        </p:nvSpPr>
        <p:spPr>
          <a:xfrm>
            <a:off x="3320497" y="6327722"/>
            <a:ext cx="5551005" cy="246221"/>
          </a:xfrm>
          <a:prstGeom prst="rect">
            <a:avLst/>
          </a:prstGeom>
          <a:noFill/>
        </p:spPr>
        <p:txBody>
          <a:bodyPr wrap="square" rtlCol="0">
            <a:spAutoFit/>
          </a:bodyPr>
          <a:lstStyle/>
          <a:p>
            <a:pPr algn="ctr"/>
            <a:r>
              <a:rPr lang="en-US" sz="1000" dirty="0"/>
              <a:t>Maryland State Department of Education - Division of Special Education/Early Intervention Services</a:t>
            </a:r>
          </a:p>
        </p:txBody>
      </p:sp>
    </p:spTree>
    <p:custDataLst>
      <p:tags r:id="rId1"/>
    </p:custDataLst>
    <p:extLst>
      <p:ext uri="{BB962C8B-B14F-4D97-AF65-F5344CB8AC3E}">
        <p14:creationId xmlns:p14="http://schemas.microsoft.com/office/powerpoint/2010/main" val="2676170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2" name="Rectangle 4"/>
          <p:cNvSpPr>
            <a:spLocks noGrp="1" noChangeArrowheads="1"/>
          </p:cNvSpPr>
          <p:nvPr>
            <p:ph type="title"/>
            <p:custDataLst>
              <p:tags r:id="rId2"/>
            </p:custDataLst>
          </p:nvPr>
        </p:nvSpPr>
        <p:spPr>
          <a:xfrm>
            <a:off x="778041" y="496690"/>
            <a:ext cx="10635917" cy="1044657"/>
          </a:xfrm>
        </p:spPr>
        <p:txBody>
          <a:bodyPr>
            <a:normAutofit/>
          </a:bodyPr>
          <a:lstStyle/>
          <a:p>
            <a:r>
              <a:rPr lang="en-US" sz="4000" dirty="0" smtClean="0"/>
              <a:t>Child Outcomes Make a Difference</a:t>
            </a:r>
            <a:endParaRPr lang="en-US" sz="4000" dirty="0"/>
          </a:p>
        </p:txBody>
      </p:sp>
      <p:sp>
        <p:nvSpPr>
          <p:cNvPr id="473093" name="Rectangle 5"/>
          <p:cNvSpPr>
            <a:spLocks noGrp="1" noChangeArrowheads="1"/>
          </p:cNvSpPr>
          <p:nvPr>
            <p:ph idx="1"/>
            <p:custDataLst>
              <p:tags r:id="rId3"/>
            </p:custDataLst>
          </p:nvPr>
        </p:nvSpPr>
        <p:spPr>
          <a:xfrm>
            <a:off x="778041" y="1756611"/>
            <a:ext cx="10575759" cy="4331368"/>
          </a:xfrm>
        </p:spPr>
        <p:txBody>
          <a:bodyPr>
            <a:normAutofit/>
          </a:bodyPr>
          <a:lstStyle/>
          <a:p>
            <a:r>
              <a:rPr lang="en-US" sz="2400" dirty="0" smtClean="0"/>
              <a:t>Early intervention and preschool special </a:t>
            </a:r>
            <a:r>
              <a:rPr lang="en-US" sz="2400" dirty="0"/>
              <a:t>education strives to achieve all three of the outcomes for </a:t>
            </a:r>
            <a:r>
              <a:rPr lang="en-US" sz="2400" b="1" i="1" dirty="0"/>
              <a:t>all</a:t>
            </a:r>
            <a:r>
              <a:rPr lang="en-US" sz="2400" dirty="0"/>
              <a:t> </a:t>
            </a:r>
            <a:r>
              <a:rPr lang="en-US" sz="2400" dirty="0" smtClean="0"/>
              <a:t>children </a:t>
            </a:r>
            <a:r>
              <a:rPr lang="en-US" sz="2400" dirty="0"/>
              <a:t>receiving </a:t>
            </a:r>
            <a:r>
              <a:rPr lang="en-US" sz="2400" dirty="0" smtClean="0"/>
              <a:t>services</a:t>
            </a:r>
          </a:p>
          <a:p>
            <a:r>
              <a:rPr lang="en-US" sz="2400" dirty="0" smtClean="0"/>
              <a:t>Gathering child outcomes data is an important part of the process to show areas for program improvement that can help participants</a:t>
            </a:r>
            <a:endParaRPr lang="en-US" sz="2400" dirty="0"/>
          </a:p>
        </p:txBody>
      </p:sp>
      <p:sp>
        <p:nvSpPr>
          <p:cNvPr id="5" name="Slide Number Placeholder 5"/>
          <p:cNvSpPr>
            <a:spLocks noGrp="1"/>
          </p:cNvSpPr>
          <p:nvPr>
            <p:ph type="sldNum" sz="quarter" idx="12"/>
            <p:custDataLst>
              <p:tags r:id="rId4"/>
            </p:custDataLst>
          </p:nvPr>
        </p:nvSpPr>
        <p:spPr/>
        <p:txBody>
          <a:bodyPr/>
          <a:lstStyle/>
          <a:p>
            <a:fld id="{B5D7A55E-2E5B-4857-A675-848D77DF723D}" type="slidenum">
              <a:rPr lang="en-US"/>
              <a:pPr/>
              <a:t>15</a:t>
            </a:fld>
            <a:endParaRPr lang="en-US"/>
          </a:p>
        </p:txBody>
      </p:sp>
      <p:sp>
        <p:nvSpPr>
          <p:cNvPr id="6" name="TextBox 5"/>
          <p:cNvSpPr txBox="1"/>
          <p:nvPr>
            <p:custDataLst>
              <p:tags r:id="rId5"/>
            </p:custDataLst>
          </p:nvPr>
        </p:nvSpPr>
        <p:spPr>
          <a:xfrm>
            <a:off x="3320496" y="6162908"/>
            <a:ext cx="5551005" cy="246221"/>
          </a:xfrm>
          <a:prstGeom prst="rect">
            <a:avLst/>
          </a:prstGeom>
          <a:noFill/>
        </p:spPr>
        <p:txBody>
          <a:bodyPr wrap="square" rtlCol="0">
            <a:spAutoFit/>
          </a:bodyPr>
          <a:lstStyle/>
          <a:p>
            <a:pPr algn="ctr"/>
            <a:r>
              <a:rPr lang="en-US" sz="1000" dirty="0"/>
              <a:t>Maryland State Department of Education - Division of Special Education/Early Intervention Services</a:t>
            </a:r>
          </a:p>
        </p:txBody>
      </p:sp>
      <p:pic>
        <p:nvPicPr>
          <p:cNvPr id="2" name="Picture 1"/>
          <p:cNvPicPr>
            <a:picLocks noChangeAspect="1"/>
          </p:cNvPicPr>
          <p:nvPr>
            <p:custDataLst>
              <p:tags r:id="rId6"/>
            </p:custDataLst>
          </p:nvPr>
        </p:nvPicPr>
        <p:blipFill>
          <a:blip r:embed="rId9" cstate="print">
            <a:extLst>
              <a:ext uri="{28A0092B-C50C-407E-A947-70E740481C1C}">
                <a14:useLocalDpi xmlns:a14="http://schemas.microsoft.com/office/drawing/2010/main" val="0"/>
              </a:ext>
            </a:extLst>
          </a:blip>
          <a:stretch>
            <a:fillRect/>
          </a:stretch>
        </p:blipFill>
        <p:spPr>
          <a:xfrm>
            <a:off x="4151288" y="3549710"/>
            <a:ext cx="3756340" cy="2504488"/>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889320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Questions?</a:t>
            </a:r>
            <a:endParaRPr lang="en-US" dirty="0"/>
          </a:p>
        </p:txBody>
      </p:sp>
      <p:sp>
        <p:nvSpPr>
          <p:cNvPr id="3" name="Content Placeholder 2"/>
          <p:cNvSpPr>
            <a:spLocks noGrp="1"/>
          </p:cNvSpPr>
          <p:nvPr>
            <p:ph idx="1"/>
            <p:custDataLst>
              <p:tags r:id="rId3"/>
            </p:custDataLst>
          </p:nvPr>
        </p:nvSpPr>
        <p:spPr/>
        <p:txBody>
          <a:bodyPr>
            <a:normAutofit fontScale="92500" lnSpcReduction="10000"/>
          </a:bodyPr>
          <a:lstStyle/>
          <a:p>
            <a:pPr marL="0" indent="0" algn="ctr">
              <a:buNone/>
            </a:pPr>
            <a:r>
              <a:rPr lang="en-US" dirty="0" smtClean="0"/>
              <a:t>Nancy </a:t>
            </a:r>
            <a:r>
              <a:rPr lang="en-US" dirty="0" err="1" smtClean="0"/>
              <a:t>Vorobey</a:t>
            </a:r>
            <a:endParaRPr lang="en-US" dirty="0" smtClean="0"/>
          </a:p>
          <a:p>
            <a:pPr marL="0" indent="0" algn="ctr">
              <a:buNone/>
            </a:pPr>
            <a:r>
              <a:rPr lang="en-US" dirty="0" smtClean="0"/>
              <a:t>Section Chief, </a:t>
            </a:r>
            <a:r>
              <a:rPr lang="en-US" dirty="0"/>
              <a:t>P</a:t>
            </a:r>
            <a:r>
              <a:rPr lang="en-US" dirty="0" smtClean="0"/>
              <a:t>revention Initiatives and Early Childhood</a:t>
            </a:r>
          </a:p>
          <a:p>
            <a:pPr marL="0" indent="0" algn="ctr">
              <a:buNone/>
            </a:pPr>
            <a:r>
              <a:rPr lang="en-US" dirty="0" smtClean="0"/>
              <a:t>410-767-0234</a:t>
            </a:r>
          </a:p>
          <a:p>
            <a:pPr marL="0" indent="0" algn="ctr">
              <a:buNone/>
            </a:pPr>
            <a:r>
              <a:rPr lang="en-US" dirty="0" smtClean="0">
                <a:hlinkClick r:id="rId7"/>
              </a:rPr>
              <a:t>nancy.vorobey@maryland.gov</a:t>
            </a:r>
            <a:r>
              <a:rPr lang="en-US" dirty="0" smtClean="0"/>
              <a:t> </a:t>
            </a:r>
          </a:p>
          <a:p>
            <a:pPr marL="0" indent="0" algn="ctr">
              <a:buNone/>
            </a:pPr>
            <a:endParaRPr lang="en-US" dirty="0" smtClean="0"/>
          </a:p>
          <a:p>
            <a:pPr marL="0" indent="0" algn="ctr">
              <a:buNone/>
            </a:pPr>
            <a:r>
              <a:rPr lang="en-US" dirty="0" smtClean="0"/>
              <a:t>Pam Miller</a:t>
            </a:r>
          </a:p>
          <a:p>
            <a:pPr marL="0" indent="0" algn="ctr">
              <a:buNone/>
            </a:pPr>
            <a:r>
              <a:rPr lang="en-US" dirty="0" smtClean="0"/>
              <a:t>Quality Assurance Specialist</a:t>
            </a:r>
          </a:p>
          <a:p>
            <a:pPr marL="0" indent="0" algn="ctr">
              <a:buNone/>
            </a:pPr>
            <a:r>
              <a:rPr lang="en-US" dirty="0" smtClean="0"/>
              <a:t>410-767-1019</a:t>
            </a:r>
          </a:p>
          <a:p>
            <a:pPr marL="0" indent="0" algn="ctr">
              <a:buNone/>
            </a:pPr>
            <a:r>
              <a:rPr lang="en-US" dirty="0" smtClean="0">
                <a:hlinkClick r:id="rId8"/>
              </a:rPr>
              <a:t>pamela.miller@maryland.gov</a:t>
            </a:r>
            <a:r>
              <a:rPr lang="en-US" dirty="0" smtClean="0"/>
              <a:t> </a:t>
            </a:r>
            <a:endParaRPr lang="en-US" dirty="0"/>
          </a:p>
        </p:txBody>
      </p:sp>
      <p:sp>
        <p:nvSpPr>
          <p:cNvPr id="4" name="Slide Number Placeholder 3"/>
          <p:cNvSpPr>
            <a:spLocks noGrp="1"/>
          </p:cNvSpPr>
          <p:nvPr>
            <p:ph type="sldNum" sz="quarter" idx="12"/>
            <p:custDataLst>
              <p:tags r:id="rId4"/>
            </p:custDataLst>
          </p:nvPr>
        </p:nvSpPr>
        <p:spPr/>
        <p:txBody>
          <a:bodyPr/>
          <a:lstStyle/>
          <a:p>
            <a:fld id="{92456AF2-6592-4F73-B155-D00F10316DDF}" type="slidenum">
              <a:rPr lang="en-US" smtClean="0"/>
              <a:pPr/>
              <a:t>16</a:t>
            </a:fld>
            <a:endParaRPr lang="en-US"/>
          </a:p>
        </p:txBody>
      </p:sp>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59809" y="516248"/>
            <a:ext cx="2173909" cy="1023315"/>
          </a:xfrm>
          <a:prstGeom prst="rect">
            <a:avLst/>
          </a:prstGeom>
        </p:spPr>
      </p:pic>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1019" y="4257554"/>
            <a:ext cx="1203962" cy="1969012"/>
          </a:xfrm>
          <a:prstGeom prst="rect">
            <a:avLst/>
          </a:prstGeom>
        </p:spPr>
      </p:pic>
    </p:spTree>
    <p:custDataLst>
      <p:tags r:id="rId1"/>
    </p:custDataLst>
    <p:extLst>
      <p:ext uri="{BB962C8B-B14F-4D97-AF65-F5344CB8AC3E}">
        <p14:creationId xmlns:p14="http://schemas.microsoft.com/office/powerpoint/2010/main" val="2273108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2"/>
          <p:cNvSpPr>
            <a:spLocks noGrp="1" noChangeArrowheads="1"/>
          </p:cNvSpPr>
          <p:nvPr>
            <p:ph type="title"/>
            <p:custDataLst>
              <p:tags r:id="rId2"/>
            </p:custDataLst>
          </p:nvPr>
        </p:nvSpPr>
        <p:spPr>
          <a:xfrm>
            <a:off x="819151" y="728270"/>
            <a:ext cx="10610850" cy="1074271"/>
          </a:xfrm>
        </p:spPr>
        <p:txBody>
          <a:bodyPr>
            <a:normAutofit fontScale="90000"/>
          </a:bodyPr>
          <a:lstStyle/>
          <a:p>
            <a:pPr algn="ctr"/>
            <a:r>
              <a:rPr lang="en-US" dirty="0"/>
              <a:t>Goal of </a:t>
            </a:r>
            <a:r>
              <a:rPr lang="en-US" dirty="0" smtClean="0"/>
              <a:t>Early Intervention &amp; </a:t>
            </a:r>
            <a:br>
              <a:rPr lang="en-US" dirty="0" smtClean="0"/>
            </a:br>
            <a:r>
              <a:rPr lang="en-US" dirty="0" smtClean="0"/>
              <a:t>Preschool Special Education</a:t>
            </a:r>
            <a:endParaRPr lang="en-US" dirty="0"/>
          </a:p>
        </p:txBody>
      </p:sp>
      <p:sp>
        <p:nvSpPr>
          <p:cNvPr id="750595" name="Rectangle 3"/>
          <p:cNvSpPr>
            <a:spLocks noGrp="1" noChangeArrowheads="1"/>
          </p:cNvSpPr>
          <p:nvPr>
            <p:ph idx="1"/>
            <p:custDataLst>
              <p:tags r:id="rId3"/>
            </p:custDataLst>
          </p:nvPr>
        </p:nvSpPr>
        <p:spPr>
          <a:xfrm>
            <a:off x="819150" y="2133600"/>
            <a:ext cx="10610850" cy="3944470"/>
          </a:xfrm>
        </p:spPr>
        <p:txBody>
          <a:bodyPr/>
          <a:lstStyle/>
          <a:p>
            <a:pPr>
              <a:lnSpc>
                <a:spcPct val="125000"/>
              </a:lnSpc>
              <a:spcBef>
                <a:spcPts val="0"/>
              </a:spcBef>
              <a:buNone/>
            </a:pPr>
            <a:r>
              <a:rPr lang="en-US" sz="2400" dirty="0"/>
              <a:t>“…To enable young children to be active and successful participants during the early childhood years and in the future in a variety of settings – in their homes with their families, in child care, in preschool or school programs, and in the community</a:t>
            </a:r>
            <a:r>
              <a:rPr lang="en-US" sz="2400" dirty="0" smtClean="0"/>
              <a:t>.”</a:t>
            </a:r>
          </a:p>
          <a:p>
            <a:pPr>
              <a:lnSpc>
                <a:spcPct val="125000"/>
              </a:lnSpc>
              <a:spcBef>
                <a:spcPts val="0"/>
              </a:spcBef>
              <a:buNone/>
            </a:pPr>
            <a:endParaRPr lang="en-US" dirty="0"/>
          </a:p>
        </p:txBody>
      </p:sp>
      <p:sp>
        <p:nvSpPr>
          <p:cNvPr id="5" name="Slide Number Placeholder 5"/>
          <p:cNvSpPr>
            <a:spLocks noGrp="1"/>
          </p:cNvSpPr>
          <p:nvPr>
            <p:ph type="sldNum" sz="quarter" idx="12"/>
            <p:custDataLst>
              <p:tags r:id="rId4"/>
            </p:custDataLst>
          </p:nvPr>
        </p:nvSpPr>
        <p:spPr/>
        <p:txBody>
          <a:bodyPr/>
          <a:lstStyle/>
          <a:p>
            <a:fld id="{B534C7FB-3C5A-4CD4-946B-BED2A07F0248}" type="slidenum">
              <a:rPr lang="en-US"/>
              <a:pPr/>
              <a:t>2</a:t>
            </a:fld>
            <a:endParaRPr lang="en-US" dirty="0"/>
          </a:p>
        </p:txBody>
      </p:sp>
      <p:sp>
        <p:nvSpPr>
          <p:cNvPr id="6" name="TextBox 5"/>
          <p:cNvSpPr txBox="1"/>
          <p:nvPr>
            <p:custDataLst>
              <p:tags r:id="rId5"/>
            </p:custDataLst>
          </p:nvPr>
        </p:nvSpPr>
        <p:spPr>
          <a:xfrm>
            <a:off x="3344520" y="6162908"/>
            <a:ext cx="5551005" cy="246221"/>
          </a:xfrm>
          <a:prstGeom prst="rect">
            <a:avLst/>
          </a:prstGeom>
          <a:noFill/>
        </p:spPr>
        <p:txBody>
          <a:bodyPr wrap="square" rtlCol="0">
            <a:spAutoFit/>
          </a:bodyPr>
          <a:lstStyle/>
          <a:p>
            <a:pPr algn="ctr"/>
            <a:r>
              <a:rPr lang="en-US" sz="1000" dirty="0"/>
              <a:t>Maryland State Department of Education - Division of Special Education/Early Intervention Services</a:t>
            </a:r>
          </a:p>
        </p:txBody>
      </p:sp>
      <p:sp>
        <p:nvSpPr>
          <p:cNvPr id="7" name="TextBox 6"/>
          <p:cNvSpPr txBox="1"/>
          <p:nvPr>
            <p:custDataLst>
              <p:tags r:id="rId6"/>
            </p:custDataLst>
          </p:nvPr>
        </p:nvSpPr>
        <p:spPr>
          <a:xfrm>
            <a:off x="1527240" y="5427992"/>
            <a:ext cx="9185564" cy="53694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lnSpc>
                <a:spcPct val="125000"/>
              </a:lnSpc>
              <a:spcBef>
                <a:spcPts val="0"/>
              </a:spcBef>
              <a:buNone/>
            </a:pPr>
            <a:r>
              <a:rPr lang="en-US" sz="1200" i="1" dirty="0" smtClean="0"/>
              <a:t>Family and Child Outcomes for Early Intervention and Early Childhood Special Education</a:t>
            </a:r>
            <a:r>
              <a:rPr lang="en-US" sz="1200" dirty="0" smtClean="0"/>
              <a:t>, Early Childhood Outcomes Center. (April 2005). Available at: </a:t>
            </a:r>
            <a:r>
              <a:rPr lang="en-US" sz="1200" dirty="0" smtClean="0">
                <a:hlinkClick r:id="rId9"/>
              </a:rPr>
              <a:t>http://www.fpg.unc.edu/~eco/assets/pdfs/eco_outcomes_4-13-05.pdf</a:t>
            </a:r>
            <a:r>
              <a:rPr lang="en-US" sz="1200" dirty="0" smtClean="0"/>
              <a:t> </a:t>
            </a:r>
            <a:endParaRPr lang="en-US" sz="1200" dirty="0"/>
          </a:p>
        </p:txBody>
      </p:sp>
    </p:spTree>
    <p:custDataLst>
      <p:tags r:id="rId1"/>
    </p:custDataLst>
    <p:extLst>
      <p:ext uri="{BB962C8B-B14F-4D97-AF65-F5344CB8AC3E}">
        <p14:creationId xmlns:p14="http://schemas.microsoft.com/office/powerpoint/2010/main" val="4096058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title"/>
            <p:custDataLst>
              <p:tags r:id="rId2"/>
            </p:custDataLst>
          </p:nvPr>
        </p:nvSpPr>
        <p:spPr/>
        <p:txBody>
          <a:bodyPr>
            <a:normAutofit/>
          </a:bodyPr>
          <a:lstStyle/>
          <a:p>
            <a:r>
              <a:rPr lang="en-US" altLang="en-US" sz="4000" dirty="0" smtClean="0"/>
              <a:t>Public Policy Context</a:t>
            </a:r>
          </a:p>
        </p:txBody>
      </p:sp>
      <p:sp>
        <p:nvSpPr>
          <p:cNvPr id="2051" name="Content Placeholder 4"/>
          <p:cNvSpPr>
            <a:spLocks noGrp="1"/>
          </p:cNvSpPr>
          <p:nvPr>
            <p:ph idx="1"/>
            <p:custDataLst>
              <p:tags r:id="rId3"/>
            </p:custDataLst>
          </p:nvPr>
        </p:nvSpPr>
        <p:spPr/>
        <p:txBody>
          <a:bodyPr>
            <a:normAutofit/>
          </a:bodyPr>
          <a:lstStyle/>
          <a:p>
            <a:r>
              <a:rPr lang="en-US" altLang="en-US" sz="2400" dirty="0" smtClean="0"/>
              <a:t>Age of accountability</a:t>
            </a:r>
          </a:p>
          <a:p>
            <a:r>
              <a:rPr lang="en-US" altLang="en-US" sz="2400" dirty="0" smtClean="0"/>
              <a:t>Accountability means both compliance and results</a:t>
            </a:r>
          </a:p>
          <a:p>
            <a:r>
              <a:rPr lang="en-US" altLang="en-US" sz="2400" dirty="0" smtClean="0"/>
              <a:t>U. S. Office of Special Education Programs (OSEP) funded the Early Childhood Outcomes Center to develop measures to show effectiveness of early intervention and preschool special education programs</a:t>
            </a:r>
          </a:p>
        </p:txBody>
      </p:sp>
      <p:grpSp>
        <p:nvGrpSpPr>
          <p:cNvPr id="4" name="Group 1031"/>
          <p:cNvGrpSpPr>
            <a:grpSpLocks/>
          </p:cNvGrpSpPr>
          <p:nvPr/>
        </p:nvGrpSpPr>
        <p:grpSpPr bwMode="auto">
          <a:xfrm>
            <a:off x="9034180" y="609600"/>
            <a:ext cx="1981691" cy="1663700"/>
            <a:chOff x="387" y="2047"/>
            <a:chExt cx="1886" cy="1443"/>
          </a:xfrm>
        </p:grpSpPr>
        <p:sp>
          <p:nvSpPr>
            <p:cNvPr id="5" name="Freeform 1032"/>
            <p:cNvSpPr>
              <a:spLocks/>
            </p:cNvSpPr>
            <p:nvPr>
              <p:custDataLst>
                <p:tags r:id="rId6"/>
              </p:custDataLst>
            </p:nvPr>
          </p:nvSpPr>
          <p:spPr bwMode="auto">
            <a:xfrm>
              <a:off x="1522" y="3271"/>
              <a:ext cx="256" cy="111"/>
            </a:xfrm>
            <a:custGeom>
              <a:avLst/>
              <a:gdLst>
                <a:gd name="T0" fmla="*/ 494 w 513"/>
                <a:gd name="T1" fmla="*/ 25 h 222"/>
                <a:gd name="T2" fmla="*/ 460 w 513"/>
                <a:gd name="T3" fmla="*/ 35 h 222"/>
                <a:gd name="T4" fmla="*/ 426 w 513"/>
                <a:gd name="T5" fmla="*/ 14 h 222"/>
                <a:gd name="T6" fmla="*/ 391 w 513"/>
                <a:gd name="T7" fmla="*/ 2 h 222"/>
                <a:gd name="T8" fmla="*/ 349 w 513"/>
                <a:gd name="T9" fmla="*/ 14 h 222"/>
                <a:gd name="T10" fmla="*/ 305 w 513"/>
                <a:gd name="T11" fmla="*/ 2 h 222"/>
                <a:gd name="T12" fmla="*/ 282 w 513"/>
                <a:gd name="T13" fmla="*/ 4 h 222"/>
                <a:gd name="T14" fmla="*/ 262 w 513"/>
                <a:gd name="T15" fmla="*/ 6 h 222"/>
                <a:gd name="T16" fmla="*/ 216 w 513"/>
                <a:gd name="T17" fmla="*/ 27 h 222"/>
                <a:gd name="T18" fmla="*/ 190 w 513"/>
                <a:gd name="T19" fmla="*/ 17 h 222"/>
                <a:gd name="T20" fmla="*/ 171 w 513"/>
                <a:gd name="T21" fmla="*/ 52 h 222"/>
                <a:gd name="T22" fmla="*/ 155 w 513"/>
                <a:gd name="T23" fmla="*/ 79 h 222"/>
                <a:gd name="T24" fmla="*/ 119 w 513"/>
                <a:gd name="T25" fmla="*/ 100 h 222"/>
                <a:gd name="T26" fmla="*/ 95 w 513"/>
                <a:gd name="T27" fmla="*/ 109 h 222"/>
                <a:gd name="T28" fmla="*/ 72 w 513"/>
                <a:gd name="T29" fmla="*/ 117 h 222"/>
                <a:gd name="T30" fmla="*/ 48 w 513"/>
                <a:gd name="T31" fmla="*/ 128 h 222"/>
                <a:gd name="T32" fmla="*/ 16 w 513"/>
                <a:gd name="T33" fmla="*/ 170 h 222"/>
                <a:gd name="T34" fmla="*/ 14 w 513"/>
                <a:gd name="T35" fmla="*/ 212 h 222"/>
                <a:gd name="T36" fmla="*/ 38 w 513"/>
                <a:gd name="T37" fmla="*/ 180 h 222"/>
                <a:gd name="T38" fmla="*/ 56 w 513"/>
                <a:gd name="T39" fmla="*/ 147 h 222"/>
                <a:gd name="T40" fmla="*/ 83 w 513"/>
                <a:gd name="T41" fmla="*/ 157 h 222"/>
                <a:gd name="T42" fmla="*/ 129 w 513"/>
                <a:gd name="T43" fmla="*/ 136 h 222"/>
                <a:gd name="T44" fmla="*/ 149 w 513"/>
                <a:gd name="T45" fmla="*/ 132 h 222"/>
                <a:gd name="T46" fmla="*/ 173 w 513"/>
                <a:gd name="T47" fmla="*/ 130 h 222"/>
                <a:gd name="T48" fmla="*/ 216 w 513"/>
                <a:gd name="T49" fmla="*/ 144 h 222"/>
                <a:gd name="T50" fmla="*/ 258 w 513"/>
                <a:gd name="T51" fmla="*/ 130 h 222"/>
                <a:gd name="T52" fmla="*/ 294 w 513"/>
                <a:gd name="T53" fmla="*/ 144 h 222"/>
                <a:gd name="T54" fmla="*/ 325 w 513"/>
                <a:gd name="T55" fmla="*/ 163 h 222"/>
                <a:gd name="T56" fmla="*/ 361 w 513"/>
                <a:gd name="T57" fmla="*/ 155 h 222"/>
                <a:gd name="T58" fmla="*/ 375 w 513"/>
                <a:gd name="T59" fmla="*/ 167 h 222"/>
                <a:gd name="T60" fmla="*/ 385 w 513"/>
                <a:gd name="T61" fmla="*/ 140 h 222"/>
                <a:gd name="T62" fmla="*/ 404 w 513"/>
                <a:gd name="T63" fmla="*/ 145 h 222"/>
                <a:gd name="T64" fmla="*/ 450 w 513"/>
                <a:gd name="T65" fmla="*/ 159 h 222"/>
                <a:gd name="T66" fmla="*/ 458 w 513"/>
                <a:gd name="T67" fmla="*/ 144 h 222"/>
                <a:gd name="T68" fmla="*/ 424 w 513"/>
                <a:gd name="T69" fmla="*/ 121 h 222"/>
                <a:gd name="T70" fmla="*/ 395 w 513"/>
                <a:gd name="T71" fmla="*/ 90 h 222"/>
                <a:gd name="T72" fmla="*/ 367 w 513"/>
                <a:gd name="T73" fmla="*/ 90 h 222"/>
                <a:gd name="T74" fmla="*/ 361 w 513"/>
                <a:gd name="T75" fmla="*/ 79 h 222"/>
                <a:gd name="T76" fmla="*/ 404 w 513"/>
                <a:gd name="T77" fmla="*/ 73 h 222"/>
                <a:gd name="T78" fmla="*/ 428 w 513"/>
                <a:gd name="T79" fmla="*/ 63 h 222"/>
                <a:gd name="T80" fmla="*/ 462 w 513"/>
                <a:gd name="T81" fmla="*/ 56 h 222"/>
                <a:gd name="T82" fmla="*/ 490 w 513"/>
                <a:gd name="T83" fmla="*/ 52 h 222"/>
                <a:gd name="T84" fmla="*/ 508 w 513"/>
                <a:gd name="T85" fmla="*/ 44 h 222"/>
                <a:gd name="T86" fmla="*/ 513 w 513"/>
                <a:gd name="T87" fmla="*/ 33 h 222"/>
                <a:gd name="T88" fmla="*/ 508 w 513"/>
                <a:gd name="T89" fmla="*/ 38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3" h="222">
                  <a:moveTo>
                    <a:pt x="504" y="37"/>
                  </a:moveTo>
                  <a:lnTo>
                    <a:pt x="500" y="29"/>
                  </a:lnTo>
                  <a:lnTo>
                    <a:pt x="494" y="25"/>
                  </a:lnTo>
                  <a:lnTo>
                    <a:pt x="486" y="27"/>
                  </a:lnTo>
                  <a:lnTo>
                    <a:pt x="474" y="33"/>
                  </a:lnTo>
                  <a:lnTo>
                    <a:pt x="460" y="35"/>
                  </a:lnTo>
                  <a:lnTo>
                    <a:pt x="448" y="31"/>
                  </a:lnTo>
                  <a:lnTo>
                    <a:pt x="436" y="23"/>
                  </a:lnTo>
                  <a:lnTo>
                    <a:pt x="426" y="14"/>
                  </a:lnTo>
                  <a:lnTo>
                    <a:pt x="416" y="6"/>
                  </a:lnTo>
                  <a:lnTo>
                    <a:pt x="404" y="0"/>
                  </a:lnTo>
                  <a:lnTo>
                    <a:pt x="391" y="2"/>
                  </a:lnTo>
                  <a:lnTo>
                    <a:pt x="377" y="6"/>
                  </a:lnTo>
                  <a:lnTo>
                    <a:pt x="363" y="12"/>
                  </a:lnTo>
                  <a:lnTo>
                    <a:pt x="349" y="14"/>
                  </a:lnTo>
                  <a:lnTo>
                    <a:pt x="333" y="12"/>
                  </a:lnTo>
                  <a:lnTo>
                    <a:pt x="319" y="6"/>
                  </a:lnTo>
                  <a:lnTo>
                    <a:pt x="305" y="2"/>
                  </a:lnTo>
                  <a:lnTo>
                    <a:pt x="294" y="2"/>
                  </a:lnTo>
                  <a:lnTo>
                    <a:pt x="286" y="2"/>
                  </a:lnTo>
                  <a:lnTo>
                    <a:pt x="282" y="4"/>
                  </a:lnTo>
                  <a:lnTo>
                    <a:pt x="280" y="4"/>
                  </a:lnTo>
                  <a:lnTo>
                    <a:pt x="274" y="4"/>
                  </a:lnTo>
                  <a:lnTo>
                    <a:pt x="262" y="6"/>
                  </a:lnTo>
                  <a:lnTo>
                    <a:pt x="248" y="10"/>
                  </a:lnTo>
                  <a:lnTo>
                    <a:pt x="230" y="17"/>
                  </a:lnTo>
                  <a:lnTo>
                    <a:pt x="216" y="27"/>
                  </a:lnTo>
                  <a:lnTo>
                    <a:pt x="204" y="33"/>
                  </a:lnTo>
                  <a:lnTo>
                    <a:pt x="198" y="25"/>
                  </a:lnTo>
                  <a:lnTo>
                    <a:pt x="190" y="17"/>
                  </a:lnTo>
                  <a:lnTo>
                    <a:pt x="181" y="21"/>
                  </a:lnTo>
                  <a:lnTo>
                    <a:pt x="173" y="33"/>
                  </a:lnTo>
                  <a:lnTo>
                    <a:pt x="171" y="52"/>
                  </a:lnTo>
                  <a:lnTo>
                    <a:pt x="169" y="61"/>
                  </a:lnTo>
                  <a:lnTo>
                    <a:pt x="165" y="71"/>
                  </a:lnTo>
                  <a:lnTo>
                    <a:pt x="155" y="79"/>
                  </a:lnTo>
                  <a:lnTo>
                    <a:pt x="143" y="88"/>
                  </a:lnTo>
                  <a:lnTo>
                    <a:pt x="131" y="94"/>
                  </a:lnTo>
                  <a:lnTo>
                    <a:pt x="119" y="100"/>
                  </a:lnTo>
                  <a:lnTo>
                    <a:pt x="109" y="105"/>
                  </a:lnTo>
                  <a:lnTo>
                    <a:pt x="101" y="107"/>
                  </a:lnTo>
                  <a:lnTo>
                    <a:pt x="95" y="109"/>
                  </a:lnTo>
                  <a:lnTo>
                    <a:pt x="87" y="111"/>
                  </a:lnTo>
                  <a:lnTo>
                    <a:pt x="79" y="113"/>
                  </a:lnTo>
                  <a:lnTo>
                    <a:pt x="72" y="117"/>
                  </a:lnTo>
                  <a:lnTo>
                    <a:pt x="64" y="121"/>
                  </a:lnTo>
                  <a:lnTo>
                    <a:pt x="56" y="124"/>
                  </a:lnTo>
                  <a:lnTo>
                    <a:pt x="48" y="128"/>
                  </a:lnTo>
                  <a:lnTo>
                    <a:pt x="40" y="132"/>
                  </a:lnTo>
                  <a:lnTo>
                    <a:pt x="28" y="145"/>
                  </a:lnTo>
                  <a:lnTo>
                    <a:pt x="16" y="170"/>
                  </a:lnTo>
                  <a:lnTo>
                    <a:pt x="6" y="197"/>
                  </a:lnTo>
                  <a:lnTo>
                    <a:pt x="0" y="222"/>
                  </a:lnTo>
                  <a:lnTo>
                    <a:pt x="14" y="212"/>
                  </a:lnTo>
                  <a:lnTo>
                    <a:pt x="28" y="203"/>
                  </a:lnTo>
                  <a:lnTo>
                    <a:pt x="36" y="191"/>
                  </a:lnTo>
                  <a:lnTo>
                    <a:pt x="38" y="180"/>
                  </a:lnTo>
                  <a:lnTo>
                    <a:pt x="40" y="163"/>
                  </a:lnTo>
                  <a:lnTo>
                    <a:pt x="46" y="151"/>
                  </a:lnTo>
                  <a:lnTo>
                    <a:pt x="56" y="147"/>
                  </a:lnTo>
                  <a:lnTo>
                    <a:pt x="64" y="155"/>
                  </a:lnTo>
                  <a:lnTo>
                    <a:pt x="72" y="161"/>
                  </a:lnTo>
                  <a:lnTo>
                    <a:pt x="83" y="157"/>
                  </a:lnTo>
                  <a:lnTo>
                    <a:pt x="97" y="147"/>
                  </a:lnTo>
                  <a:lnTo>
                    <a:pt x="113" y="140"/>
                  </a:lnTo>
                  <a:lnTo>
                    <a:pt x="129" y="136"/>
                  </a:lnTo>
                  <a:lnTo>
                    <a:pt x="141" y="132"/>
                  </a:lnTo>
                  <a:lnTo>
                    <a:pt x="147" y="132"/>
                  </a:lnTo>
                  <a:lnTo>
                    <a:pt x="149" y="132"/>
                  </a:lnTo>
                  <a:lnTo>
                    <a:pt x="153" y="130"/>
                  </a:lnTo>
                  <a:lnTo>
                    <a:pt x="161" y="130"/>
                  </a:lnTo>
                  <a:lnTo>
                    <a:pt x="173" y="130"/>
                  </a:lnTo>
                  <a:lnTo>
                    <a:pt x="186" y="136"/>
                  </a:lnTo>
                  <a:lnTo>
                    <a:pt x="200" y="142"/>
                  </a:lnTo>
                  <a:lnTo>
                    <a:pt x="216" y="144"/>
                  </a:lnTo>
                  <a:lnTo>
                    <a:pt x="230" y="142"/>
                  </a:lnTo>
                  <a:lnTo>
                    <a:pt x="244" y="136"/>
                  </a:lnTo>
                  <a:lnTo>
                    <a:pt x="258" y="130"/>
                  </a:lnTo>
                  <a:lnTo>
                    <a:pt x="272" y="130"/>
                  </a:lnTo>
                  <a:lnTo>
                    <a:pt x="284" y="134"/>
                  </a:lnTo>
                  <a:lnTo>
                    <a:pt x="294" y="144"/>
                  </a:lnTo>
                  <a:lnTo>
                    <a:pt x="303" y="153"/>
                  </a:lnTo>
                  <a:lnTo>
                    <a:pt x="313" y="161"/>
                  </a:lnTo>
                  <a:lnTo>
                    <a:pt x="325" y="163"/>
                  </a:lnTo>
                  <a:lnTo>
                    <a:pt x="339" y="161"/>
                  </a:lnTo>
                  <a:lnTo>
                    <a:pt x="351" y="157"/>
                  </a:lnTo>
                  <a:lnTo>
                    <a:pt x="361" y="155"/>
                  </a:lnTo>
                  <a:lnTo>
                    <a:pt x="367" y="157"/>
                  </a:lnTo>
                  <a:lnTo>
                    <a:pt x="371" y="165"/>
                  </a:lnTo>
                  <a:lnTo>
                    <a:pt x="375" y="167"/>
                  </a:lnTo>
                  <a:lnTo>
                    <a:pt x="379" y="157"/>
                  </a:lnTo>
                  <a:lnTo>
                    <a:pt x="383" y="145"/>
                  </a:lnTo>
                  <a:lnTo>
                    <a:pt x="385" y="140"/>
                  </a:lnTo>
                  <a:lnTo>
                    <a:pt x="387" y="140"/>
                  </a:lnTo>
                  <a:lnTo>
                    <a:pt x="395" y="142"/>
                  </a:lnTo>
                  <a:lnTo>
                    <a:pt x="404" y="145"/>
                  </a:lnTo>
                  <a:lnTo>
                    <a:pt x="416" y="151"/>
                  </a:lnTo>
                  <a:lnTo>
                    <a:pt x="432" y="157"/>
                  </a:lnTo>
                  <a:lnTo>
                    <a:pt x="450" y="159"/>
                  </a:lnTo>
                  <a:lnTo>
                    <a:pt x="464" y="157"/>
                  </a:lnTo>
                  <a:lnTo>
                    <a:pt x="466" y="151"/>
                  </a:lnTo>
                  <a:lnTo>
                    <a:pt x="458" y="144"/>
                  </a:lnTo>
                  <a:lnTo>
                    <a:pt x="446" y="134"/>
                  </a:lnTo>
                  <a:lnTo>
                    <a:pt x="434" y="126"/>
                  </a:lnTo>
                  <a:lnTo>
                    <a:pt x="424" y="121"/>
                  </a:lnTo>
                  <a:lnTo>
                    <a:pt x="414" y="111"/>
                  </a:lnTo>
                  <a:lnTo>
                    <a:pt x="404" y="100"/>
                  </a:lnTo>
                  <a:lnTo>
                    <a:pt x="395" y="90"/>
                  </a:lnTo>
                  <a:lnTo>
                    <a:pt x="385" y="92"/>
                  </a:lnTo>
                  <a:lnTo>
                    <a:pt x="377" y="96"/>
                  </a:lnTo>
                  <a:lnTo>
                    <a:pt x="367" y="90"/>
                  </a:lnTo>
                  <a:lnTo>
                    <a:pt x="359" y="84"/>
                  </a:lnTo>
                  <a:lnTo>
                    <a:pt x="355" y="80"/>
                  </a:lnTo>
                  <a:lnTo>
                    <a:pt x="361" y="79"/>
                  </a:lnTo>
                  <a:lnTo>
                    <a:pt x="373" y="73"/>
                  </a:lnTo>
                  <a:lnTo>
                    <a:pt x="389" y="69"/>
                  </a:lnTo>
                  <a:lnTo>
                    <a:pt x="404" y="73"/>
                  </a:lnTo>
                  <a:lnTo>
                    <a:pt x="414" y="77"/>
                  </a:lnTo>
                  <a:lnTo>
                    <a:pt x="420" y="71"/>
                  </a:lnTo>
                  <a:lnTo>
                    <a:pt x="428" y="63"/>
                  </a:lnTo>
                  <a:lnTo>
                    <a:pt x="442" y="58"/>
                  </a:lnTo>
                  <a:lnTo>
                    <a:pt x="452" y="56"/>
                  </a:lnTo>
                  <a:lnTo>
                    <a:pt x="462" y="56"/>
                  </a:lnTo>
                  <a:lnTo>
                    <a:pt x="472" y="54"/>
                  </a:lnTo>
                  <a:lnTo>
                    <a:pt x="482" y="54"/>
                  </a:lnTo>
                  <a:lnTo>
                    <a:pt x="490" y="52"/>
                  </a:lnTo>
                  <a:lnTo>
                    <a:pt x="498" y="50"/>
                  </a:lnTo>
                  <a:lnTo>
                    <a:pt x="504" y="48"/>
                  </a:lnTo>
                  <a:lnTo>
                    <a:pt x="508" y="44"/>
                  </a:lnTo>
                  <a:lnTo>
                    <a:pt x="510" y="40"/>
                  </a:lnTo>
                  <a:lnTo>
                    <a:pt x="512" y="37"/>
                  </a:lnTo>
                  <a:lnTo>
                    <a:pt x="513" y="33"/>
                  </a:lnTo>
                  <a:lnTo>
                    <a:pt x="513" y="29"/>
                  </a:lnTo>
                  <a:lnTo>
                    <a:pt x="512" y="35"/>
                  </a:lnTo>
                  <a:lnTo>
                    <a:pt x="508" y="38"/>
                  </a:lnTo>
                  <a:lnTo>
                    <a:pt x="506" y="40"/>
                  </a:lnTo>
                  <a:lnTo>
                    <a:pt x="504"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1033"/>
            <p:cNvSpPr>
              <a:spLocks/>
            </p:cNvSpPr>
            <p:nvPr>
              <p:custDataLst>
                <p:tags r:id="rId7"/>
              </p:custDataLst>
            </p:nvPr>
          </p:nvSpPr>
          <p:spPr bwMode="auto">
            <a:xfrm>
              <a:off x="1779" y="3276"/>
              <a:ext cx="27" cy="18"/>
            </a:xfrm>
            <a:custGeom>
              <a:avLst/>
              <a:gdLst>
                <a:gd name="T0" fmla="*/ 4 w 54"/>
                <a:gd name="T1" fmla="*/ 0 h 36"/>
                <a:gd name="T2" fmla="*/ 4 w 54"/>
                <a:gd name="T3" fmla="*/ 2 h 36"/>
                <a:gd name="T4" fmla="*/ 2 w 54"/>
                <a:gd name="T5" fmla="*/ 4 h 36"/>
                <a:gd name="T6" fmla="*/ 2 w 54"/>
                <a:gd name="T7" fmla="*/ 9 h 36"/>
                <a:gd name="T8" fmla="*/ 0 w 54"/>
                <a:gd name="T9" fmla="*/ 15 h 36"/>
                <a:gd name="T10" fmla="*/ 0 w 54"/>
                <a:gd name="T11" fmla="*/ 17 h 36"/>
                <a:gd name="T12" fmla="*/ 2 w 54"/>
                <a:gd name="T13" fmla="*/ 19 h 36"/>
                <a:gd name="T14" fmla="*/ 2 w 54"/>
                <a:gd name="T15" fmla="*/ 21 h 36"/>
                <a:gd name="T16" fmla="*/ 4 w 54"/>
                <a:gd name="T17" fmla="*/ 23 h 36"/>
                <a:gd name="T18" fmla="*/ 16 w 54"/>
                <a:gd name="T19" fmla="*/ 34 h 36"/>
                <a:gd name="T20" fmla="*/ 28 w 54"/>
                <a:gd name="T21" fmla="*/ 36 h 36"/>
                <a:gd name="T22" fmla="*/ 36 w 54"/>
                <a:gd name="T23" fmla="*/ 36 h 36"/>
                <a:gd name="T24" fmla="*/ 40 w 54"/>
                <a:gd name="T25" fmla="*/ 34 h 36"/>
                <a:gd name="T26" fmla="*/ 42 w 54"/>
                <a:gd name="T27" fmla="*/ 32 h 36"/>
                <a:gd name="T28" fmla="*/ 44 w 54"/>
                <a:gd name="T29" fmla="*/ 28 h 36"/>
                <a:gd name="T30" fmla="*/ 48 w 54"/>
                <a:gd name="T31" fmla="*/ 25 h 36"/>
                <a:gd name="T32" fmla="*/ 54 w 54"/>
                <a:gd name="T33" fmla="*/ 19 h 36"/>
                <a:gd name="T34" fmla="*/ 48 w 54"/>
                <a:gd name="T35" fmla="*/ 17 h 36"/>
                <a:gd name="T36" fmla="*/ 44 w 54"/>
                <a:gd name="T37" fmla="*/ 15 h 36"/>
                <a:gd name="T38" fmla="*/ 38 w 54"/>
                <a:gd name="T39" fmla="*/ 13 h 36"/>
                <a:gd name="T40" fmla="*/ 34 w 54"/>
                <a:gd name="T41" fmla="*/ 11 h 36"/>
                <a:gd name="T42" fmla="*/ 24 w 54"/>
                <a:gd name="T43" fmla="*/ 5 h 36"/>
                <a:gd name="T44" fmla="*/ 14 w 54"/>
                <a:gd name="T45" fmla="*/ 2 h 36"/>
                <a:gd name="T46" fmla="*/ 6 w 54"/>
                <a:gd name="T47" fmla="*/ 0 h 36"/>
                <a:gd name="T48" fmla="*/ 4 w 54"/>
                <a:gd name="T4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36">
                  <a:moveTo>
                    <a:pt x="4" y="0"/>
                  </a:moveTo>
                  <a:lnTo>
                    <a:pt x="4" y="2"/>
                  </a:lnTo>
                  <a:lnTo>
                    <a:pt x="2" y="4"/>
                  </a:lnTo>
                  <a:lnTo>
                    <a:pt x="2" y="9"/>
                  </a:lnTo>
                  <a:lnTo>
                    <a:pt x="0" y="15"/>
                  </a:lnTo>
                  <a:lnTo>
                    <a:pt x="0" y="17"/>
                  </a:lnTo>
                  <a:lnTo>
                    <a:pt x="2" y="19"/>
                  </a:lnTo>
                  <a:lnTo>
                    <a:pt x="2" y="21"/>
                  </a:lnTo>
                  <a:lnTo>
                    <a:pt x="4" y="23"/>
                  </a:lnTo>
                  <a:lnTo>
                    <a:pt x="16" y="34"/>
                  </a:lnTo>
                  <a:lnTo>
                    <a:pt x="28" y="36"/>
                  </a:lnTo>
                  <a:lnTo>
                    <a:pt x="36" y="36"/>
                  </a:lnTo>
                  <a:lnTo>
                    <a:pt x="40" y="34"/>
                  </a:lnTo>
                  <a:lnTo>
                    <a:pt x="42" y="32"/>
                  </a:lnTo>
                  <a:lnTo>
                    <a:pt x="44" y="28"/>
                  </a:lnTo>
                  <a:lnTo>
                    <a:pt x="48" y="25"/>
                  </a:lnTo>
                  <a:lnTo>
                    <a:pt x="54" y="19"/>
                  </a:lnTo>
                  <a:lnTo>
                    <a:pt x="48" y="17"/>
                  </a:lnTo>
                  <a:lnTo>
                    <a:pt x="44" y="15"/>
                  </a:lnTo>
                  <a:lnTo>
                    <a:pt x="38" y="13"/>
                  </a:lnTo>
                  <a:lnTo>
                    <a:pt x="34" y="11"/>
                  </a:lnTo>
                  <a:lnTo>
                    <a:pt x="24" y="5"/>
                  </a:lnTo>
                  <a:lnTo>
                    <a:pt x="14" y="2"/>
                  </a:lnTo>
                  <a:lnTo>
                    <a:pt x="6"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034"/>
            <p:cNvSpPr>
              <a:spLocks/>
            </p:cNvSpPr>
            <p:nvPr>
              <p:custDataLst>
                <p:tags r:id="rId8"/>
              </p:custDataLst>
            </p:nvPr>
          </p:nvSpPr>
          <p:spPr bwMode="auto">
            <a:xfrm>
              <a:off x="1765" y="3216"/>
              <a:ext cx="313" cy="226"/>
            </a:xfrm>
            <a:custGeom>
              <a:avLst/>
              <a:gdLst>
                <a:gd name="T0" fmla="*/ 380 w 624"/>
                <a:gd name="T1" fmla="*/ 44 h 453"/>
                <a:gd name="T2" fmla="*/ 354 w 624"/>
                <a:gd name="T3" fmla="*/ 40 h 453"/>
                <a:gd name="T4" fmla="*/ 327 w 624"/>
                <a:gd name="T5" fmla="*/ 10 h 453"/>
                <a:gd name="T6" fmla="*/ 287 w 624"/>
                <a:gd name="T7" fmla="*/ 4 h 453"/>
                <a:gd name="T8" fmla="*/ 261 w 624"/>
                <a:gd name="T9" fmla="*/ 6 h 453"/>
                <a:gd name="T10" fmla="*/ 220 w 624"/>
                <a:gd name="T11" fmla="*/ 10 h 453"/>
                <a:gd name="T12" fmla="*/ 200 w 624"/>
                <a:gd name="T13" fmla="*/ 25 h 453"/>
                <a:gd name="T14" fmla="*/ 178 w 624"/>
                <a:gd name="T15" fmla="*/ 25 h 453"/>
                <a:gd name="T16" fmla="*/ 158 w 624"/>
                <a:gd name="T17" fmla="*/ 8 h 453"/>
                <a:gd name="T18" fmla="*/ 148 w 624"/>
                <a:gd name="T19" fmla="*/ 29 h 453"/>
                <a:gd name="T20" fmla="*/ 127 w 624"/>
                <a:gd name="T21" fmla="*/ 35 h 453"/>
                <a:gd name="T22" fmla="*/ 99 w 624"/>
                <a:gd name="T23" fmla="*/ 39 h 453"/>
                <a:gd name="T24" fmla="*/ 67 w 624"/>
                <a:gd name="T25" fmla="*/ 54 h 453"/>
                <a:gd name="T26" fmla="*/ 35 w 624"/>
                <a:gd name="T27" fmla="*/ 52 h 453"/>
                <a:gd name="T28" fmla="*/ 0 w 624"/>
                <a:gd name="T29" fmla="*/ 63 h 453"/>
                <a:gd name="T30" fmla="*/ 22 w 624"/>
                <a:gd name="T31" fmla="*/ 77 h 453"/>
                <a:gd name="T32" fmla="*/ 51 w 624"/>
                <a:gd name="T33" fmla="*/ 83 h 453"/>
                <a:gd name="T34" fmla="*/ 79 w 624"/>
                <a:gd name="T35" fmla="*/ 109 h 453"/>
                <a:gd name="T36" fmla="*/ 113 w 624"/>
                <a:gd name="T37" fmla="*/ 132 h 453"/>
                <a:gd name="T38" fmla="*/ 113 w 624"/>
                <a:gd name="T39" fmla="*/ 136 h 453"/>
                <a:gd name="T40" fmla="*/ 136 w 624"/>
                <a:gd name="T41" fmla="*/ 134 h 453"/>
                <a:gd name="T42" fmla="*/ 152 w 624"/>
                <a:gd name="T43" fmla="*/ 132 h 453"/>
                <a:gd name="T44" fmla="*/ 192 w 624"/>
                <a:gd name="T45" fmla="*/ 140 h 453"/>
                <a:gd name="T46" fmla="*/ 222 w 624"/>
                <a:gd name="T47" fmla="*/ 169 h 453"/>
                <a:gd name="T48" fmla="*/ 245 w 624"/>
                <a:gd name="T49" fmla="*/ 172 h 453"/>
                <a:gd name="T50" fmla="*/ 273 w 624"/>
                <a:gd name="T51" fmla="*/ 151 h 453"/>
                <a:gd name="T52" fmla="*/ 293 w 624"/>
                <a:gd name="T53" fmla="*/ 128 h 453"/>
                <a:gd name="T54" fmla="*/ 313 w 624"/>
                <a:gd name="T55" fmla="*/ 130 h 453"/>
                <a:gd name="T56" fmla="*/ 339 w 624"/>
                <a:gd name="T57" fmla="*/ 144 h 453"/>
                <a:gd name="T58" fmla="*/ 368 w 624"/>
                <a:gd name="T59" fmla="*/ 178 h 453"/>
                <a:gd name="T60" fmla="*/ 396 w 624"/>
                <a:gd name="T61" fmla="*/ 195 h 453"/>
                <a:gd name="T62" fmla="*/ 408 w 624"/>
                <a:gd name="T63" fmla="*/ 224 h 453"/>
                <a:gd name="T64" fmla="*/ 404 w 624"/>
                <a:gd name="T65" fmla="*/ 260 h 453"/>
                <a:gd name="T66" fmla="*/ 430 w 624"/>
                <a:gd name="T67" fmla="*/ 270 h 453"/>
                <a:gd name="T68" fmla="*/ 430 w 624"/>
                <a:gd name="T69" fmla="*/ 299 h 453"/>
                <a:gd name="T70" fmla="*/ 436 w 624"/>
                <a:gd name="T71" fmla="*/ 327 h 453"/>
                <a:gd name="T72" fmla="*/ 460 w 624"/>
                <a:gd name="T73" fmla="*/ 343 h 453"/>
                <a:gd name="T74" fmla="*/ 471 w 624"/>
                <a:gd name="T75" fmla="*/ 369 h 453"/>
                <a:gd name="T76" fmla="*/ 499 w 624"/>
                <a:gd name="T77" fmla="*/ 394 h 453"/>
                <a:gd name="T78" fmla="*/ 543 w 624"/>
                <a:gd name="T79" fmla="*/ 419 h 453"/>
                <a:gd name="T80" fmla="*/ 563 w 624"/>
                <a:gd name="T81" fmla="*/ 446 h 453"/>
                <a:gd name="T82" fmla="*/ 598 w 624"/>
                <a:gd name="T83" fmla="*/ 453 h 453"/>
                <a:gd name="T84" fmla="*/ 614 w 624"/>
                <a:gd name="T85" fmla="*/ 438 h 453"/>
                <a:gd name="T86" fmla="*/ 620 w 624"/>
                <a:gd name="T87" fmla="*/ 394 h 453"/>
                <a:gd name="T88" fmla="*/ 624 w 624"/>
                <a:gd name="T89" fmla="*/ 350 h 453"/>
                <a:gd name="T90" fmla="*/ 598 w 624"/>
                <a:gd name="T91" fmla="*/ 293 h 453"/>
                <a:gd name="T92" fmla="*/ 557 w 624"/>
                <a:gd name="T93" fmla="*/ 220 h 453"/>
                <a:gd name="T94" fmla="*/ 523 w 624"/>
                <a:gd name="T95" fmla="*/ 157 h 453"/>
                <a:gd name="T96" fmla="*/ 489 w 624"/>
                <a:gd name="T97" fmla="*/ 109 h 453"/>
                <a:gd name="T98" fmla="*/ 469 w 624"/>
                <a:gd name="T99" fmla="*/ 40 h 453"/>
                <a:gd name="T100" fmla="*/ 469 w 624"/>
                <a:gd name="T101" fmla="*/ 14 h 453"/>
                <a:gd name="T102" fmla="*/ 436 w 624"/>
                <a:gd name="T103" fmla="*/ 0 h 453"/>
                <a:gd name="T104" fmla="*/ 412 w 624"/>
                <a:gd name="T105" fmla="*/ 1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4" h="453">
                  <a:moveTo>
                    <a:pt x="398" y="29"/>
                  </a:moveTo>
                  <a:lnTo>
                    <a:pt x="388" y="37"/>
                  </a:lnTo>
                  <a:lnTo>
                    <a:pt x="380" y="44"/>
                  </a:lnTo>
                  <a:lnTo>
                    <a:pt x="372" y="50"/>
                  </a:lnTo>
                  <a:lnTo>
                    <a:pt x="364" y="48"/>
                  </a:lnTo>
                  <a:lnTo>
                    <a:pt x="354" y="40"/>
                  </a:lnTo>
                  <a:lnTo>
                    <a:pt x="345" y="31"/>
                  </a:lnTo>
                  <a:lnTo>
                    <a:pt x="335" y="19"/>
                  </a:lnTo>
                  <a:lnTo>
                    <a:pt x="327" y="10"/>
                  </a:lnTo>
                  <a:lnTo>
                    <a:pt x="317" y="4"/>
                  </a:lnTo>
                  <a:lnTo>
                    <a:pt x="301" y="4"/>
                  </a:lnTo>
                  <a:lnTo>
                    <a:pt x="287" y="4"/>
                  </a:lnTo>
                  <a:lnTo>
                    <a:pt x="281" y="4"/>
                  </a:lnTo>
                  <a:lnTo>
                    <a:pt x="275" y="4"/>
                  </a:lnTo>
                  <a:lnTo>
                    <a:pt x="261" y="6"/>
                  </a:lnTo>
                  <a:lnTo>
                    <a:pt x="244" y="8"/>
                  </a:lnTo>
                  <a:lnTo>
                    <a:pt x="230" y="8"/>
                  </a:lnTo>
                  <a:lnTo>
                    <a:pt x="220" y="10"/>
                  </a:lnTo>
                  <a:lnTo>
                    <a:pt x="210" y="16"/>
                  </a:lnTo>
                  <a:lnTo>
                    <a:pt x="202" y="21"/>
                  </a:lnTo>
                  <a:lnTo>
                    <a:pt x="200" y="25"/>
                  </a:lnTo>
                  <a:lnTo>
                    <a:pt x="196" y="27"/>
                  </a:lnTo>
                  <a:lnTo>
                    <a:pt x="188" y="27"/>
                  </a:lnTo>
                  <a:lnTo>
                    <a:pt x="178" y="25"/>
                  </a:lnTo>
                  <a:lnTo>
                    <a:pt x="166" y="14"/>
                  </a:lnTo>
                  <a:lnTo>
                    <a:pt x="160" y="4"/>
                  </a:lnTo>
                  <a:lnTo>
                    <a:pt x="158" y="8"/>
                  </a:lnTo>
                  <a:lnTo>
                    <a:pt x="158" y="16"/>
                  </a:lnTo>
                  <a:lnTo>
                    <a:pt x="154" y="25"/>
                  </a:lnTo>
                  <a:lnTo>
                    <a:pt x="148" y="29"/>
                  </a:lnTo>
                  <a:lnTo>
                    <a:pt x="142" y="31"/>
                  </a:lnTo>
                  <a:lnTo>
                    <a:pt x="134" y="35"/>
                  </a:lnTo>
                  <a:lnTo>
                    <a:pt x="127" y="35"/>
                  </a:lnTo>
                  <a:lnTo>
                    <a:pt x="119" y="37"/>
                  </a:lnTo>
                  <a:lnTo>
                    <a:pt x="109" y="39"/>
                  </a:lnTo>
                  <a:lnTo>
                    <a:pt x="99" y="39"/>
                  </a:lnTo>
                  <a:lnTo>
                    <a:pt x="89" y="40"/>
                  </a:lnTo>
                  <a:lnTo>
                    <a:pt x="73" y="46"/>
                  </a:lnTo>
                  <a:lnTo>
                    <a:pt x="67" y="54"/>
                  </a:lnTo>
                  <a:lnTo>
                    <a:pt x="61" y="58"/>
                  </a:lnTo>
                  <a:lnTo>
                    <a:pt x="51" y="56"/>
                  </a:lnTo>
                  <a:lnTo>
                    <a:pt x="35" y="52"/>
                  </a:lnTo>
                  <a:lnTo>
                    <a:pt x="18" y="56"/>
                  </a:lnTo>
                  <a:lnTo>
                    <a:pt x="6" y="61"/>
                  </a:lnTo>
                  <a:lnTo>
                    <a:pt x="0" y="63"/>
                  </a:lnTo>
                  <a:lnTo>
                    <a:pt x="4" y="67"/>
                  </a:lnTo>
                  <a:lnTo>
                    <a:pt x="12" y="73"/>
                  </a:lnTo>
                  <a:lnTo>
                    <a:pt x="22" y="77"/>
                  </a:lnTo>
                  <a:lnTo>
                    <a:pt x="31" y="73"/>
                  </a:lnTo>
                  <a:lnTo>
                    <a:pt x="41" y="73"/>
                  </a:lnTo>
                  <a:lnTo>
                    <a:pt x="51" y="83"/>
                  </a:lnTo>
                  <a:lnTo>
                    <a:pt x="59" y="94"/>
                  </a:lnTo>
                  <a:lnTo>
                    <a:pt x="69" y="104"/>
                  </a:lnTo>
                  <a:lnTo>
                    <a:pt x="79" y="109"/>
                  </a:lnTo>
                  <a:lnTo>
                    <a:pt x="93" y="117"/>
                  </a:lnTo>
                  <a:lnTo>
                    <a:pt x="105" y="125"/>
                  </a:lnTo>
                  <a:lnTo>
                    <a:pt x="113" y="132"/>
                  </a:lnTo>
                  <a:lnTo>
                    <a:pt x="113" y="134"/>
                  </a:lnTo>
                  <a:lnTo>
                    <a:pt x="113" y="134"/>
                  </a:lnTo>
                  <a:lnTo>
                    <a:pt x="113" y="136"/>
                  </a:lnTo>
                  <a:lnTo>
                    <a:pt x="113" y="136"/>
                  </a:lnTo>
                  <a:lnTo>
                    <a:pt x="125" y="136"/>
                  </a:lnTo>
                  <a:lnTo>
                    <a:pt x="136" y="134"/>
                  </a:lnTo>
                  <a:lnTo>
                    <a:pt x="142" y="132"/>
                  </a:lnTo>
                  <a:lnTo>
                    <a:pt x="146" y="132"/>
                  </a:lnTo>
                  <a:lnTo>
                    <a:pt x="152" y="132"/>
                  </a:lnTo>
                  <a:lnTo>
                    <a:pt x="166" y="132"/>
                  </a:lnTo>
                  <a:lnTo>
                    <a:pt x="182" y="134"/>
                  </a:lnTo>
                  <a:lnTo>
                    <a:pt x="192" y="140"/>
                  </a:lnTo>
                  <a:lnTo>
                    <a:pt x="200" y="149"/>
                  </a:lnTo>
                  <a:lnTo>
                    <a:pt x="210" y="159"/>
                  </a:lnTo>
                  <a:lnTo>
                    <a:pt x="222" y="169"/>
                  </a:lnTo>
                  <a:lnTo>
                    <a:pt x="232" y="176"/>
                  </a:lnTo>
                  <a:lnTo>
                    <a:pt x="240" y="178"/>
                  </a:lnTo>
                  <a:lnTo>
                    <a:pt x="245" y="172"/>
                  </a:lnTo>
                  <a:lnTo>
                    <a:pt x="255" y="165"/>
                  </a:lnTo>
                  <a:lnTo>
                    <a:pt x="265" y="159"/>
                  </a:lnTo>
                  <a:lnTo>
                    <a:pt x="273" y="151"/>
                  </a:lnTo>
                  <a:lnTo>
                    <a:pt x="279" y="140"/>
                  </a:lnTo>
                  <a:lnTo>
                    <a:pt x="285" y="132"/>
                  </a:lnTo>
                  <a:lnTo>
                    <a:pt x="293" y="128"/>
                  </a:lnTo>
                  <a:lnTo>
                    <a:pt x="299" y="128"/>
                  </a:lnTo>
                  <a:lnTo>
                    <a:pt x="305" y="130"/>
                  </a:lnTo>
                  <a:lnTo>
                    <a:pt x="313" y="130"/>
                  </a:lnTo>
                  <a:lnTo>
                    <a:pt x="321" y="134"/>
                  </a:lnTo>
                  <a:lnTo>
                    <a:pt x="331" y="138"/>
                  </a:lnTo>
                  <a:lnTo>
                    <a:pt x="339" y="144"/>
                  </a:lnTo>
                  <a:lnTo>
                    <a:pt x="347" y="151"/>
                  </a:lnTo>
                  <a:lnTo>
                    <a:pt x="354" y="161"/>
                  </a:lnTo>
                  <a:lnTo>
                    <a:pt x="368" y="178"/>
                  </a:lnTo>
                  <a:lnTo>
                    <a:pt x="378" y="186"/>
                  </a:lnTo>
                  <a:lnTo>
                    <a:pt x="388" y="190"/>
                  </a:lnTo>
                  <a:lnTo>
                    <a:pt x="396" y="195"/>
                  </a:lnTo>
                  <a:lnTo>
                    <a:pt x="402" y="205"/>
                  </a:lnTo>
                  <a:lnTo>
                    <a:pt x="406" y="214"/>
                  </a:lnTo>
                  <a:lnTo>
                    <a:pt x="408" y="224"/>
                  </a:lnTo>
                  <a:lnTo>
                    <a:pt x="408" y="235"/>
                  </a:lnTo>
                  <a:lnTo>
                    <a:pt x="404" y="249"/>
                  </a:lnTo>
                  <a:lnTo>
                    <a:pt x="404" y="260"/>
                  </a:lnTo>
                  <a:lnTo>
                    <a:pt x="406" y="270"/>
                  </a:lnTo>
                  <a:lnTo>
                    <a:pt x="418" y="270"/>
                  </a:lnTo>
                  <a:lnTo>
                    <a:pt x="430" y="270"/>
                  </a:lnTo>
                  <a:lnTo>
                    <a:pt x="434" y="276"/>
                  </a:lnTo>
                  <a:lnTo>
                    <a:pt x="434" y="287"/>
                  </a:lnTo>
                  <a:lnTo>
                    <a:pt x="430" y="299"/>
                  </a:lnTo>
                  <a:lnTo>
                    <a:pt x="430" y="310"/>
                  </a:lnTo>
                  <a:lnTo>
                    <a:pt x="432" y="320"/>
                  </a:lnTo>
                  <a:lnTo>
                    <a:pt x="436" y="327"/>
                  </a:lnTo>
                  <a:lnTo>
                    <a:pt x="442" y="335"/>
                  </a:lnTo>
                  <a:lnTo>
                    <a:pt x="450" y="341"/>
                  </a:lnTo>
                  <a:lnTo>
                    <a:pt x="460" y="343"/>
                  </a:lnTo>
                  <a:lnTo>
                    <a:pt x="465" y="348"/>
                  </a:lnTo>
                  <a:lnTo>
                    <a:pt x="469" y="358"/>
                  </a:lnTo>
                  <a:lnTo>
                    <a:pt x="471" y="369"/>
                  </a:lnTo>
                  <a:lnTo>
                    <a:pt x="479" y="379"/>
                  </a:lnTo>
                  <a:lnTo>
                    <a:pt x="487" y="385"/>
                  </a:lnTo>
                  <a:lnTo>
                    <a:pt x="499" y="394"/>
                  </a:lnTo>
                  <a:lnTo>
                    <a:pt x="513" y="404"/>
                  </a:lnTo>
                  <a:lnTo>
                    <a:pt x="529" y="411"/>
                  </a:lnTo>
                  <a:lnTo>
                    <a:pt x="543" y="419"/>
                  </a:lnTo>
                  <a:lnTo>
                    <a:pt x="553" y="429"/>
                  </a:lnTo>
                  <a:lnTo>
                    <a:pt x="559" y="438"/>
                  </a:lnTo>
                  <a:lnTo>
                    <a:pt x="563" y="446"/>
                  </a:lnTo>
                  <a:lnTo>
                    <a:pt x="571" y="451"/>
                  </a:lnTo>
                  <a:lnTo>
                    <a:pt x="584" y="453"/>
                  </a:lnTo>
                  <a:lnTo>
                    <a:pt x="598" y="453"/>
                  </a:lnTo>
                  <a:lnTo>
                    <a:pt x="608" y="450"/>
                  </a:lnTo>
                  <a:lnTo>
                    <a:pt x="612" y="446"/>
                  </a:lnTo>
                  <a:lnTo>
                    <a:pt x="614" y="438"/>
                  </a:lnTo>
                  <a:lnTo>
                    <a:pt x="616" y="427"/>
                  </a:lnTo>
                  <a:lnTo>
                    <a:pt x="618" y="411"/>
                  </a:lnTo>
                  <a:lnTo>
                    <a:pt x="620" y="394"/>
                  </a:lnTo>
                  <a:lnTo>
                    <a:pt x="622" y="381"/>
                  </a:lnTo>
                  <a:lnTo>
                    <a:pt x="624" y="367"/>
                  </a:lnTo>
                  <a:lnTo>
                    <a:pt x="624" y="350"/>
                  </a:lnTo>
                  <a:lnTo>
                    <a:pt x="622" y="331"/>
                  </a:lnTo>
                  <a:lnTo>
                    <a:pt x="614" y="314"/>
                  </a:lnTo>
                  <a:lnTo>
                    <a:pt x="598" y="293"/>
                  </a:lnTo>
                  <a:lnTo>
                    <a:pt x="580" y="266"/>
                  </a:lnTo>
                  <a:lnTo>
                    <a:pt x="565" y="241"/>
                  </a:lnTo>
                  <a:lnTo>
                    <a:pt x="557" y="220"/>
                  </a:lnTo>
                  <a:lnTo>
                    <a:pt x="549" y="201"/>
                  </a:lnTo>
                  <a:lnTo>
                    <a:pt x="537" y="178"/>
                  </a:lnTo>
                  <a:lnTo>
                    <a:pt x="523" y="157"/>
                  </a:lnTo>
                  <a:lnTo>
                    <a:pt x="511" y="144"/>
                  </a:lnTo>
                  <a:lnTo>
                    <a:pt x="501" y="130"/>
                  </a:lnTo>
                  <a:lnTo>
                    <a:pt x="489" y="109"/>
                  </a:lnTo>
                  <a:lnTo>
                    <a:pt x="479" y="83"/>
                  </a:lnTo>
                  <a:lnTo>
                    <a:pt x="471" y="50"/>
                  </a:lnTo>
                  <a:lnTo>
                    <a:pt x="469" y="40"/>
                  </a:lnTo>
                  <a:lnTo>
                    <a:pt x="469" y="33"/>
                  </a:lnTo>
                  <a:lnTo>
                    <a:pt x="469" y="23"/>
                  </a:lnTo>
                  <a:lnTo>
                    <a:pt x="469" y="14"/>
                  </a:lnTo>
                  <a:lnTo>
                    <a:pt x="458" y="6"/>
                  </a:lnTo>
                  <a:lnTo>
                    <a:pt x="446" y="2"/>
                  </a:lnTo>
                  <a:lnTo>
                    <a:pt x="436" y="0"/>
                  </a:lnTo>
                  <a:lnTo>
                    <a:pt x="426" y="0"/>
                  </a:lnTo>
                  <a:lnTo>
                    <a:pt x="418" y="4"/>
                  </a:lnTo>
                  <a:lnTo>
                    <a:pt x="412" y="12"/>
                  </a:lnTo>
                  <a:lnTo>
                    <a:pt x="406" y="21"/>
                  </a:lnTo>
                  <a:lnTo>
                    <a:pt x="398"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035"/>
            <p:cNvSpPr>
              <a:spLocks/>
            </p:cNvSpPr>
            <p:nvPr>
              <p:custDataLst>
                <p:tags r:id="rId9"/>
              </p:custDataLst>
            </p:nvPr>
          </p:nvSpPr>
          <p:spPr bwMode="auto">
            <a:xfrm>
              <a:off x="619" y="2528"/>
              <a:ext cx="851" cy="962"/>
            </a:xfrm>
            <a:custGeom>
              <a:avLst/>
              <a:gdLst>
                <a:gd name="T0" fmla="*/ 1643 w 1702"/>
                <a:gd name="T1" fmla="*/ 1671 h 1923"/>
                <a:gd name="T2" fmla="*/ 1587 w 1702"/>
                <a:gd name="T3" fmla="*/ 1598 h 1923"/>
                <a:gd name="T4" fmla="*/ 1530 w 1702"/>
                <a:gd name="T5" fmla="*/ 1525 h 1923"/>
                <a:gd name="T6" fmla="*/ 1466 w 1702"/>
                <a:gd name="T7" fmla="*/ 1508 h 1923"/>
                <a:gd name="T8" fmla="*/ 1407 w 1702"/>
                <a:gd name="T9" fmla="*/ 1558 h 1923"/>
                <a:gd name="T10" fmla="*/ 1332 w 1702"/>
                <a:gd name="T11" fmla="*/ 1529 h 1923"/>
                <a:gd name="T12" fmla="*/ 1278 w 1702"/>
                <a:gd name="T13" fmla="*/ 1449 h 1923"/>
                <a:gd name="T14" fmla="*/ 1167 w 1702"/>
                <a:gd name="T15" fmla="*/ 1349 h 1923"/>
                <a:gd name="T16" fmla="*/ 1074 w 1702"/>
                <a:gd name="T17" fmla="*/ 1344 h 1923"/>
                <a:gd name="T18" fmla="*/ 1044 w 1702"/>
                <a:gd name="T19" fmla="*/ 1382 h 1923"/>
                <a:gd name="T20" fmla="*/ 785 w 1702"/>
                <a:gd name="T21" fmla="*/ 1330 h 1923"/>
                <a:gd name="T22" fmla="*/ 628 w 1702"/>
                <a:gd name="T23" fmla="*/ 1239 h 1923"/>
                <a:gd name="T24" fmla="*/ 450 w 1702"/>
                <a:gd name="T25" fmla="*/ 1200 h 1923"/>
                <a:gd name="T26" fmla="*/ 402 w 1702"/>
                <a:gd name="T27" fmla="*/ 1110 h 1923"/>
                <a:gd name="T28" fmla="*/ 311 w 1702"/>
                <a:gd name="T29" fmla="*/ 1034 h 1923"/>
                <a:gd name="T30" fmla="*/ 253 w 1702"/>
                <a:gd name="T31" fmla="*/ 982 h 1923"/>
                <a:gd name="T32" fmla="*/ 226 w 1702"/>
                <a:gd name="T33" fmla="*/ 900 h 1923"/>
                <a:gd name="T34" fmla="*/ 204 w 1702"/>
                <a:gd name="T35" fmla="*/ 829 h 1923"/>
                <a:gd name="T36" fmla="*/ 190 w 1702"/>
                <a:gd name="T37" fmla="*/ 774 h 1923"/>
                <a:gd name="T38" fmla="*/ 162 w 1702"/>
                <a:gd name="T39" fmla="*/ 673 h 1923"/>
                <a:gd name="T40" fmla="*/ 144 w 1702"/>
                <a:gd name="T41" fmla="*/ 575 h 1923"/>
                <a:gd name="T42" fmla="*/ 150 w 1702"/>
                <a:gd name="T43" fmla="*/ 478 h 1923"/>
                <a:gd name="T44" fmla="*/ 184 w 1702"/>
                <a:gd name="T45" fmla="*/ 304 h 1923"/>
                <a:gd name="T46" fmla="*/ 273 w 1702"/>
                <a:gd name="T47" fmla="*/ 109 h 1923"/>
                <a:gd name="T48" fmla="*/ 277 w 1702"/>
                <a:gd name="T49" fmla="*/ 5 h 1923"/>
                <a:gd name="T50" fmla="*/ 160 w 1702"/>
                <a:gd name="T51" fmla="*/ 93 h 1923"/>
                <a:gd name="T52" fmla="*/ 77 w 1702"/>
                <a:gd name="T53" fmla="*/ 374 h 1923"/>
                <a:gd name="T54" fmla="*/ 39 w 1702"/>
                <a:gd name="T55" fmla="*/ 531 h 1923"/>
                <a:gd name="T56" fmla="*/ 0 w 1702"/>
                <a:gd name="T57" fmla="*/ 640 h 1923"/>
                <a:gd name="T58" fmla="*/ 10 w 1702"/>
                <a:gd name="T59" fmla="*/ 703 h 1923"/>
                <a:gd name="T60" fmla="*/ 27 w 1702"/>
                <a:gd name="T61" fmla="*/ 801 h 1923"/>
                <a:gd name="T62" fmla="*/ 57 w 1702"/>
                <a:gd name="T63" fmla="*/ 902 h 1923"/>
                <a:gd name="T64" fmla="*/ 69 w 1702"/>
                <a:gd name="T65" fmla="*/ 959 h 1923"/>
                <a:gd name="T66" fmla="*/ 91 w 1702"/>
                <a:gd name="T67" fmla="*/ 1028 h 1923"/>
                <a:gd name="T68" fmla="*/ 121 w 1702"/>
                <a:gd name="T69" fmla="*/ 1110 h 1923"/>
                <a:gd name="T70" fmla="*/ 178 w 1702"/>
                <a:gd name="T71" fmla="*/ 1162 h 1923"/>
                <a:gd name="T72" fmla="*/ 269 w 1702"/>
                <a:gd name="T73" fmla="*/ 1240 h 1923"/>
                <a:gd name="T74" fmla="*/ 315 w 1702"/>
                <a:gd name="T75" fmla="*/ 1328 h 1923"/>
                <a:gd name="T76" fmla="*/ 493 w 1702"/>
                <a:gd name="T77" fmla="*/ 1367 h 1923"/>
                <a:gd name="T78" fmla="*/ 650 w 1702"/>
                <a:gd name="T79" fmla="*/ 1458 h 1923"/>
                <a:gd name="T80" fmla="*/ 911 w 1702"/>
                <a:gd name="T81" fmla="*/ 1512 h 1923"/>
                <a:gd name="T82" fmla="*/ 939 w 1702"/>
                <a:gd name="T83" fmla="*/ 1474 h 1923"/>
                <a:gd name="T84" fmla="*/ 1032 w 1702"/>
                <a:gd name="T85" fmla="*/ 1479 h 1923"/>
                <a:gd name="T86" fmla="*/ 1145 w 1702"/>
                <a:gd name="T87" fmla="*/ 1577 h 1923"/>
                <a:gd name="T88" fmla="*/ 1199 w 1702"/>
                <a:gd name="T89" fmla="*/ 1659 h 1923"/>
                <a:gd name="T90" fmla="*/ 1272 w 1702"/>
                <a:gd name="T91" fmla="*/ 1686 h 1923"/>
                <a:gd name="T92" fmla="*/ 1334 w 1702"/>
                <a:gd name="T93" fmla="*/ 1638 h 1923"/>
                <a:gd name="T94" fmla="*/ 1395 w 1702"/>
                <a:gd name="T95" fmla="*/ 1653 h 1923"/>
                <a:gd name="T96" fmla="*/ 1454 w 1702"/>
                <a:gd name="T97" fmla="*/ 1726 h 1923"/>
                <a:gd name="T98" fmla="*/ 1510 w 1702"/>
                <a:gd name="T99" fmla="*/ 1801 h 1923"/>
                <a:gd name="T100" fmla="*/ 1555 w 1702"/>
                <a:gd name="T101" fmla="*/ 1873 h 1923"/>
                <a:gd name="T102" fmla="*/ 1664 w 1702"/>
                <a:gd name="T103" fmla="*/ 1919 h 1923"/>
                <a:gd name="T104" fmla="*/ 1670 w 1702"/>
                <a:gd name="T105" fmla="*/ 1850 h 1923"/>
                <a:gd name="T106" fmla="*/ 1690 w 1702"/>
                <a:gd name="T107" fmla="*/ 1745 h 1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2" h="1923">
                  <a:moveTo>
                    <a:pt x="1684" y="1736"/>
                  </a:moveTo>
                  <a:lnTo>
                    <a:pt x="1680" y="1720"/>
                  </a:lnTo>
                  <a:lnTo>
                    <a:pt x="1672" y="1703"/>
                  </a:lnTo>
                  <a:lnTo>
                    <a:pt x="1662" y="1688"/>
                  </a:lnTo>
                  <a:lnTo>
                    <a:pt x="1651" y="1676"/>
                  </a:lnTo>
                  <a:lnTo>
                    <a:pt x="1643" y="1671"/>
                  </a:lnTo>
                  <a:lnTo>
                    <a:pt x="1635" y="1661"/>
                  </a:lnTo>
                  <a:lnTo>
                    <a:pt x="1625" y="1650"/>
                  </a:lnTo>
                  <a:lnTo>
                    <a:pt x="1615" y="1636"/>
                  </a:lnTo>
                  <a:lnTo>
                    <a:pt x="1605" y="1623"/>
                  </a:lnTo>
                  <a:lnTo>
                    <a:pt x="1595" y="1609"/>
                  </a:lnTo>
                  <a:lnTo>
                    <a:pt x="1587" y="1598"/>
                  </a:lnTo>
                  <a:lnTo>
                    <a:pt x="1581" y="1588"/>
                  </a:lnTo>
                  <a:lnTo>
                    <a:pt x="1571" y="1571"/>
                  </a:lnTo>
                  <a:lnTo>
                    <a:pt x="1559" y="1554"/>
                  </a:lnTo>
                  <a:lnTo>
                    <a:pt x="1548" y="1541"/>
                  </a:lnTo>
                  <a:lnTo>
                    <a:pt x="1538" y="1529"/>
                  </a:lnTo>
                  <a:lnTo>
                    <a:pt x="1530" y="1525"/>
                  </a:lnTo>
                  <a:lnTo>
                    <a:pt x="1520" y="1522"/>
                  </a:lnTo>
                  <a:lnTo>
                    <a:pt x="1510" y="1520"/>
                  </a:lnTo>
                  <a:lnTo>
                    <a:pt x="1498" y="1516"/>
                  </a:lnTo>
                  <a:lnTo>
                    <a:pt x="1486" y="1514"/>
                  </a:lnTo>
                  <a:lnTo>
                    <a:pt x="1476" y="1512"/>
                  </a:lnTo>
                  <a:lnTo>
                    <a:pt x="1466" y="1508"/>
                  </a:lnTo>
                  <a:lnTo>
                    <a:pt x="1460" y="1506"/>
                  </a:lnTo>
                  <a:lnTo>
                    <a:pt x="1448" y="1504"/>
                  </a:lnTo>
                  <a:lnTo>
                    <a:pt x="1437" y="1512"/>
                  </a:lnTo>
                  <a:lnTo>
                    <a:pt x="1423" y="1525"/>
                  </a:lnTo>
                  <a:lnTo>
                    <a:pt x="1415" y="1544"/>
                  </a:lnTo>
                  <a:lnTo>
                    <a:pt x="1407" y="1558"/>
                  </a:lnTo>
                  <a:lnTo>
                    <a:pt x="1395" y="1562"/>
                  </a:lnTo>
                  <a:lnTo>
                    <a:pt x="1383" y="1562"/>
                  </a:lnTo>
                  <a:lnTo>
                    <a:pt x="1379" y="1562"/>
                  </a:lnTo>
                  <a:lnTo>
                    <a:pt x="1363" y="1554"/>
                  </a:lnTo>
                  <a:lnTo>
                    <a:pt x="1345" y="1543"/>
                  </a:lnTo>
                  <a:lnTo>
                    <a:pt x="1332" y="1529"/>
                  </a:lnTo>
                  <a:lnTo>
                    <a:pt x="1318" y="1516"/>
                  </a:lnTo>
                  <a:lnTo>
                    <a:pt x="1306" y="1502"/>
                  </a:lnTo>
                  <a:lnTo>
                    <a:pt x="1298" y="1489"/>
                  </a:lnTo>
                  <a:lnTo>
                    <a:pt x="1292" y="1476"/>
                  </a:lnTo>
                  <a:lnTo>
                    <a:pt x="1288" y="1466"/>
                  </a:lnTo>
                  <a:lnTo>
                    <a:pt x="1278" y="1449"/>
                  </a:lnTo>
                  <a:lnTo>
                    <a:pt x="1260" y="1432"/>
                  </a:lnTo>
                  <a:lnTo>
                    <a:pt x="1242" y="1420"/>
                  </a:lnTo>
                  <a:lnTo>
                    <a:pt x="1234" y="1414"/>
                  </a:lnTo>
                  <a:lnTo>
                    <a:pt x="1181" y="1351"/>
                  </a:lnTo>
                  <a:lnTo>
                    <a:pt x="1177" y="1351"/>
                  </a:lnTo>
                  <a:lnTo>
                    <a:pt x="1167" y="1349"/>
                  </a:lnTo>
                  <a:lnTo>
                    <a:pt x="1151" y="1349"/>
                  </a:lnTo>
                  <a:lnTo>
                    <a:pt x="1133" y="1348"/>
                  </a:lnTo>
                  <a:lnTo>
                    <a:pt x="1115" y="1346"/>
                  </a:lnTo>
                  <a:lnTo>
                    <a:pt x="1098" y="1346"/>
                  </a:lnTo>
                  <a:lnTo>
                    <a:pt x="1084" y="1344"/>
                  </a:lnTo>
                  <a:lnTo>
                    <a:pt x="1074" y="1344"/>
                  </a:lnTo>
                  <a:lnTo>
                    <a:pt x="1062" y="1344"/>
                  </a:lnTo>
                  <a:lnTo>
                    <a:pt x="1054" y="1348"/>
                  </a:lnTo>
                  <a:lnTo>
                    <a:pt x="1050" y="1355"/>
                  </a:lnTo>
                  <a:lnTo>
                    <a:pt x="1050" y="1367"/>
                  </a:lnTo>
                  <a:lnTo>
                    <a:pt x="1048" y="1376"/>
                  </a:lnTo>
                  <a:lnTo>
                    <a:pt x="1044" y="1382"/>
                  </a:lnTo>
                  <a:lnTo>
                    <a:pt x="1040" y="1384"/>
                  </a:lnTo>
                  <a:lnTo>
                    <a:pt x="1038" y="1384"/>
                  </a:lnTo>
                  <a:lnTo>
                    <a:pt x="844" y="1363"/>
                  </a:lnTo>
                  <a:lnTo>
                    <a:pt x="836" y="1359"/>
                  </a:lnTo>
                  <a:lnTo>
                    <a:pt x="814" y="1346"/>
                  </a:lnTo>
                  <a:lnTo>
                    <a:pt x="785" y="1330"/>
                  </a:lnTo>
                  <a:lnTo>
                    <a:pt x="749" y="1309"/>
                  </a:lnTo>
                  <a:lnTo>
                    <a:pt x="713" y="1290"/>
                  </a:lnTo>
                  <a:lnTo>
                    <a:pt x="679" y="1271"/>
                  </a:lnTo>
                  <a:lnTo>
                    <a:pt x="654" y="1256"/>
                  </a:lnTo>
                  <a:lnTo>
                    <a:pt x="640" y="1248"/>
                  </a:lnTo>
                  <a:lnTo>
                    <a:pt x="628" y="1239"/>
                  </a:lnTo>
                  <a:lnTo>
                    <a:pt x="618" y="1227"/>
                  </a:lnTo>
                  <a:lnTo>
                    <a:pt x="612" y="1219"/>
                  </a:lnTo>
                  <a:lnTo>
                    <a:pt x="610" y="1216"/>
                  </a:lnTo>
                  <a:lnTo>
                    <a:pt x="450" y="1212"/>
                  </a:lnTo>
                  <a:lnTo>
                    <a:pt x="450" y="1208"/>
                  </a:lnTo>
                  <a:lnTo>
                    <a:pt x="450" y="1200"/>
                  </a:lnTo>
                  <a:lnTo>
                    <a:pt x="446" y="1183"/>
                  </a:lnTo>
                  <a:lnTo>
                    <a:pt x="442" y="1160"/>
                  </a:lnTo>
                  <a:lnTo>
                    <a:pt x="432" y="1135"/>
                  </a:lnTo>
                  <a:lnTo>
                    <a:pt x="420" y="1120"/>
                  </a:lnTo>
                  <a:lnTo>
                    <a:pt x="408" y="1112"/>
                  </a:lnTo>
                  <a:lnTo>
                    <a:pt x="402" y="1110"/>
                  </a:lnTo>
                  <a:lnTo>
                    <a:pt x="396" y="1107"/>
                  </a:lnTo>
                  <a:lnTo>
                    <a:pt x="384" y="1097"/>
                  </a:lnTo>
                  <a:lnTo>
                    <a:pt x="366" y="1084"/>
                  </a:lnTo>
                  <a:lnTo>
                    <a:pt x="349" y="1063"/>
                  </a:lnTo>
                  <a:lnTo>
                    <a:pt x="331" y="1045"/>
                  </a:lnTo>
                  <a:lnTo>
                    <a:pt x="311" y="1034"/>
                  </a:lnTo>
                  <a:lnTo>
                    <a:pt x="297" y="1028"/>
                  </a:lnTo>
                  <a:lnTo>
                    <a:pt x="291" y="1026"/>
                  </a:lnTo>
                  <a:lnTo>
                    <a:pt x="283" y="1023"/>
                  </a:lnTo>
                  <a:lnTo>
                    <a:pt x="267" y="1011"/>
                  </a:lnTo>
                  <a:lnTo>
                    <a:pt x="253" y="996"/>
                  </a:lnTo>
                  <a:lnTo>
                    <a:pt x="253" y="982"/>
                  </a:lnTo>
                  <a:lnTo>
                    <a:pt x="259" y="967"/>
                  </a:lnTo>
                  <a:lnTo>
                    <a:pt x="255" y="952"/>
                  </a:lnTo>
                  <a:lnTo>
                    <a:pt x="247" y="938"/>
                  </a:lnTo>
                  <a:lnTo>
                    <a:pt x="241" y="927"/>
                  </a:lnTo>
                  <a:lnTo>
                    <a:pt x="236" y="915"/>
                  </a:lnTo>
                  <a:lnTo>
                    <a:pt x="226" y="900"/>
                  </a:lnTo>
                  <a:lnTo>
                    <a:pt x="216" y="885"/>
                  </a:lnTo>
                  <a:lnTo>
                    <a:pt x="212" y="872"/>
                  </a:lnTo>
                  <a:lnTo>
                    <a:pt x="208" y="860"/>
                  </a:lnTo>
                  <a:lnTo>
                    <a:pt x="202" y="850"/>
                  </a:lnTo>
                  <a:lnTo>
                    <a:pt x="198" y="841"/>
                  </a:lnTo>
                  <a:lnTo>
                    <a:pt x="204" y="829"/>
                  </a:lnTo>
                  <a:lnTo>
                    <a:pt x="212" y="820"/>
                  </a:lnTo>
                  <a:lnTo>
                    <a:pt x="214" y="812"/>
                  </a:lnTo>
                  <a:lnTo>
                    <a:pt x="210" y="807"/>
                  </a:lnTo>
                  <a:lnTo>
                    <a:pt x="200" y="801"/>
                  </a:lnTo>
                  <a:lnTo>
                    <a:pt x="192" y="791"/>
                  </a:lnTo>
                  <a:lnTo>
                    <a:pt x="190" y="774"/>
                  </a:lnTo>
                  <a:lnTo>
                    <a:pt x="190" y="757"/>
                  </a:lnTo>
                  <a:lnTo>
                    <a:pt x="188" y="742"/>
                  </a:lnTo>
                  <a:lnTo>
                    <a:pt x="184" y="726"/>
                  </a:lnTo>
                  <a:lnTo>
                    <a:pt x="178" y="707"/>
                  </a:lnTo>
                  <a:lnTo>
                    <a:pt x="170" y="686"/>
                  </a:lnTo>
                  <a:lnTo>
                    <a:pt x="162" y="673"/>
                  </a:lnTo>
                  <a:lnTo>
                    <a:pt x="154" y="663"/>
                  </a:lnTo>
                  <a:lnTo>
                    <a:pt x="146" y="652"/>
                  </a:lnTo>
                  <a:lnTo>
                    <a:pt x="142" y="638"/>
                  </a:lnTo>
                  <a:lnTo>
                    <a:pt x="142" y="625"/>
                  </a:lnTo>
                  <a:lnTo>
                    <a:pt x="144" y="604"/>
                  </a:lnTo>
                  <a:lnTo>
                    <a:pt x="144" y="575"/>
                  </a:lnTo>
                  <a:lnTo>
                    <a:pt x="142" y="548"/>
                  </a:lnTo>
                  <a:lnTo>
                    <a:pt x="142" y="537"/>
                  </a:lnTo>
                  <a:lnTo>
                    <a:pt x="138" y="533"/>
                  </a:lnTo>
                  <a:lnTo>
                    <a:pt x="132" y="520"/>
                  </a:lnTo>
                  <a:lnTo>
                    <a:pt x="134" y="501"/>
                  </a:lnTo>
                  <a:lnTo>
                    <a:pt x="150" y="478"/>
                  </a:lnTo>
                  <a:lnTo>
                    <a:pt x="168" y="443"/>
                  </a:lnTo>
                  <a:lnTo>
                    <a:pt x="172" y="401"/>
                  </a:lnTo>
                  <a:lnTo>
                    <a:pt x="172" y="361"/>
                  </a:lnTo>
                  <a:lnTo>
                    <a:pt x="172" y="336"/>
                  </a:lnTo>
                  <a:lnTo>
                    <a:pt x="176" y="325"/>
                  </a:lnTo>
                  <a:lnTo>
                    <a:pt x="184" y="304"/>
                  </a:lnTo>
                  <a:lnTo>
                    <a:pt x="196" y="277"/>
                  </a:lnTo>
                  <a:lnTo>
                    <a:pt x="210" y="244"/>
                  </a:lnTo>
                  <a:lnTo>
                    <a:pt x="226" y="210"/>
                  </a:lnTo>
                  <a:lnTo>
                    <a:pt x="241" y="174"/>
                  </a:lnTo>
                  <a:lnTo>
                    <a:pt x="257" y="139"/>
                  </a:lnTo>
                  <a:lnTo>
                    <a:pt x="273" y="109"/>
                  </a:lnTo>
                  <a:lnTo>
                    <a:pt x="281" y="88"/>
                  </a:lnTo>
                  <a:lnTo>
                    <a:pt x="287" y="63"/>
                  </a:lnTo>
                  <a:lnTo>
                    <a:pt x="291" y="38"/>
                  </a:lnTo>
                  <a:lnTo>
                    <a:pt x="293" y="11"/>
                  </a:lnTo>
                  <a:lnTo>
                    <a:pt x="285" y="7"/>
                  </a:lnTo>
                  <a:lnTo>
                    <a:pt x="277" y="5"/>
                  </a:lnTo>
                  <a:lnTo>
                    <a:pt x="271" y="2"/>
                  </a:lnTo>
                  <a:lnTo>
                    <a:pt x="265" y="0"/>
                  </a:lnTo>
                  <a:lnTo>
                    <a:pt x="228" y="51"/>
                  </a:lnTo>
                  <a:lnTo>
                    <a:pt x="150" y="7"/>
                  </a:lnTo>
                  <a:lnTo>
                    <a:pt x="154" y="32"/>
                  </a:lnTo>
                  <a:lnTo>
                    <a:pt x="160" y="93"/>
                  </a:lnTo>
                  <a:lnTo>
                    <a:pt x="156" y="168"/>
                  </a:lnTo>
                  <a:lnTo>
                    <a:pt x="138" y="237"/>
                  </a:lnTo>
                  <a:lnTo>
                    <a:pt x="123" y="269"/>
                  </a:lnTo>
                  <a:lnTo>
                    <a:pt x="107" y="304"/>
                  </a:lnTo>
                  <a:lnTo>
                    <a:pt x="91" y="338"/>
                  </a:lnTo>
                  <a:lnTo>
                    <a:pt x="77" y="374"/>
                  </a:lnTo>
                  <a:lnTo>
                    <a:pt x="63" y="405"/>
                  </a:lnTo>
                  <a:lnTo>
                    <a:pt x="51" y="434"/>
                  </a:lnTo>
                  <a:lnTo>
                    <a:pt x="43" y="455"/>
                  </a:lnTo>
                  <a:lnTo>
                    <a:pt x="39" y="466"/>
                  </a:lnTo>
                  <a:lnTo>
                    <a:pt x="39" y="491"/>
                  </a:lnTo>
                  <a:lnTo>
                    <a:pt x="39" y="531"/>
                  </a:lnTo>
                  <a:lnTo>
                    <a:pt x="33" y="573"/>
                  </a:lnTo>
                  <a:lnTo>
                    <a:pt x="16" y="606"/>
                  </a:lnTo>
                  <a:lnTo>
                    <a:pt x="8" y="615"/>
                  </a:lnTo>
                  <a:lnTo>
                    <a:pt x="4" y="625"/>
                  </a:lnTo>
                  <a:lnTo>
                    <a:pt x="0" y="633"/>
                  </a:lnTo>
                  <a:lnTo>
                    <a:pt x="0" y="640"/>
                  </a:lnTo>
                  <a:lnTo>
                    <a:pt x="0" y="650"/>
                  </a:lnTo>
                  <a:lnTo>
                    <a:pt x="4" y="657"/>
                  </a:lnTo>
                  <a:lnTo>
                    <a:pt x="8" y="663"/>
                  </a:lnTo>
                  <a:lnTo>
                    <a:pt x="10" y="665"/>
                  </a:lnTo>
                  <a:lnTo>
                    <a:pt x="10" y="677"/>
                  </a:lnTo>
                  <a:lnTo>
                    <a:pt x="10" y="703"/>
                  </a:lnTo>
                  <a:lnTo>
                    <a:pt x="10" y="734"/>
                  </a:lnTo>
                  <a:lnTo>
                    <a:pt x="10" y="753"/>
                  </a:lnTo>
                  <a:lnTo>
                    <a:pt x="10" y="764"/>
                  </a:lnTo>
                  <a:lnTo>
                    <a:pt x="14" y="778"/>
                  </a:lnTo>
                  <a:lnTo>
                    <a:pt x="20" y="791"/>
                  </a:lnTo>
                  <a:lnTo>
                    <a:pt x="27" y="801"/>
                  </a:lnTo>
                  <a:lnTo>
                    <a:pt x="35" y="814"/>
                  </a:lnTo>
                  <a:lnTo>
                    <a:pt x="45" y="835"/>
                  </a:lnTo>
                  <a:lnTo>
                    <a:pt x="51" y="856"/>
                  </a:lnTo>
                  <a:lnTo>
                    <a:pt x="55" y="872"/>
                  </a:lnTo>
                  <a:lnTo>
                    <a:pt x="57" y="885"/>
                  </a:lnTo>
                  <a:lnTo>
                    <a:pt x="57" y="902"/>
                  </a:lnTo>
                  <a:lnTo>
                    <a:pt x="59" y="919"/>
                  </a:lnTo>
                  <a:lnTo>
                    <a:pt x="67" y="929"/>
                  </a:lnTo>
                  <a:lnTo>
                    <a:pt x="75" y="935"/>
                  </a:lnTo>
                  <a:lnTo>
                    <a:pt x="79" y="940"/>
                  </a:lnTo>
                  <a:lnTo>
                    <a:pt x="77" y="950"/>
                  </a:lnTo>
                  <a:lnTo>
                    <a:pt x="69" y="959"/>
                  </a:lnTo>
                  <a:lnTo>
                    <a:pt x="65" y="971"/>
                  </a:lnTo>
                  <a:lnTo>
                    <a:pt x="67" y="979"/>
                  </a:lnTo>
                  <a:lnTo>
                    <a:pt x="73" y="988"/>
                  </a:lnTo>
                  <a:lnTo>
                    <a:pt x="77" y="1000"/>
                  </a:lnTo>
                  <a:lnTo>
                    <a:pt x="81" y="1013"/>
                  </a:lnTo>
                  <a:lnTo>
                    <a:pt x="91" y="1028"/>
                  </a:lnTo>
                  <a:lnTo>
                    <a:pt x="103" y="1044"/>
                  </a:lnTo>
                  <a:lnTo>
                    <a:pt x="109" y="1055"/>
                  </a:lnTo>
                  <a:lnTo>
                    <a:pt x="115" y="1067"/>
                  </a:lnTo>
                  <a:lnTo>
                    <a:pt x="121" y="1080"/>
                  </a:lnTo>
                  <a:lnTo>
                    <a:pt x="125" y="1095"/>
                  </a:lnTo>
                  <a:lnTo>
                    <a:pt x="121" y="1110"/>
                  </a:lnTo>
                  <a:lnTo>
                    <a:pt x="121" y="1126"/>
                  </a:lnTo>
                  <a:lnTo>
                    <a:pt x="134" y="1139"/>
                  </a:lnTo>
                  <a:lnTo>
                    <a:pt x="150" y="1151"/>
                  </a:lnTo>
                  <a:lnTo>
                    <a:pt x="158" y="1154"/>
                  </a:lnTo>
                  <a:lnTo>
                    <a:pt x="164" y="1156"/>
                  </a:lnTo>
                  <a:lnTo>
                    <a:pt x="178" y="1162"/>
                  </a:lnTo>
                  <a:lnTo>
                    <a:pt x="196" y="1174"/>
                  </a:lnTo>
                  <a:lnTo>
                    <a:pt x="216" y="1193"/>
                  </a:lnTo>
                  <a:lnTo>
                    <a:pt x="234" y="1212"/>
                  </a:lnTo>
                  <a:lnTo>
                    <a:pt x="251" y="1227"/>
                  </a:lnTo>
                  <a:lnTo>
                    <a:pt x="263" y="1237"/>
                  </a:lnTo>
                  <a:lnTo>
                    <a:pt x="269" y="1240"/>
                  </a:lnTo>
                  <a:lnTo>
                    <a:pt x="273" y="1242"/>
                  </a:lnTo>
                  <a:lnTo>
                    <a:pt x="285" y="1250"/>
                  </a:lnTo>
                  <a:lnTo>
                    <a:pt x="297" y="1265"/>
                  </a:lnTo>
                  <a:lnTo>
                    <a:pt x="307" y="1288"/>
                  </a:lnTo>
                  <a:lnTo>
                    <a:pt x="311" y="1311"/>
                  </a:lnTo>
                  <a:lnTo>
                    <a:pt x="315" y="1328"/>
                  </a:lnTo>
                  <a:lnTo>
                    <a:pt x="315" y="1336"/>
                  </a:lnTo>
                  <a:lnTo>
                    <a:pt x="315" y="1340"/>
                  </a:lnTo>
                  <a:lnTo>
                    <a:pt x="475" y="1344"/>
                  </a:lnTo>
                  <a:lnTo>
                    <a:pt x="477" y="1348"/>
                  </a:lnTo>
                  <a:lnTo>
                    <a:pt x="483" y="1357"/>
                  </a:lnTo>
                  <a:lnTo>
                    <a:pt x="493" y="1367"/>
                  </a:lnTo>
                  <a:lnTo>
                    <a:pt x="507" y="1376"/>
                  </a:lnTo>
                  <a:lnTo>
                    <a:pt x="521" y="1384"/>
                  </a:lnTo>
                  <a:lnTo>
                    <a:pt x="547" y="1399"/>
                  </a:lnTo>
                  <a:lnTo>
                    <a:pt x="578" y="1418"/>
                  </a:lnTo>
                  <a:lnTo>
                    <a:pt x="614" y="1437"/>
                  </a:lnTo>
                  <a:lnTo>
                    <a:pt x="650" y="1458"/>
                  </a:lnTo>
                  <a:lnTo>
                    <a:pt x="679" y="1474"/>
                  </a:lnTo>
                  <a:lnTo>
                    <a:pt x="701" y="1487"/>
                  </a:lnTo>
                  <a:lnTo>
                    <a:pt x="709" y="1491"/>
                  </a:lnTo>
                  <a:lnTo>
                    <a:pt x="905" y="1514"/>
                  </a:lnTo>
                  <a:lnTo>
                    <a:pt x="907" y="1514"/>
                  </a:lnTo>
                  <a:lnTo>
                    <a:pt x="911" y="1512"/>
                  </a:lnTo>
                  <a:lnTo>
                    <a:pt x="915" y="1506"/>
                  </a:lnTo>
                  <a:lnTo>
                    <a:pt x="917" y="1495"/>
                  </a:lnTo>
                  <a:lnTo>
                    <a:pt x="917" y="1483"/>
                  </a:lnTo>
                  <a:lnTo>
                    <a:pt x="921" y="1478"/>
                  </a:lnTo>
                  <a:lnTo>
                    <a:pt x="927" y="1474"/>
                  </a:lnTo>
                  <a:lnTo>
                    <a:pt x="939" y="1474"/>
                  </a:lnTo>
                  <a:lnTo>
                    <a:pt x="949" y="1474"/>
                  </a:lnTo>
                  <a:lnTo>
                    <a:pt x="965" y="1474"/>
                  </a:lnTo>
                  <a:lnTo>
                    <a:pt x="981" y="1476"/>
                  </a:lnTo>
                  <a:lnTo>
                    <a:pt x="1001" y="1476"/>
                  </a:lnTo>
                  <a:lnTo>
                    <a:pt x="1018" y="1478"/>
                  </a:lnTo>
                  <a:lnTo>
                    <a:pt x="1032" y="1479"/>
                  </a:lnTo>
                  <a:lnTo>
                    <a:pt x="1042" y="1479"/>
                  </a:lnTo>
                  <a:lnTo>
                    <a:pt x="1046" y="1479"/>
                  </a:lnTo>
                  <a:lnTo>
                    <a:pt x="1100" y="1543"/>
                  </a:lnTo>
                  <a:lnTo>
                    <a:pt x="1108" y="1548"/>
                  </a:lnTo>
                  <a:lnTo>
                    <a:pt x="1125" y="1560"/>
                  </a:lnTo>
                  <a:lnTo>
                    <a:pt x="1145" y="1577"/>
                  </a:lnTo>
                  <a:lnTo>
                    <a:pt x="1155" y="1594"/>
                  </a:lnTo>
                  <a:lnTo>
                    <a:pt x="1157" y="1604"/>
                  </a:lnTo>
                  <a:lnTo>
                    <a:pt x="1163" y="1617"/>
                  </a:lnTo>
                  <a:lnTo>
                    <a:pt x="1173" y="1630"/>
                  </a:lnTo>
                  <a:lnTo>
                    <a:pt x="1185" y="1644"/>
                  </a:lnTo>
                  <a:lnTo>
                    <a:pt x="1199" y="1659"/>
                  </a:lnTo>
                  <a:lnTo>
                    <a:pt x="1213" y="1671"/>
                  </a:lnTo>
                  <a:lnTo>
                    <a:pt x="1228" y="1682"/>
                  </a:lnTo>
                  <a:lnTo>
                    <a:pt x="1246" y="1692"/>
                  </a:lnTo>
                  <a:lnTo>
                    <a:pt x="1250" y="1692"/>
                  </a:lnTo>
                  <a:lnTo>
                    <a:pt x="1260" y="1692"/>
                  </a:lnTo>
                  <a:lnTo>
                    <a:pt x="1272" y="1686"/>
                  </a:lnTo>
                  <a:lnTo>
                    <a:pt x="1280" y="1673"/>
                  </a:lnTo>
                  <a:lnTo>
                    <a:pt x="1290" y="1655"/>
                  </a:lnTo>
                  <a:lnTo>
                    <a:pt x="1302" y="1642"/>
                  </a:lnTo>
                  <a:lnTo>
                    <a:pt x="1316" y="1634"/>
                  </a:lnTo>
                  <a:lnTo>
                    <a:pt x="1328" y="1636"/>
                  </a:lnTo>
                  <a:lnTo>
                    <a:pt x="1334" y="1638"/>
                  </a:lnTo>
                  <a:lnTo>
                    <a:pt x="1341" y="1642"/>
                  </a:lnTo>
                  <a:lnTo>
                    <a:pt x="1351" y="1644"/>
                  </a:lnTo>
                  <a:lnTo>
                    <a:pt x="1363" y="1646"/>
                  </a:lnTo>
                  <a:lnTo>
                    <a:pt x="1375" y="1648"/>
                  </a:lnTo>
                  <a:lnTo>
                    <a:pt x="1385" y="1650"/>
                  </a:lnTo>
                  <a:lnTo>
                    <a:pt x="1395" y="1653"/>
                  </a:lnTo>
                  <a:lnTo>
                    <a:pt x="1403" y="1657"/>
                  </a:lnTo>
                  <a:lnTo>
                    <a:pt x="1415" y="1669"/>
                  </a:lnTo>
                  <a:lnTo>
                    <a:pt x="1429" y="1684"/>
                  </a:lnTo>
                  <a:lnTo>
                    <a:pt x="1439" y="1699"/>
                  </a:lnTo>
                  <a:lnTo>
                    <a:pt x="1448" y="1717"/>
                  </a:lnTo>
                  <a:lnTo>
                    <a:pt x="1454" y="1726"/>
                  </a:lnTo>
                  <a:lnTo>
                    <a:pt x="1462" y="1739"/>
                  </a:lnTo>
                  <a:lnTo>
                    <a:pt x="1472" y="1753"/>
                  </a:lnTo>
                  <a:lnTo>
                    <a:pt x="1482" y="1766"/>
                  </a:lnTo>
                  <a:lnTo>
                    <a:pt x="1492" y="1780"/>
                  </a:lnTo>
                  <a:lnTo>
                    <a:pt x="1502" y="1791"/>
                  </a:lnTo>
                  <a:lnTo>
                    <a:pt x="1510" y="1801"/>
                  </a:lnTo>
                  <a:lnTo>
                    <a:pt x="1518" y="1806"/>
                  </a:lnTo>
                  <a:lnTo>
                    <a:pt x="1530" y="1818"/>
                  </a:lnTo>
                  <a:lnTo>
                    <a:pt x="1542" y="1833"/>
                  </a:lnTo>
                  <a:lnTo>
                    <a:pt x="1548" y="1850"/>
                  </a:lnTo>
                  <a:lnTo>
                    <a:pt x="1552" y="1866"/>
                  </a:lnTo>
                  <a:lnTo>
                    <a:pt x="1555" y="1873"/>
                  </a:lnTo>
                  <a:lnTo>
                    <a:pt x="1563" y="1881"/>
                  </a:lnTo>
                  <a:lnTo>
                    <a:pt x="1579" y="1890"/>
                  </a:lnTo>
                  <a:lnTo>
                    <a:pt x="1597" y="1898"/>
                  </a:lnTo>
                  <a:lnTo>
                    <a:pt x="1619" y="1908"/>
                  </a:lnTo>
                  <a:lnTo>
                    <a:pt x="1641" y="1913"/>
                  </a:lnTo>
                  <a:lnTo>
                    <a:pt x="1664" y="1919"/>
                  </a:lnTo>
                  <a:lnTo>
                    <a:pt x="1688" y="1923"/>
                  </a:lnTo>
                  <a:lnTo>
                    <a:pt x="1676" y="1868"/>
                  </a:lnTo>
                  <a:lnTo>
                    <a:pt x="1676" y="1868"/>
                  </a:lnTo>
                  <a:lnTo>
                    <a:pt x="1674" y="1864"/>
                  </a:lnTo>
                  <a:lnTo>
                    <a:pt x="1670" y="1860"/>
                  </a:lnTo>
                  <a:lnTo>
                    <a:pt x="1670" y="1850"/>
                  </a:lnTo>
                  <a:lnTo>
                    <a:pt x="1672" y="1833"/>
                  </a:lnTo>
                  <a:lnTo>
                    <a:pt x="1680" y="1806"/>
                  </a:lnTo>
                  <a:lnTo>
                    <a:pt x="1690" y="1778"/>
                  </a:lnTo>
                  <a:lnTo>
                    <a:pt x="1702" y="1755"/>
                  </a:lnTo>
                  <a:lnTo>
                    <a:pt x="1694" y="1751"/>
                  </a:lnTo>
                  <a:lnTo>
                    <a:pt x="1690" y="1745"/>
                  </a:lnTo>
                  <a:lnTo>
                    <a:pt x="1686" y="1739"/>
                  </a:lnTo>
                  <a:lnTo>
                    <a:pt x="1684" y="17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036"/>
            <p:cNvSpPr>
              <a:spLocks/>
            </p:cNvSpPr>
            <p:nvPr>
              <p:custDataLst>
                <p:tags r:id="rId10"/>
              </p:custDataLst>
            </p:nvPr>
          </p:nvSpPr>
          <p:spPr bwMode="auto">
            <a:xfrm>
              <a:off x="648" y="2479"/>
              <a:ext cx="1625" cy="993"/>
            </a:xfrm>
            <a:custGeom>
              <a:avLst/>
              <a:gdLst>
                <a:gd name="T0" fmla="*/ 39 w 3250"/>
                <a:gd name="T1" fmla="*/ 550 h 1984"/>
                <a:gd name="T2" fmla="*/ 20 w 3250"/>
                <a:gd name="T3" fmla="*/ 852 h 1984"/>
                <a:gd name="T4" fmla="*/ 63 w 3250"/>
                <a:gd name="T5" fmla="*/ 1032 h 1984"/>
                <a:gd name="T6" fmla="*/ 150 w 3250"/>
                <a:gd name="T7" fmla="*/ 1212 h 1984"/>
                <a:gd name="T8" fmla="*/ 311 w 3250"/>
                <a:gd name="T9" fmla="*/ 1372 h 1984"/>
                <a:gd name="T10" fmla="*/ 680 w 3250"/>
                <a:gd name="T11" fmla="*/ 1535 h 1984"/>
                <a:gd name="T12" fmla="*/ 981 w 3250"/>
                <a:gd name="T13" fmla="*/ 1535 h 1984"/>
                <a:gd name="T14" fmla="*/ 1185 w 3250"/>
                <a:gd name="T15" fmla="*/ 1703 h 1984"/>
                <a:gd name="T16" fmla="*/ 1339 w 3250"/>
                <a:gd name="T17" fmla="*/ 1701 h 1984"/>
                <a:gd name="T18" fmla="*/ 1480 w 3250"/>
                <a:gd name="T19" fmla="*/ 1825 h 1984"/>
                <a:gd name="T20" fmla="*/ 1641 w 3250"/>
                <a:gd name="T21" fmla="*/ 1974 h 1984"/>
                <a:gd name="T22" fmla="*/ 1736 w 3250"/>
                <a:gd name="T23" fmla="*/ 1793 h 1984"/>
                <a:gd name="T24" fmla="*/ 1843 w 3250"/>
                <a:gd name="T25" fmla="*/ 1707 h 1984"/>
                <a:gd name="T26" fmla="*/ 1978 w 3250"/>
                <a:gd name="T27" fmla="*/ 1674 h 1984"/>
                <a:gd name="T28" fmla="*/ 2156 w 3250"/>
                <a:gd name="T29" fmla="*/ 1701 h 1984"/>
                <a:gd name="T30" fmla="*/ 2269 w 3250"/>
                <a:gd name="T31" fmla="*/ 1701 h 1984"/>
                <a:gd name="T32" fmla="*/ 2166 w 3250"/>
                <a:gd name="T33" fmla="*/ 1623 h 1984"/>
                <a:gd name="T34" fmla="*/ 2307 w 3250"/>
                <a:gd name="T35" fmla="*/ 1592 h 1984"/>
                <a:gd name="T36" fmla="*/ 2404 w 3250"/>
                <a:gd name="T37" fmla="*/ 1571 h 1984"/>
                <a:gd name="T38" fmla="*/ 2548 w 3250"/>
                <a:gd name="T39" fmla="*/ 1600 h 1984"/>
                <a:gd name="T40" fmla="*/ 2659 w 3250"/>
                <a:gd name="T41" fmla="*/ 1611 h 1984"/>
                <a:gd name="T42" fmla="*/ 2727 w 3250"/>
                <a:gd name="T43" fmla="*/ 1720 h 1984"/>
                <a:gd name="T44" fmla="*/ 2806 w 3250"/>
                <a:gd name="T45" fmla="*/ 1837 h 1984"/>
                <a:gd name="T46" fmla="*/ 2913 w 3250"/>
                <a:gd name="T47" fmla="*/ 1827 h 1984"/>
                <a:gd name="T48" fmla="*/ 2794 w 3250"/>
                <a:gd name="T49" fmla="*/ 1563 h 1984"/>
                <a:gd name="T50" fmla="*/ 2869 w 3250"/>
                <a:gd name="T51" fmla="*/ 1244 h 1984"/>
                <a:gd name="T52" fmla="*/ 2980 w 3250"/>
                <a:gd name="T53" fmla="*/ 1089 h 1984"/>
                <a:gd name="T54" fmla="*/ 3008 w 3250"/>
                <a:gd name="T55" fmla="*/ 1007 h 1984"/>
                <a:gd name="T56" fmla="*/ 2980 w 3250"/>
                <a:gd name="T57" fmla="*/ 923 h 1984"/>
                <a:gd name="T58" fmla="*/ 2949 w 3250"/>
                <a:gd name="T59" fmla="*/ 847 h 1984"/>
                <a:gd name="T60" fmla="*/ 2909 w 3250"/>
                <a:gd name="T61" fmla="*/ 757 h 1984"/>
                <a:gd name="T62" fmla="*/ 2982 w 3250"/>
                <a:gd name="T63" fmla="*/ 824 h 1984"/>
                <a:gd name="T64" fmla="*/ 2984 w 3250"/>
                <a:gd name="T65" fmla="*/ 739 h 1984"/>
                <a:gd name="T66" fmla="*/ 3036 w 3250"/>
                <a:gd name="T67" fmla="*/ 640 h 1984"/>
                <a:gd name="T68" fmla="*/ 3044 w 3250"/>
                <a:gd name="T69" fmla="*/ 567 h 1984"/>
                <a:gd name="T70" fmla="*/ 3137 w 3250"/>
                <a:gd name="T71" fmla="*/ 489 h 1984"/>
                <a:gd name="T72" fmla="*/ 3137 w 3250"/>
                <a:gd name="T73" fmla="*/ 384 h 1984"/>
                <a:gd name="T74" fmla="*/ 3222 w 3250"/>
                <a:gd name="T75" fmla="*/ 225 h 1984"/>
                <a:gd name="T76" fmla="*/ 3246 w 3250"/>
                <a:gd name="T77" fmla="*/ 147 h 1984"/>
                <a:gd name="T78" fmla="*/ 3129 w 3250"/>
                <a:gd name="T79" fmla="*/ 0 h 1984"/>
                <a:gd name="T80" fmla="*/ 3024 w 3250"/>
                <a:gd name="T81" fmla="*/ 235 h 1984"/>
                <a:gd name="T82" fmla="*/ 2834 w 3250"/>
                <a:gd name="T83" fmla="*/ 346 h 1984"/>
                <a:gd name="T84" fmla="*/ 2760 w 3250"/>
                <a:gd name="T85" fmla="*/ 464 h 1984"/>
                <a:gd name="T86" fmla="*/ 2681 w 3250"/>
                <a:gd name="T87" fmla="*/ 560 h 1984"/>
                <a:gd name="T88" fmla="*/ 2525 w 3250"/>
                <a:gd name="T89" fmla="*/ 673 h 1984"/>
                <a:gd name="T90" fmla="*/ 2511 w 3250"/>
                <a:gd name="T91" fmla="*/ 579 h 1984"/>
                <a:gd name="T92" fmla="*/ 2420 w 3250"/>
                <a:gd name="T93" fmla="*/ 518 h 1984"/>
                <a:gd name="T94" fmla="*/ 2376 w 3250"/>
                <a:gd name="T95" fmla="*/ 378 h 1984"/>
                <a:gd name="T96" fmla="*/ 2281 w 3250"/>
                <a:gd name="T97" fmla="*/ 447 h 1984"/>
                <a:gd name="T98" fmla="*/ 2265 w 3250"/>
                <a:gd name="T99" fmla="*/ 694 h 1984"/>
                <a:gd name="T100" fmla="*/ 2200 w 3250"/>
                <a:gd name="T101" fmla="*/ 468 h 1984"/>
                <a:gd name="T102" fmla="*/ 2206 w 3250"/>
                <a:gd name="T103" fmla="*/ 395 h 1984"/>
                <a:gd name="T104" fmla="*/ 2354 w 3250"/>
                <a:gd name="T105" fmla="*/ 334 h 1984"/>
                <a:gd name="T106" fmla="*/ 2239 w 3250"/>
                <a:gd name="T107" fmla="*/ 304 h 1984"/>
                <a:gd name="T108" fmla="*/ 2116 w 3250"/>
                <a:gd name="T109" fmla="*/ 302 h 1984"/>
                <a:gd name="T110" fmla="*/ 2059 w 3250"/>
                <a:gd name="T111" fmla="*/ 325 h 1984"/>
                <a:gd name="T112" fmla="*/ 1966 w 3250"/>
                <a:gd name="T113" fmla="*/ 328 h 1984"/>
                <a:gd name="T114" fmla="*/ 1993 w 3250"/>
                <a:gd name="T115" fmla="*/ 258 h 1984"/>
                <a:gd name="T116" fmla="*/ 1934 w 3250"/>
                <a:gd name="T117" fmla="*/ 235 h 1984"/>
                <a:gd name="T118" fmla="*/ 1770 w 3250"/>
                <a:gd name="T119" fmla="*/ 208 h 1984"/>
                <a:gd name="T120" fmla="*/ 1554 w 3250"/>
                <a:gd name="T121" fmla="*/ 196 h 1984"/>
                <a:gd name="T122" fmla="*/ 1119 w 3250"/>
                <a:gd name="T123" fmla="*/ 187 h 1984"/>
                <a:gd name="T124" fmla="*/ 378 w 3250"/>
                <a:gd name="T125" fmla="*/ 95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0" h="1984">
                  <a:moveTo>
                    <a:pt x="150" y="66"/>
                  </a:moveTo>
                  <a:lnTo>
                    <a:pt x="154" y="91"/>
                  </a:lnTo>
                  <a:lnTo>
                    <a:pt x="158" y="153"/>
                  </a:lnTo>
                  <a:lnTo>
                    <a:pt x="156" y="227"/>
                  </a:lnTo>
                  <a:lnTo>
                    <a:pt x="138" y="296"/>
                  </a:lnTo>
                  <a:lnTo>
                    <a:pt x="123" y="328"/>
                  </a:lnTo>
                  <a:lnTo>
                    <a:pt x="107" y="363"/>
                  </a:lnTo>
                  <a:lnTo>
                    <a:pt x="91" y="399"/>
                  </a:lnTo>
                  <a:lnTo>
                    <a:pt x="77" y="434"/>
                  </a:lnTo>
                  <a:lnTo>
                    <a:pt x="63" y="466"/>
                  </a:lnTo>
                  <a:lnTo>
                    <a:pt x="51" y="493"/>
                  </a:lnTo>
                  <a:lnTo>
                    <a:pt x="43" y="514"/>
                  </a:lnTo>
                  <a:lnTo>
                    <a:pt x="39" y="525"/>
                  </a:lnTo>
                  <a:lnTo>
                    <a:pt x="39" y="550"/>
                  </a:lnTo>
                  <a:lnTo>
                    <a:pt x="39" y="590"/>
                  </a:lnTo>
                  <a:lnTo>
                    <a:pt x="33" y="632"/>
                  </a:lnTo>
                  <a:lnTo>
                    <a:pt x="16" y="667"/>
                  </a:lnTo>
                  <a:lnTo>
                    <a:pt x="0" y="690"/>
                  </a:lnTo>
                  <a:lnTo>
                    <a:pt x="0" y="709"/>
                  </a:lnTo>
                  <a:lnTo>
                    <a:pt x="4" y="722"/>
                  </a:lnTo>
                  <a:lnTo>
                    <a:pt x="8" y="726"/>
                  </a:lnTo>
                  <a:lnTo>
                    <a:pt x="8" y="738"/>
                  </a:lnTo>
                  <a:lnTo>
                    <a:pt x="10" y="764"/>
                  </a:lnTo>
                  <a:lnTo>
                    <a:pt x="10" y="793"/>
                  </a:lnTo>
                  <a:lnTo>
                    <a:pt x="8" y="814"/>
                  </a:lnTo>
                  <a:lnTo>
                    <a:pt x="8" y="825"/>
                  </a:lnTo>
                  <a:lnTo>
                    <a:pt x="12" y="839"/>
                  </a:lnTo>
                  <a:lnTo>
                    <a:pt x="20" y="852"/>
                  </a:lnTo>
                  <a:lnTo>
                    <a:pt x="27" y="862"/>
                  </a:lnTo>
                  <a:lnTo>
                    <a:pt x="35" y="875"/>
                  </a:lnTo>
                  <a:lnTo>
                    <a:pt x="43" y="896"/>
                  </a:lnTo>
                  <a:lnTo>
                    <a:pt x="49" y="917"/>
                  </a:lnTo>
                  <a:lnTo>
                    <a:pt x="53" y="933"/>
                  </a:lnTo>
                  <a:lnTo>
                    <a:pt x="55" y="948"/>
                  </a:lnTo>
                  <a:lnTo>
                    <a:pt x="55" y="965"/>
                  </a:lnTo>
                  <a:lnTo>
                    <a:pt x="57" y="982"/>
                  </a:lnTo>
                  <a:lnTo>
                    <a:pt x="65" y="992"/>
                  </a:lnTo>
                  <a:lnTo>
                    <a:pt x="75" y="998"/>
                  </a:lnTo>
                  <a:lnTo>
                    <a:pt x="79" y="1003"/>
                  </a:lnTo>
                  <a:lnTo>
                    <a:pt x="77" y="1011"/>
                  </a:lnTo>
                  <a:lnTo>
                    <a:pt x="69" y="1020"/>
                  </a:lnTo>
                  <a:lnTo>
                    <a:pt x="63" y="1032"/>
                  </a:lnTo>
                  <a:lnTo>
                    <a:pt x="67" y="1040"/>
                  </a:lnTo>
                  <a:lnTo>
                    <a:pt x="73" y="1049"/>
                  </a:lnTo>
                  <a:lnTo>
                    <a:pt x="77" y="1061"/>
                  </a:lnTo>
                  <a:lnTo>
                    <a:pt x="81" y="1074"/>
                  </a:lnTo>
                  <a:lnTo>
                    <a:pt x="91" y="1089"/>
                  </a:lnTo>
                  <a:lnTo>
                    <a:pt x="103" y="1105"/>
                  </a:lnTo>
                  <a:lnTo>
                    <a:pt x="109" y="1116"/>
                  </a:lnTo>
                  <a:lnTo>
                    <a:pt x="113" y="1126"/>
                  </a:lnTo>
                  <a:lnTo>
                    <a:pt x="121" y="1141"/>
                  </a:lnTo>
                  <a:lnTo>
                    <a:pt x="125" y="1156"/>
                  </a:lnTo>
                  <a:lnTo>
                    <a:pt x="119" y="1172"/>
                  </a:lnTo>
                  <a:lnTo>
                    <a:pt x="119" y="1185"/>
                  </a:lnTo>
                  <a:lnTo>
                    <a:pt x="133" y="1200"/>
                  </a:lnTo>
                  <a:lnTo>
                    <a:pt x="150" y="1212"/>
                  </a:lnTo>
                  <a:lnTo>
                    <a:pt x="158" y="1215"/>
                  </a:lnTo>
                  <a:lnTo>
                    <a:pt x="164" y="1217"/>
                  </a:lnTo>
                  <a:lnTo>
                    <a:pt x="178" y="1223"/>
                  </a:lnTo>
                  <a:lnTo>
                    <a:pt x="196" y="1235"/>
                  </a:lnTo>
                  <a:lnTo>
                    <a:pt x="216" y="1252"/>
                  </a:lnTo>
                  <a:lnTo>
                    <a:pt x="234" y="1273"/>
                  </a:lnTo>
                  <a:lnTo>
                    <a:pt x="251" y="1286"/>
                  </a:lnTo>
                  <a:lnTo>
                    <a:pt x="263" y="1296"/>
                  </a:lnTo>
                  <a:lnTo>
                    <a:pt x="269" y="1300"/>
                  </a:lnTo>
                  <a:lnTo>
                    <a:pt x="273" y="1302"/>
                  </a:lnTo>
                  <a:lnTo>
                    <a:pt x="285" y="1309"/>
                  </a:lnTo>
                  <a:lnTo>
                    <a:pt x="297" y="1324"/>
                  </a:lnTo>
                  <a:lnTo>
                    <a:pt x="307" y="1347"/>
                  </a:lnTo>
                  <a:lnTo>
                    <a:pt x="311" y="1372"/>
                  </a:lnTo>
                  <a:lnTo>
                    <a:pt x="315" y="1388"/>
                  </a:lnTo>
                  <a:lnTo>
                    <a:pt x="315" y="1397"/>
                  </a:lnTo>
                  <a:lnTo>
                    <a:pt x="315" y="1399"/>
                  </a:lnTo>
                  <a:lnTo>
                    <a:pt x="475" y="1403"/>
                  </a:lnTo>
                  <a:lnTo>
                    <a:pt x="477" y="1407"/>
                  </a:lnTo>
                  <a:lnTo>
                    <a:pt x="483" y="1416"/>
                  </a:lnTo>
                  <a:lnTo>
                    <a:pt x="493" y="1428"/>
                  </a:lnTo>
                  <a:lnTo>
                    <a:pt x="507" y="1437"/>
                  </a:lnTo>
                  <a:lnTo>
                    <a:pt x="521" y="1445"/>
                  </a:lnTo>
                  <a:lnTo>
                    <a:pt x="547" y="1458"/>
                  </a:lnTo>
                  <a:lnTo>
                    <a:pt x="578" y="1477"/>
                  </a:lnTo>
                  <a:lnTo>
                    <a:pt x="614" y="1498"/>
                  </a:lnTo>
                  <a:lnTo>
                    <a:pt x="650" y="1518"/>
                  </a:lnTo>
                  <a:lnTo>
                    <a:pt x="680" y="1535"/>
                  </a:lnTo>
                  <a:lnTo>
                    <a:pt x="701" y="1548"/>
                  </a:lnTo>
                  <a:lnTo>
                    <a:pt x="709" y="1552"/>
                  </a:lnTo>
                  <a:lnTo>
                    <a:pt x="905" y="1573"/>
                  </a:lnTo>
                  <a:lnTo>
                    <a:pt x="907" y="1573"/>
                  </a:lnTo>
                  <a:lnTo>
                    <a:pt x="911" y="1571"/>
                  </a:lnTo>
                  <a:lnTo>
                    <a:pt x="913" y="1565"/>
                  </a:lnTo>
                  <a:lnTo>
                    <a:pt x="915" y="1556"/>
                  </a:lnTo>
                  <a:lnTo>
                    <a:pt x="915" y="1544"/>
                  </a:lnTo>
                  <a:lnTo>
                    <a:pt x="919" y="1537"/>
                  </a:lnTo>
                  <a:lnTo>
                    <a:pt x="927" y="1533"/>
                  </a:lnTo>
                  <a:lnTo>
                    <a:pt x="939" y="1533"/>
                  </a:lnTo>
                  <a:lnTo>
                    <a:pt x="949" y="1533"/>
                  </a:lnTo>
                  <a:lnTo>
                    <a:pt x="965" y="1535"/>
                  </a:lnTo>
                  <a:lnTo>
                    <a:pt x="981" y="1535"/>
                  </a:lnTo>
                  <a:lnTo>
                    <a:pt x="1001" y="1537"/>
                  </a:lnTo>
                  <a:lnTo>
                    <a:pt x="1018" y="1539"/>
                  </a:lnTo>
                  <a:lnTo>
                    <a:pt x="1032" y="1539"/>
                  </a:lnTo>
                  <a:lnTo>
                    <a:pt x="1042" y="1540"/>
                  </a:lnTo>
                  <a:lnTo>
                    <a:pt x="1046" y="1540"/>
                  </a:lnTo>
                  <a:lnTo>
                    <a:pt x="1100" y="1604"/>
                  </a:lnTo>
                  <a:lnTo>
                    <a:pt x="1108" y="1609"/>
                  </a:lnTo>
                  <a:lnTo>
                    <a:pt x="1125" y="1621"/>
                  </a:lnTo>
                  <a:lnTo>
                    <a:pt x="1143" y="1638"/>
                  </a:lnTo>
                  <a:lnTo>
                    <a:pt x="1153" y="1655"/>
                  </a:lnTo>
                  <a:lnTo>
                    <a:pt x="1157" y="1665"/>
                  </a:lnTo>
                  <a:lnTo>
                    <a:pt x="1163" y="1676"/>
                  </a:lnTo>
                  <a:lnTo>
                    <a:pt x="1173" y="1690"/>
                  </a:lnTo>
                  <a:lnTo>
                    <a:pt x="1185" y="1703"/>
                  </a:lnTo>
                  <a:lnTo>
                    <a:pt x="1199" y="1718"/>
                  </a:lnTo>
                  <a:lnTo>
                    <a:pt x="1213" y="1732"/>
                  </a:lnTo>
                  <a:lnTo>
                    <a:pt x="1228" y="1741"/>
                  </a:lnTo>
                  <a:lnTo>
                    <a:pt x="1246" y="1751"/>
                  </a:lnTo>
                  <a:lnTo>
                    <a:pt x="1250" y="1751"/>
                  </a:lnTo>
                  <a:lnTo>
                    <a:pt x="1260" y="1751"/>
                  </a:lnTo>
                  <a:lnTo>
                    <a:pt x="1272" y="1745"/>
                  </a:lnTo>
                  <a:lnTo>
                    <a:pt x="1280" y="1732"/>
                  </a:lnTo>
                  <a:lnTo>
                    <a:pt x="1290" y="1714"/>
                  </a:lnTo>
                  <a:lnTo>
                    <a:pt x="1302" y="1701"/>
                  </a:lnTo>
                  <a:lnTo>
                    <a:pt x="1316" y="1693"/>
                  </a:lnTo>
                  <a:lnTo>
                    <a:pt x="1326" y="1695"/>
                  </a:lnTo>
                  <a:lnTo>
                    <a:pt x="1332" y="1697"/>
                  </a:lnTo>
                  <a:lnTo>
                    <a:pt x="1339" y="1701"/>
                  </a:lnTo>
                  <a:lnTo>
                    <a:pt x="1349" y="1703"/>
                  </a:lnTo>
                  <a:lnTo>
                    <a:pt x="1361" y="1705"/>
                  </a:lnTo>
                  <a:lnTo>
                    <a:pt x="1373" y="1709"/>
                  </a:lnTo>
                  <a:lnTo>
                    <a:pt x="1383" y="1711"/>
                  </a:lnTo>
                  <a:lnTo>
                    <a:pt x="1393" y="1714"/>
                  </a:lnTo>
                  <a:lnTo>
                    <a:pt x="1401" y="1718"/>
                  </a:lnTo>
                  <a:lnTo>
                    <a:pt x="1413" y="1728"/>
                  </a:lnTo>
                  <a:lnTo>
                    <a:pt x="1425" y="1743"/>
                  </a:lnTo>
                  <a:lnTo>
                    <a:pt x="1437" y="1760"/>
                  </a:lnTo>
                  <a:lnTo>
                    <a:pt x="1446" y="1778"/>
                  </a:lnTo>
                  <a:lnTo>
                    <a:pt x="1452" y="1787"/>
                  </a:lnTo>
                  <a:lnTo>
                    <a:pt x="1460" y="1799"/>
                  </a:lnTo>
                  <a:lnTo>
                    <a:pt x="1470" y="1812"/>
                  </a:lnTo>
                  <a:lnTo>
                    <a:pt x="1480" y="1825"/>
                  </a:lnTo>
                  <a:lnTo>
                    <a:pt x="1490" y="1839"/>
                  </a:lnTo>
                  <a:lnTo>
                    <a:pt x="1500" y="1850"/>
                  </a:lnTo>
                  <a:lnTo>
                    <a:pt x="1508" y="1860"/>
                  </a:lnTo>
                  <a:lnTo>
                    <a:pt x="1516" y="1865"/>
                  </a:lnTo>
                  <a:lnTo>
                    <a:pt x="1528" y="1877"/>
                  </a:lnTo>
                  <a:lnTo>
                    <a:pt x="1540" y="1892"/>
                  </a:lnTo>
                  <a:lnTo>
                    <a:pt x="1546" y="1909"/>
                  </a:lnTo>
                  <a:lnTo>
                    <a:pt x="1550" y="1925"/>
                  </a:lnTo>
                  <a:lnTo>
                    <a:pt x="1554" y="1932"/>
                  </a:lnTo>
                  <a:lnTo>
                    <a:pt x="1563" y="1940"/>
                  </a:lnTo>
                  <a:lnTo>
                    <a:pt x="1577" y="1950"/>
                  </a:lnTo>
                  <a:lnTo>
                    <a:pt x="1595" y="1959"/>
                  </a:lnTo>
                  <a:lnTo>
                    <a:pt x="1617" y="1967"/>
                  </a:lnTo>
                  <a:lnTo>
                    <a:pt x="1641" y="1974"/>
                  </a:lnTo>
                  <a:lnTo>
                    <a:pt x="1665" y="1980"/>
                  </a:lnTo>
                  <a:lnTo>
                    <a:pt x="1688" y="1984"/>
                  </a:lnTo>
                  <a:lnTo>
                    <a:pt x="1676" y="1929"/>
                  </a:lnTo>
                  <a:lnTo>
                    <a:pt x="1674" y="1929"/>
                  </a:lnTo>
                  <a:lnTo>
                    <a:pt x="1672" y="1925"/>
                  </a:lnTo>
                  <a:lnTo>
                    <a:pt x="1670" y="1919"/>
                  </a:lnTo>
                  <a:lnTo>
                    <a:pt x="1668" y="1909"/>
                  </a:lnTo>
                  <a:lnTo>
                    <a:pt x="1672" y="1888"/>
                  </a:lnTo>
                  <a:lnTo>
                    <a:pt x="1682" y="1856"/>
                  </a:lnTo>
                  <a:lnTo>
                    <a:pt x="1696" y="1825"/>
                  </a:lnTo>
                  <a:lnTo>
                    <a:pt x="1712" y="1806"/>
                  </a:lnTo>
                  <a:lnTo>
                    <a:pt x="1720" y="1802"/>
                  </a:lnTo>
                  <a:lnTo>
                    <a:pt x="1728" y="1799"/>
                  </a:lnTo>
                  <a:lnTo>
                    <a:pt x="1736" y="1793"/>
                  </a:lnTo>
                  <a:lnTo>
                    <a:pt x="1744" y="1789"/>
                  </a:lnTo>
                  <a:lnTo>
                    <a:pt x="1752" y="1787"/>
                  </a:lnTo>
                  <a:lnTo>
                    <a:pt x="1760" y="1783"/>
                  </a:lnTo>
                  <a:lnTo>
                    <a:pt x="1766" y="1781"/>
                  </a:lnTo>
                  <a:lnTo>
                    <a:pt x="1772" y="1779"/>
                  </a:lnTo>
                  <a:lnTo>
                    <a:pt x="1779" y="1778"/>
                  </a:lnTo>
                  <a:lnTo>
                    <a:pt x="1789" y="1774"/>
                  </a:lnTo>
                  <a:lnTo>
                    <a:pt x="1801" y="1768"/>
                  </a:lnTo>
                  <a:lnTo>
                    <a:pt x="1813" y="1760"/>
                  </a:lnTo>
                  <a:lnTo>
                    <a:pt x="1825" y="1753"/>
                  </a:lnTo>
                  <a:lnTo>
                    <a:pt x="1835" y="1743"/>
                  </a:lnTo>
                  <a:lnTo>
                    <a:pt x="1839" y="1734"/>
                  </a:lnTo>
                  <a:lnTo>
                    <a:pt x="1841" y="1724"/>
                  </a:lnTo>
                  <a:lnTo>
                    <a:pt x="1843" y="1707"/>
                  </a:lnTo>
                  <a:lnTo>
                    <a:pt x="1851" y="1695"/>
                  </a:lnTo>
                  <a:lnTo>
                    <a:pt x="1861" y="1692"/>
                  </a:lnTo>
                  <a:lnTo>
                    <a:pt x="1869" y="1699"/>
                  </a:lnTo>
                  <a:lnTo>
                    <a:pt x="1877" y="1707"/>
                  </a:lnTo>
                  <a:lnTo>
                    <a:pt x="1888" y="1701"/>
                  </a:lnTo>
                  <a:lnTo>
                    <a:pt x="1902" y="1692"/>
                  </a:lnTo>
                  <a:lnTo>
                    <a:pt x="1918" y="1684"/>
                  </a:lnTo>
                  <a:lnTo>
                    <a:pt x="1934" y="1680"/>
                  </a:lnTo>
                  <a:lnTo>
                    <a:pt x="1944" y="1676"/>
                  </a:lnTo>
                  <a:lnTo>
                    <a:pt x="1950" y="1676"/>
                  </a:lnTo>
                  <a:lnTo>
                    <a:pt x="1952" y="1676"/>
                  </a:lnTo>
                  <a:lnTo>
                    <a:pt x="1956" y="1674"/>
                  </a:lnTo>
                  <a:lnTo>
                    <a:pt x="1964" y="1674"/>
                  </a:lnTo>
                  <a:lnTo>
                    <a:pt x="1978" y="1674"/>
                  </a:lnTo>
                  <a:lnTo>
                    <a:pt x="1992" y="1680"/>
                  </a:lnTo>
                  <a:lnTo>
                    <a:pt x="2005" y="1686"/>
                  </a:lnTo>
                  <a:lnTo>
                    <a:pt x="2019" y="1688"/>
                  </a:lnTo>
                  <a:lnTo>
                    <a:pt x="2035" y="1686"/>
                  </a:lnTo>
                  <a:lnTo>
                    <a:pt x="2049" y="1680"/>
                  </a:lnTo>
                  <a:lnTo>
                    <a:pt x="2063" y="1674"/>
                  </a:lnTo>
                  <a:lnTo>
                    <a:pt x="2077" y="1674"/>
                  </a:lnTo>
                  <a:lnTo>
                    <a:pt x="2089" y="1678"/>
                  </a:lnTo>
                  <a:lnTo>
                    <a:pt x="2099" y="1688"/>
                  </a:lnTo>
                  <a:lnTo>
                    <a:pt x="2108" y="1697"/>
                  </a:lnTo>
                  <a:lnTo>
                    <a:pt x="2118" y="1705"/>
                  </a:lnTo>
                  <a:lnTo>
                    <a:pt x="2130" y="1709"/>
                  </a:lnTo>
                  <a:lnTo>
                    <a:pt x="2144" y="1707"/>
                  </a:lnTo>
                  <a:lnTo>
                    <a:pt x="2156" y="1701"/>
                  </a:lnTo>
                  <a:lnTo>
                    <a:pt x="2166" y="1699"/>
                  </a:lnTo>
                  <a:lnTo>
                    <a:pt x="2172" y="1703"/>
                  </a:lnTo>
                  <a:lnTo>
                    <a:pt x="2174" y="1711"/>
                  </a:lnTo>
                  <a:lnTo>
                    <a:pt x="2178" y="1713"/>
                  </a:lnTo>
                  <a:lnTo>
                    <a:pt x="2184" y="1703"/>
                  </a:lnTo>
                  <a:lnTo>
                    <a:pt x="2188" y="1690"/>
                  </a:lnTo>
                  <a:lnTo>
                    <a:pt x="2190" y="1684"/>
                  </a:lnTo>
                  <a:lnTo>
                    <a:pt x="2192" y="1684"/>
                  </a:lnTo>
                  <a:lnTo>
                    <a:pt x="2200" y="1686"/>
                  </a:lnTo>
                  <a:lnTo>
                    <a:pt x="2210" y="1690"/>
                  </a:lnTo>
                  <a:lnTo>
                    <a:pt x="2221" y="1695"/>
                  </a:lnTo>
                  <a:lnTo>
                    <a:pt x="2235" y="1701"/>
                  </a:lnTo>
                  <a:lnTo>
                    <a:pt x="2255" y="1703"/>
                  </a:lnTo>
                  <a:lnTo>
                    <a:pt x="2269" y="1701"/>
                  </a:lnTo>
                  <a:lnTo>
                    <a:pt x="2271" y="1695"/>
                  </a:lnTo>
                  <a:lnTo>
                    <a:pt x="2263" y="1688"/>
                  </a:lnTo>
                  <a:lnTo>
                    <a:pt x="2251" y="1678"/>
                  </a:lnTo>
                  <a:lnTo>
                    <a:pt x="2239" y="1672"/>
                  </a:lnTo>
                  <a:lnTo>
                    <a:pt x="2229" y="1667"/>
                  </a:lnTo>
                  <a:lnTo>
                    <a:pt x="2219" y="1657"/>
                  </a:lnTo>
                  <a:lnTo>
                    <a:pt x="2210" y="1644"/>
                  </a:lnTo>
                  <a:lnTo>
                    <a:pt x="2200" y="1634"/>
                  </a:lnTo>
                  <a:lnTo>
                    <a:pt x="2190" y="1636"/>
                  </a:lnTo>
                  <a:lnTo>
                    <a:pt x="2180" y="1640"/>
                  </a:lnTo>
                  <a:lnTo>
                    <a:pt x="2170" y="1634"/>
                  </a:lnTo>
                  <a:lnTo>
                    <a:pt x="2164" y="1628"/>
                  </a:lnTo>
                  <a:lnTo>
                    <a:pt x="2160" y="1625"/>
                  </a:lnTo>
                  <a:lnTo>
                    <a:pt x="2166" y="1623"/>
                  </a:lnTo>
                  <a:lnTo>
                    <a:pt x="2178" y="1617"/>
                  </a:lnTo>
                  <a:lnTo>
                    <a:pt x="2194" y="1615"/>
                  </a:lnTo>
                  <a:lnTo>
                    <a:pt x="2210" y="1617"/>
                  </a:lnTo>
                  <a:lnTo>
                    <a:pt x="2219" y="1621"/>
                  </a:lnTo>
                  <a:lnTo>
                    <a:pt x="2225" y="1615"/>
                  </a:lnTo>
                  <a:lnTo>
                    <a:pt x="2233" y="1609"/>
                  </a:lnTo>
                  <a:lnTo>
                    <a:pt x="2247" y="1604"/>
                  </a:lnTo>
                  <a:lnTo>
                    <a:pt x="2257" y="1602"/>
                  </a:lnTo>
                  <a:lnTo>
                    <a:pt x="2267" y="1602"/>
                  </a:lnTo>
                  <a:lnTo>
                    <a:pt x="2277" y="1600"/>
                  </a:lnTo>
                  <a:lnTo>
                    <a:pt x="2287" y="1598"/>
                  </a:lnTo>
                  <a:lnTo>
                    <a:pt x="2295" y="1598"/>
                  </a:lnTo>
                  <a:lnTo>
                    <a:pt x="2301" y="1594"/>
                  </a:lnTo>
                  <a:lnTo>
                    <a:pt x="2307" y="1592"/>
                  </a:lnTo>
                  <a:lnTo>
                    <a:pt x="2313" y="1588"/>
                  </a:lnTo>
                  <a:lnTo>
                    <a:pt x="2317" y="1579"/>
                  </a:lnTo>
                  <a:lnTo>
                    <a:pt x="2317" y="1571"/>
                  </a:lnTo>
                  <a:lnTo>
                    <a:pt x="2319" y="1567"/>
                  </a:lnTo>
                  <a:lnTo>
                    <a:pt x="2324" y="1577"/>
                  </a:lnTo>
                  <a:lnTo>
                    <a:pt x="2336" y="1588"/>
                  </a:lnTo>
                  <a:lnTo>
                    <a:pt x="2348" y="1590"/>
                  </a:lnTo>
                  <a:lnTo>
                    <a:pt x="2354" y="1590"/>
                  </a:lnTo>
                  <a:lnTo>
                    <a:pt x="2358" y="1588"/>
                  </a:lnTo>
                  <a:lnTo>
                    <a:pt x="2360" y="1584"/>
                  </a:lnTo>
                  <a:lnTo>
                    <a:pt x="2368" y="1577"/>
                  </a:lnTo>
                  <a:lnTo>
                    <a:pt x="2378" y="1571"/>
                  </a:lnTo>
                  <a:lnTo>
                    <a:pt x="2390" y="1569"/>
                  </a:lnTo>
                  <a:lnTo>
                    <a:pt x="2404" y="1571"/>
                  </a:lnTo>
                  <a:lnTo>
                    <a:pt x="2420" y="1569"/>
                  </a:lnTo>
                  <a:lnTo>
                    <a:pt x="2433" y="1567"/>
                  </a:lnTo>
                  <a:lnTo>
                    <a:pt x="2439" y="1565"/>
                  </a:lnTo>
                  <a:lnTo>
                    <a:pt x="2445" y="1565"/>
                  </a:lnTo>
                  <a:lnTo>
                    <a:pt x="2459" y="1565"/>
                  </a:lnTo>
                  <a:lnTo>
                    <a:pt x="2475" y="1567"/>
                  </a:lnTo>
                  <a:lnTo>
                    <a:pt x="2485" y="1573"/>
                  </a:lnTo>
                  <a:lnTo>
                    <a:pt x="2493" y="1583"/>
                  </a:lnTo>
                  <a:lnTo>
                    <a:pt x="2503" y="1594"/>
                  </a:lnTo>
                  <a:lnTo>
                    <a:pt x="2513" y="1604"/>
                  </a:lnTo>
                  <a:lnTo>
                    <a:pt x="2523" y="1611"/>
                  </a:lnTo>
                  <a:lnTo>
                    <a:pt x="2531" y="1611"/>
                  </a:lnTo>
                  <a:lnTo>
                    <a:pt x="2539" y="1607"/>
                  </a:lnTo>
                  <a:lnTo>
                    <a:pt x="2548" y="1600"/>
                  </a:lnTo>
                  <a:lnTo>
                    <a:pt x="2558" y="1592"/>
                  </a:lnTo>
                  <a:lnTo>
                    <a:pt x="2566" y="1584"/>
                  </a:lnTo>
                  <a:lnTo>
                    <a:pt x="2572" y="1573"/>
                  </a:lnTo>
                  <a:lnTo>
                    <a:pt x="2576" y="1565"/>
                  </a:lnTo>
                  <a:lnTo>
                    <a:pt x="2584" y="1562"/>
                  </a:lnTo>
                  <a:lnTo>
                    <a:pt x="2590" y="1562"/>
                  </a:lnTo>
                  <a:lnTo>
                    <a:pt x="2598" y="1563"/>
                  </a:lnTo>
                  <a:lnTo>
                    <a:pt x="2606" y="1563"/>
                  </a:lnTo>
                  <a:lnTo>
                    <a:pt x="2614" y="1567"/>
                  </a:lnTo>
                  <a:lnTo>
                    <a:pt x="2622" y="1571"/>
                  </a:lnTo>
                  <a:lnTo>
                    <a:pt x="2630" y="1577"/>
                  </a:lnTo>
                  <a:lnTo>
                    <a:pt x="2638" y="1586"/>
                  </a:lnTo>
                  <a:lnTo>
                    <a:pt x="2646" y="1596"/>
                  </a:lnTo>
                  <a:lnTo>
                    <a:pt x="2659" y="1611"/>
                  </a:lnTo>
                  <a:lnTo>
                    <a:pt x="2671" y="1619"/>
                  </a:lnTo>
                  <a:lnTo>
                    <a:pt x="2681" y="1623"/>
                  </a:lnTo>
                  <a:lnTo>
                    <a:pt x="2689" y="1628"/>
                  </a:lnTo>
                  <a:lnTo>
                    <a:pt x="2693" y="1638"/>
                  </a:lnTo>
                  <a:lnTo>
                    <a:pt x="2697" y="1648"/>
                  </a:lnTo>
                  <a:lnTo>
                    <a:pt x="2699" y="1659"/>
                  </a:lnTo>
                  <a:lnTo>
                    <a:pt x="2699" y="1669"/>
                  </a:lnTo>
                  <a:lnTo>
                    <a:pt x="2697" y="1682"/>
                  </a:lnTo>
                  <a:lnTo>
                    <a:pt x="2695" y="1693"/>
                  </a:lnTo>
                  <a:lnTo>
                    <a:pt x="2699" y="1703"/>
                  </a:lnTo>
                  <a:lnTo>
                    <a:pt x="2711" y="1703"/>
                  </a:lnTo>
                  <a:lnTo>
                    <a:pt x="2723" y="1703"/>
                  </a:lnTo>
                  <a:lnTo>
                    <a:pt x="2727" y="1709"/>
                  </a:lnTo>
                  <a:lnTo>
                    <a:pt x="2727" y="1720"/>
                  </a:lnTo>
                  <a:lnTo>
                    <a:pt x="2723" y="1732"/>
                  </a:lnTo>
                  <a:lnTo>
                    <a:pt x="2723" y="1743"/>
                  </a:lnTo>
                  <a:lnTo>
                    <a:pt x="2725" y="1753"/>
                  </a:lnTo>
                  <a:lnTo>
                    <a:pt x="2729" y="1760"/>
                  </a:lnTo>
                  <a:lnTo>
                    <a:pt x="2735" y="1770"/>
                  </a:lnTo>
                  <a:lnTo>
                    <a:pt x="2743" y="1776"/>
                  </a:lnTo>
                  <a:lnTo>
                    <a:pt x="2751" y="1778"/>
                  </a:lnTo>
                  <a:lnTo>
                    <a:pt x="2758" y="1781"/>
                  </a:lnTo>
                  <a:lnTo>
                    <a:pt x="2760" y="1791"/>
                  </a:lnTo>
                  <a:lnTo>
                    <a:pt x="2762" y="1802"/>
                  </a:lnTo>
                  <a:lnTo>
                    <a:pt x="2770" y="1812"/>
                  </a:lnTo>
                  <a:lnTo>
                    <a:pt x="2780" y="1820"/>
                  </a:lnTo>
                  <a:lnTo>
                    <a:pt x="2792" y="1829"/>
                  </a:lnTo>
                  <a:lnTo>
                    <a:pt x="2806" y="1837"/>
                  </a:lnTo>
                  <a:lnTo>
                    <a:pt x="2822" y="1844"/>
                  </a:lnTo>
                  <a:lnTo>
                    <a:pt x="2836" y="1852"/>
                  </a:lnTo>
                  <a:lnTo>
                    <a:pt x="2846" y="1862"/>
                  </a:lnTo>
                  <a:lnTo>
                    <a:pt x="2850" y="1873"/>
                  </a:lnTo>
                  <a:lnTo>
                    <a:pt x="2856" y="1881"/>
                  </a:lnTo>
                  <a:lnTo>
                    <a:pt x="2864" y="1887"/>
                  </a:lnTo>
                  <a:lnTo>
                    <a:pt x="2875" y="1888"/>
                  </a:lnTo>
                  <a:lnTo>
                    <a:pt x="2891" y="1888"/>
                  </a:lnTo>
                  <a:lnTo>
                    <a:pt x="2901" y="1885"/>
                  </a:lnTo>
                  <a:lnTo>
                    <a:pt x="2905" y="1881"/>
                  </a:lnTo>
                  <a:lnTo>
                    <a:pt x="2907" y="1873"/>
                  </a:lnTo>
                  <a:lnTo>
                    <a:pt x="2909" y="1862"/>
                  </a:lnTo>
                  <a:lnTo>
                    <a:pt x="2911" y="1844"/>
                  </a:lnTo>
                  <a:lnTo>
                    <a:pt x="2913" y="1827"/>
                  </a:lnTo>
                  <a:lnTo>
                    <a:pt x="2915" y="1814"/>
                  </a:lnTo>
                  <a:lnTo>
                    <a:pt x="2915" y="1800"/>
                  </a:lnTo>
                  <a:lnTo>
                    <a:pt x="2917" y="1783"/>
                  </a:lnTo>
                  <a:lnTo>
                    <a:pt x="2915" y="1764"/>
                  </a:lnTo>
                  <a:lnTo>
                    <a:pt x="2907" y="1747"/>
                  </a:lnTo>
                  <a:lnTo>
                    <a:pt x="2891" y="1726"/>
                  </a:lnTo>
                  <a:lnTo>
                    <a:pt x="2873" y="1701"/>
                  </a:lnTo>
                  <a:lnTo>
                    <a:pt x="2858" y="1674"/>
                  </a:lnTo>
                  <a:lnTo>
                    <a:pt x="2850" y="1655"/>
                  </a:lnTo>
                  <a:lnTo>
                    <a:pt x="2842" y="1634"/>
                  </a:lnTo>
                  <a:lnTo>
                    <a:pt x="2830" y="1611"/>
                  </a:lnTo>
                  <a:lnTo>
                    <a:pt x="2814" y="1590"/>
                  </a:lnTo>
                  <a:lnTo>
                    <a:pt x="2804" y="1577"/>
                  </a:lnTo>
                  <a:lnTo>
                    <a:pt x="2794" y="1563"/>
                  </a:lnTo>
                  <a:lnTo>
                    <a:pt x="2782" y="1542"/>
                  </a:lnTo>
                  <a:lnTo>
                    <a:pt x="2772" y="1516"/>
                  </a:lnTo>
                  <a:lnTo>
                    <a:pt x="2764" y="1485"/>
                  </a:lnTo>
                  <a:lnTo>
                    <a:pt x="2762" y="1451"/>
                  </a:lnTo>
                  <a:lnTo>
                    <a:pt x="2764" y="1416"/>
                  </a:lnTo>
                  <a:lnTo>
                    <a:pt x="2774" y="1384"/>
                  </a:lnTo>
                  <a:lnTo>
                    <a:pt x="2788" y="1355"/>
                  </a:lnTo>
                  <a:lnTo>
                    <a:pt x="2804" y="1332"/>
                  </a:lnTo>
                  <a:lnTo>
                    <a:pt x="2818" y="1315"/>
                  </a:lnTo>
                  <a:lnTo>
                    <a:pt x="2832" y="1298"/>
                  </a:lnTo>
                  <a:lnTo>
                    <a:pt x="2846" y="1282"/>
                  </a:lnTo>
                  <a:lnTo>
                    <a:pt x="2858" y="1267"/>
                  </a:lnTo>
                  <a:lnTo>
                    <a:pt x="2866" y="1254"/>
                  </a:lnTo>
                  <a:lnTo>
                    <a:pt x="2869" y="1244"/>
                  </a:lnTo>
                  <a:lnTo>
                    <a:pt x="2871" y="1233"/>
                  </a:lnTo>
                  <a:lnTo>
                    <a:pt x="2877" y="1219"/>
                  </a:lnTo>
                  <a:lnTo>
                    <a:pt x="2887" y="1204"/>
                  </a:lnTo>
                  <a:lnTo>
                    <a:pt x="2901" y="1191"/>
                  </a:lnTo>
                  <a:lnTo>
                    <a:pt x="2915" y="1185"/>
                  </a:lnTo>
                  <a:lnTo>
                    <a:pt x="2923" y="1183"/>
                  </a:lnTo>
                  <a:lnTo>
                    <a:pt x="2927" y="1177"/>
                  </a:lnTo>
                  <a:lnTo>
                    <a:pt x="2929" y="1168"/>
                  </a:lnTo>
                  <a:lnTo>
                    <a:pt x="2937" y="1156"/>
                  </a:lnTo>
                  <a:lnTo>
                    <a:pt x="2949" y="1141"/>
                  </a:lnTo>
                  <a:lnTo>
                    <a:pt x="2961" y="1128"/>
                  </a:lnTo>
                  <a:lnTo>
                    <a:pt x="2969" y="1112"/>
                  </a:lnTo>
                  <a:lnTo>
                    <a:pt x="2977" y="1101"/>
                  </a:lnTo>
                  <a:lnTo>
                    <a:pt x="2980" y="1089"/>
                  </a:lnTo>
                  <a:lnTo>
                    <a:pt x="2984" y="1082"/>
                  </a:lnTo>
                  <a:lnTo>
                    <a:pt x="2986" y="1076"/>
                  </a:lnTo>
                  <a:lnTo>
                    <a:pt x="2986" y="1074"/>
                  </a:lnTo>
                  <a:lnTo>
                    <a:pt x="2990" y="1057"/>
                  </a:lnTo>
                  <a:lnTo>
                    <a:pt x="2978" y="1042"/>
                  </a:lnTo>
                  <a:lnTo>
                    <a:pt x="2980" y="1042"/>
                  </a:lnTo>
                  <a:lnTo>
                    <a:pt x="2988" y="1040"/>
                  </a:lnTo>
                  <a:lnTo>
                    <a:pt x="2998" y="1042"/>
                  </a:lnTo>
                  <a:lnTo>
                    <a:pt x="3010" y="1045"/>
                  </a:lnTo>
                  <a:lnTo>
                    <a:pt x="3018" y="1047"/>
                  </a:lnTo>
                  <a:lnTo>
                    <a:pt x="3022" y="1038"/>
                  </a:lnTo>
                  <a:lnTo>
                    <a:pt x="3020" y="1024"/>
                  </a:lnTo>
                  <a:lnTo>
                    <a:pt x="3014" y="1013"/>
                  </a:lnTo>
                  <a:lnTo>
                    <a:pt x="3008" y="1007"/>
                  </a:lnTo>
                  <a:lnTo>
                    <a:pt x="3000" y="1005"/>
                  </a:lnTo>
                  <a:lnTo>
                    <a:pt x="2990" y="1005"/>
                  </a:lnTo>
                  <a:lnTo>
                    <a:pt x="2982" y="1007"/>
                  </a:lnTo>
                  <a:lnTo>
                    <a:pt x="2977" y="1007"/>
                  </a:lnTo>
                  <a:lnTo>
                    <a:pt x="2977" y="1003"/>
                  </a:lnTo>
                  <a:lnTo>
                    <a:pt x="2978" y="996"/>
                  </a:lnTo>
                  <a:lnTo>
                    <a:pt x="2986" y="988"/>
                  </a:lnTo>
                  <a:lnTo>
                    <a:pt x="2996" y="977"/>
                  </a:lnTo>
                  <a:lnTo>
                    <a:pt x="3000" y="961"/>
                  </a:lnTo>
                  <a:lnTo>
                    <a:pt x="3000" y="948"/>
                  </a:lnTo>
                  <a:lnTo>
                    <a:pt x="2998" y="936"/>
                  </a:lnTo>
                  <a:lnTo>
                    <a:pt x="2994" y="929"/>
                  </a:lnTo>
                  <a:lnTo>
                    <a:pt x="2988" y="925"/>
                  </a:lnTo>
                  <a:lnTo>
                    <a:pt x="2980" y="923"/>
                  </a:lnTo>
                  <a:lnTo>
                    <a:pt x="2973" y="925"/>
                  </a:lnTo>
                  <a:lnTo>
                    <a:pt x="2963" y="925"/>
                  </a:lnTo>
                  <a:lnTo>
                    <a:pt x="2953" y="923"/>
                  </a:lnTo>
                  <a:lnTo>
                    <a:pt x="2947" y="915"/>
                  </a:lnTo>
                  <a:lnTo>
                    <a:pt x="2949" y="906"/>
                  </a:lnTo>
                  <a:lnTo>
                    <a:pt x="2951" y="896"/>
                  </a:lnTo>
                  <a:lnTo>
                    <a:pt x="2949" y="889"/>
                  </a:lnTo>
                  <a:lnTo>
                    <a:pt x="2945" y="881"/>
                  </a:lnTo>
                  <a:lnTo>
                    <a:pt x="2941" y="873"/>
                  </a:lnTo>
                  <a:lnTo>
                    <a:pt x="2943" y="866"/>
                  </a:lnTo>
                  <a:lnTo>
                    <a:pt x="2953" y="860"/>
                  </a:lnTo>
                  <a:lnTo>
                    <a:pt x="2959" y="856"/>
                  </a:lnTo>
                  <a:lnTo>
                    <a:pt x="2957" y="850"/>
                  </a:lnTo>
                  <a:lnTo>
                    <a:pt x="2949" y="847"/>
                  </a:lnTo>
                  <a:lnTo>
                    <a:pt x="2943" y="845"/>
                  </a:lnTo>
                  <a:lnTo>
                    <a:pt x="2935" y="843"/>
                  </a:lnTo>
                  <a:lnTo>
                    <a:pt x="2925" y="841"/>
                  </a:lnTo>
                  <a:lnTo>
                    <a:pt x="2919" y="835"/>
                  </a:lnTo>
                  <a:lnTo>
                    <a:pt x="2919" y="831"/>
                  </a:lnTo>
                  <a:lnTo>
                    <a:pt x="2923" y="829"/>
                  </a:lnTo>
                  <a:lnTo>
                    <a:pt x="2929" y="825"/>
                  </a:lnTo>
                  <a:lnTo>
                    <a:pt x="2937" y="824"/>
                  </a:lnTo>
                  <a:lnTo>
                    <a:pt x="2941" y="824"/>
                  </a:lnTo>
                  <a:lnTo>
                    <a:pt x="2939" y="820"/>
                  </a:lnTo>
                  <a:lnTo>
                    <a:pt x="2933" y="810"/>
                  </a:lnTo>
                  <a:lnTo>
                    <a:pt x="2923" y="793"/>
                  </a:lnTo>
                  <a:lnTo>
                    <a:pt x="2913" y="776"/>
                  </a:lnTo>
                  <a:lnTo>
                    <a:pt x="2909" y="757"/>
                  </a:lnTo>
                  <a:lnTo>
                    <a:pt x="2915" y="743"/>
                  </a:lnTo>
                  <a:lnTo>
                    <a:pt x="2925" y="732"/>
                  </a:lnTo>
                  <a:lnTo>
                    <a:pt x="2931" y="722"/>
                  </a:lnTo>
                  <a:lnTo>
                    <a:pt x="2937" y="720"/>
                  </a:lnTo>
                  <a:lnTo>
                    <a:pt x="2941" y="730"/>
                  </a:lnTo>
                  <a:lnTo>
                    <a:pt x="2945" y="745"/>
                  </a:lnTo>
                  <a:lnTo>
                    <a:pt x="2949" y="760"/>
                  </a:lnTo>
                  <a:lnTo>
                    <a:pt x="2951" y="774"/>
                  </a:lnTo>
                  <a:lnTo>
                    <a:pt x="2953" y="787"/>
                  </a:lnTo>
                  <a:lnTo>
                    <a:pt x="2955" y="799"/>
                  </a:lnTo>
                  <a:lnTo>
                    <a:pt x="2959" y="804"/>
                  </a:lnTo>
                  <a:lnTo>
                    <a:pt x="2965" y="810"/>
                  </a:lnTo>
                  <a:lnTo>
                    <a:pt x="2973" y="814"/>
                  </a:lnTo>
                  <a:lnTo>
                    <a:pt x="2982" y="824"/>
                  </a:lnTo>
                  <a:lnTo>
                    <a:pt x="2994" y="835"/>
                  </a:lnTo>
                  <a:lnTo>
                    <a:pt x="3006" y="841"/>
                  </a:lnTo>
                  <a:lnTo>
                    <a:pt x="3010" y="837"/>
                  </a:lnTo>
                  <a:lnTo>
                    <a:pt x="3008" y="825"/>
                  </a:lnTo>
                  <a:lnTo>
                    <a:pt x="3004" y="820"/>
                  </a:lnTo>
                  <a:lnTo>
                    <a:pt x="3002" y="814"/>
                  </a:lnTo>
                  <a:lnTo>
                    <a:pt x="3002" y="806"/>
                  </a:lnTo>
                  <a:lnTo>
                    <a:pt x="3008" y="795"/>
                  </a:lnTo>
                  <a:lnTo>
                    <a:pt x="3016" y="785"/>
                  </a:lnTo>
                  <a:lnTo>
                    <a:pt x="3018" y="778"/>
                  </a:lnTo>
                  <a:lnTo>
                    <a:pt x="3010" y="766"/>
                  </a:lnTo>
                  <a:lnTo>
                    <a:pt x="2998" y="757"/>
                  </a:lnTo>
                  <a:lnTo>
                    <a:pt x="2988" y="747"/>
                  </a:lnTo>
                  <a:lnTo>
                    <a:pt x="2984" y="739"/>
                  </a:lnTo>
                  <a:lnTo>
                    <a:pt x="2982" y="732"/>
                  </a:lnTo>
                  <a:lnTo>
                    <a:pt x="2986" y="728"/>
                  </a:lnTo>
                  <a:lnTo>
                    <a:pt x="2994" y="728"/>
                  </a:lnTo>
                  <a:lnTo>
                    <a:pt x="3004" y="730"/>
                  </a:lnTo>
                  <a:lnTo>
                    <a:pt x="3014" y="730"/>
                  </a:lnTo>
                  <a:lnTo>
                    <a:pt x="3022" y="722"/>
                  </a:lnTo>
                  <a:lnTo>
                    <a:pt x="3026" y="709"/>
                  </a:lnTo>
                  <a:lnTo>
                    <a:pt x="3030" y="695"/>
                  </a:lnTo>
                  <a:lnTo>
                    <a:pt x="3034" y="684"/>
                  </a:lnTo>
                  <a:lnTo>
                    <a:pt x="3038" y="678"/>
                  </a:lnTo>
                  <a:lnTo>
                    <a:pt x="3042" y="673"/>
                  </a:lnTo>
                  <a:lnTo>
                    <a:pt x="3044" y="667"/>
                  </a:lnTo>
                  <a:lnTo>
                    <a:pt x="3040" y="655"/>
                  </a:lnTo>
                  <a:lnTo>
                    <a:pt x="3036" y="640"/>
                  </a:lnTo>
                  <a:lnTo>
                    <a:pt x="3036" y="629"/>
                  </a:lnTo>
                  <a:lnTo>
                    <a:pt x="3036" y="619"/>
                  </a:lnTo>
                  <a:lnTo>
                    <a:pt x="3036" y="615"/>
                  </a:lnTo>
                  <a:lnTo>
                    <a:pt x="3036" y="615"/>
                  </a:lnTo>
                  <a:lnTo>
                    <a:pt x="3036" y="611"/>
                  </a:lnTo>
                  <a:lnTo>
                    <a:pt x="3038" y="609"/>
                  </a:lnTo>
                  <a:lnTo>
                    <a:pt x="3048" y="604"/>
                  </a:lnTo>
                  <a:lnTo>
                    <a:pt x="3066" y="592"/>
                  </a:lnTo>
                  <a:lnTo>
                    <a:pt x="3084" y="575"/>
                  </a:lnTo>
                  <a:lnTo>
                    <a:pt x="3099" y="560"/>
                  </a:lnTo>
                  <a:lnTo>
                    <a:pt x="3105" y="552"/>
                  </a:lnTo>
                  <a:lnTo>
                    <a:pt x="3076" y="564"/>
                  </a:lnTo>
                  <a:lnTo>
                    <a:pt x="3044" y="569"/>
                  </a:lnTo>
                  <a:lnTo>
                    <a:pt x="3044" y="567"/>
                  </a:lnTo>
                  <a:lnTo>
                    <a:pt x="3046" y="560"/>
                  </a:lnTo>
                  <a:lnTo>
                    <a:pt x="3052" y="552"/>
                  </a:lnTo>
                  <a:lnTo>
                    <a:pt x="3064" y="544"/>
                  </a:lnTo>
                  <a:lnTo>
                    <a:pt x="3076" y="539"/>
                  </a:lnTo>
                  <a:lnTo>
                    <a:pt x="3082" y="533"/>
                  </a:lnTo>
                  <a:lnTo>
                    <a:pt x="3089" y="529"/>
                  </a:lnTo>
                  <a:lnTo>
                    <a:pt x="3101" y="525"/>
                  </a:lnTo>
                  <a:lnTo>
                    <a:pt x="3117" y="521"/>
                  </a:lnTo>
                  <a:lnTo>
                    <a:pt x="3129" y="518"/>
                  </a:lnTo>
                  <a:lnTo>
                    <a:pt x="3135" y="512"/>
                  </a:lnTo>
                  <a:lnTo>
                    <a:pt x="3137" y="504"/>
                  </a:lnTo>
                  <a:lnTo>
                    <a:pt x="3137" y="495"/>
                  </a:lnTo>
                  <a:lnTo>
                    <a:pt x="3137" y="491"/>
                  </a:lnTo>
                  <a:lnTo>
                    <a:pt x="3137" y="489"/>
                  </a:lnTo>
                  <a:lnTo>
                    <a:pt x="3137" y="489"/>
                  </a:lnTo>
                  <a:lnTo>
                    <a:pt x="3139" y="489"/>
                  </a:lnTo>
                  <a:lnTo>
                    <a:pt x="3141" y="491"/>
                  </a:lnTo>
                  <a:lnTo>
                    <a:pt x="3147" y="489"/>
                  </a:lnTo>
                  <a:lnTo>
                    <a:pt x="3151" y="481"/>
                  </a:lnTo>
                  <a:lnTo>
                    <a:pt x="3157" y="472"/>
                  </a:lnTo>
                  <a:lnTo>
                    <a:pt x="3165" y="464"/>
                  </a:lnTo>
                  <a:lnTo>
                    <a:pt x="3169" y="460"/>
                  </a:lnTo>
                  <a:lnTo>
                    <a:pt x="3171" y="458"/>
                  </a:lnTo>
                  <a:lnTo>
                    <a:pt x="3165" y="445"/>
                  </a:lnTo>
                  <a:lnTo>
                    <a:pt x="3157" y="432"/>
                  </a:lnTo>
                  <a:lnTo>
                    <a:pt x="3147" y="420"/>
                  </a:lnTo>
                  <a:lnTo>
                    <a:pt x="3141" y="407"/>
                  </a:lnTo>
                  <a:lnTo>
                    <a:pt x="3137" y="384"/>
                  </a:lnTo>
                  <a:lnTo>
                    <a:pt x="3135" y="349"/>
                  </a:lnTo>
                  <a:lnTo>
                    <a:pt x="3135" y="317"/>
                  </a:lnTo>
                  <a:lnTo>
                    <a:pt x="3141" y="300"/>
                  </a:lnTo>
                  <a:lnTo>
                    <a:pt x="3151" y="292"/>
                  </a:lnTo>
                  <a:lnTo>
                    <a:pt x="3165" y="283"/>
                  </a:lnTo>
                  <a:lnTo>
                    <a:pt x="3177" y="275"/>
                  </a:lnTo>
                  <a:lnTo>
                    <a:pt x="3183" y="271"/>
                  </a:lnTo>
                  <a:lnTo>
                    <a:pt x="3183" y="265"/>
                  </a:lnTo>
                  <a:lnTo>
                    <a:pt x="3183" y="256"/>
                  </a:lnTo>
                  <a:lnTo>
                    <a:pt x="3187" y="244"/>
                  </a:lnTo>
                  <a:lnTo>
                    <a:pt x="3195" y="237"/>
                  </a:lnTo>
                  <a:lnTo>
                    <a:pt x="3204" y="235"/>
                  </a:lnTo>
                  <a:lnTo>
                    <a:pt x="3214" y="231"/>
                  </a:lnTo>
                  <a:lnTo>
                    <a:pt x="3222" y="225"/>
                  </a:lnTo>
                  <a:lnTo>
                    <a:pt x="3228" y="216"/>
                  </a:lnTo>
                  <a:lnTo>
                    <a:pt x="3234" y="202"/>
                  </a:lnTo>
                  <a:lnTo>
                    <a:pt x="3240" y="191"/>
                  </a:lnTo>
                  <a:lnTo>
                    <a:pt x="3248" y="183"/>
                  </a:lnTo>
                  <a:lnTo>
                    <a:pt x="3250" y="181"/>
                  </a:lnTo>
                  <a:lnTo>
                    <a:pt x="3250" y="179"/>
                  </a:lnTo>
                  <a:lnTo>
                    <a:pt x="3250" y="177"/>
                  </a:lnTo>
                  <a:lnTo>
                    <a:pt x="3250" y="174"/>
                  </a:lnTo>
                  <a:lnTo>
                    <a:pt x="3250" y="168"/>
                  </a:lnTo>
                  <a:lnTo>
                    <a:pt x="3250" y="164"/>
                  </a:lnTo>
                  <a:lnTo>
                    <a:pt x="3250" y="160"/>
                  </a:lnTo>
                  <a:lnTo>
                    <a:pt x="3250" y="156"/>
                  </a:lnTo>
                  <a:lnTo>
                    <a:pt x="3250" y="153"/>
                  </a:lnTo>
                  <a:lnTo>
                    <a:pt x="3246" y="147"/>
                  </a:lnTo>
                  <a:lnTo>
                    <a:pt x="3240" y="137"/>
                  </a:lnTo>
                  <a:lnTo>
                    <a:pt x="3230" y="128"/>
                  </a:lnTo>
                  <a:lnTo>
                    <a:pt x="3218" y="116"/>
                  </a:lnTo>
                  <a:lnTo>
                    <a:pt x="3208" y="105"/>
                  </a:lnTo>
                  <a:lnTo>
                    <a:pt x="3198" y="95"/>
                  </a:lnTo>
                  <a:lnTo>
                    <a:pt x="3191" y="86"/>
                  </a:lnTo>
                  <a:lnTo>
                    <a:pt x="3187" y="78"/>
                  </a:lnTo>
                  <a:lnTo>
                    <a:pt x="3181" y="61"/>
                  </a:lnTo>
                  <a:lnTo>
                    <a:pt x="3169" y="34"/>
                  </a:lnTo>
                  <a:lnTo>
                    <a:pt x="3151" y="9"/>
                  </a:lnTo>
                  <a:lnTo>
                    <a:pt x="3133" y="0"/>
                  </a:lnTo>
                  <a:lnTo>
                    <a:pt x="3131" y="0"/>
                  </a:lnTo>
                  <a:lnTo>
                    <a:pt x="3131" y="0"/>
                  </a:lnTo>
                  <a:lnTo>
                    <a:pt x="3129" y="0"/>
                  </a:lnTo>
                  <a:lnTo>
                    <a:pt x="3129" y="1"/>
                  </a:lnTo>
                  <a:lnTo>
                    <a:pt x="3117" y="5"/>
                  </a:lnTo>
                  <a:lnTo>
                    <a:pt x="3105" y="9"/>
                  </a:lnTo>
                  <a:lnTo>
                    <a:pt x="3093" y="17"/>
                  </a:lnTo>
                  <a:lnTo>
                    <a:pt x="3082" y="24"/>
                  </a:lnTo>
                  <a:lnTo>
                    <a:pt x="3072" y="34"/>
                  </a:lnTo>
                  <a:lnTo>
                    <a:pt x="3066" y="47"/>
                  </a:lnTo>
                  <a:lnTo>
                    <a:pt x="3062" y="61"/>
                  </a:lnTo>
                  <a:lnTo>
                    <a:pt x="3064" y="78"/>
                  </a:lnTo>
                  <a:lnTo>
                    <a:pt x="3070" y="116"/>
                  </a:lnTo>
                  <a:lnTo>
                    <a:pt x="3070" y="156"/>
                  </a:lnTo>
                  <a:lnTo>
                    <a:pt x="3060" y="195"/>
                  </a:lnTo>
                  <a:lnTo>
                    <a:pt x="3040" y="223"/>
                  </a:lnTo>
                  <a:lnTo>
                    <a:pt x="3024" y="235"/>
                  </a:lnTo>
                  <a:lnTo>
                    <a:pt x="3006" y="244"/>
                  </a:lnTo>
                  <a:lnTo>
                    <a:pt x="2982" y="254"/>
                  </a:lnTo>
                  <a:lnTo>
                    <a:pt x="2961" y="263"/>
                  </a:lnTo>
                  <a:lnTo>
                    <a:pt x="2939" y="271"/>
                  </a:lnTo>
                  <a:lnTo>
                    <a:pt x="2919" y="279"/>
                  </a:lnTo>
                  <a:lnTo>
                    <a:pt x="2901" y="284"/>
                  </a:lnTo>
                  <a:lnTo>
                    <a:pt x="2891" y="288"/>
                  </a:lnTo>
                  <a:lnTo>
                    <a:pt x="2883" y="294"/>
                  </a:lnTo>
                  <a:lnTo>
                    <a:pt x="2875" y="302"/>
                  </a:lnTo>
                  <a:lnTo>
                    <a:pt x="2866" y="311"/>
                  </a:lnTo>
                  <a:lnTo>
                    <a:pt x="2856" y="321"/>
                  </a:lnTo>
                  <a:lnTo>
                    <a:pt x="2848" y="330"/>
                  </a:lnTo>
                  <a:lnTo>
                    <a:pt x="2840" y="340"/>
                  </a:lnTo>
                  <a:lnTo>
                    <a:pt x="2834" y="346"/>
                  </a:lnTo>
                  <a:lnTo>
                    <a:pt x="2830" y="351"/>
                  </a:lnTo>
                  <a:lnTo>
                    <a:pt x="2826" y="361"/>
                  </a:lnTo>
                  <a:lnTo>
                    <a:pt x="2824" y="370"/>
                  </a:lnTo>
                  <a:lnTo>
                    <a:pt x="2826" y="382"/>
                  </a:lnTo>
                  <a:lnTo>
                    <a:pt x="2830" y="393"/>
                  </a:lnTo>
                  <a:lnTo>
                    <a:pt x="2834" y="405"/>
                  </a:lnTo>
                  <a:lnTo>
                    <a:pt x="2836" y="418"/>
                  </a:lnTo>
                  <a:lnTo>
                    <a:pt x="2830" y="434"/>
                  </a:lnTo>
                  <a:lnTo>
                    <a:pt x="2814" y="449"/>
                  </a:lnTo>
                  <a:lnTo>
                    <a:pt x="2804" y="455"/>
                  </a:lnTo>
                  <a:lnTo>
                    <a:pt x="2792" y="458"/>
                  </a:lnTo>
                  <a:lnTo>
                    <a:pt x="2782" y="460"/>
                  </a:lnTo>
                  <a:lnTo>
                    <a:pt x="2770" y="462"/>
                  </a:lnTo>
                  <a:lnTo>
                    <a:pt x="2760" y="464"/>
                  </a:lnTo>
                  <a:lnTo>
                    <a:pt x="2751" y="466"/>
                  </a:lnTo>
                  <a:lnTo>
                    <a:pt x="2745" y="468"/>
                  </a:lnTo>
                  <a:lnTo>
                    <a:pt x="2739" y="470"/>
                  </a:lnTo>
                  <a:lnTo>
                    <a:pt x="2727" y="474"/>
                  </a:lnTo>
                  <a:lnTo>
                    <a:pt x="2709" y="476"/>
                  </a:lnTo>
                  <a:lnTo>
                    <a:pt x="2695" y="479"/>
                  </a:lnTo>
                  <a:lnTo>
                    <a:pt x="2691" y="489"/>
                  </a:lnTo>
                  <a:lnTo>
                    <a:pt x="2697" y="500"/>
                  </a:lnTo>
                  <a:lnTo>
                    <a:pt x="2707" y="508"/>
                  </a:lnTo>
                  <a:lnTo>
                    <a:pt x="2711" y="516"/>
                  </a:lnTo>
                  <a:lnTo>
                    <a:pt x="2703" y="533"/>
                  </a:lnTo>
                  <a:lnTo>
                    <a:pt x="2697" y="544"/>
                  </a:lnTo>
                  <a:lnTo>
                    <a:pt x="2689" y="552"/>
                  </a:lnTo>
                  <a:lnTo>
                    <a:pt x="2681" y="560"/>
                  </a:lnTo>
                  <a:lnTo>
                    <a:pt x="2673" y="567"/>
                  </a:lnTo>
                  <a:lnTo>
                    <a:pt x="2665" y="575"/>
                  </a:lnTo>
                  <a:lnTo>
                    <a:pt x="2657" y="581"/>
                  </a:lnTo>
                  <a:lnTo>
                    <a:pt x="2648" y="588"/>
                  </a:lnTo>
                  <a:lnTo>
                    <a:pt x="2638" y="596"/>
                  </a:lnTo>
                  <a:lnTo>
                    <a:pt x="2628" y="606"/>
                  </a:lnTo>
                  <a:lnTo>
                    <a:pt x="2616" y="615"/>
                  </a:lnTo>
                  <a:lnTo>
                    <a:pt x="2604" y="627"/>
                  </a:lnTo>
                  <a:lnTo>
                    <a:pt x="2592" y="638"/>
                  </a:lnTo>
                  <a:lnTo>
                    <a:pt x="2578" y="648"/>
                  </a:lnTo>
                  <a:lnTo>
                    <a:pt x="2566" y="657"/>
                  </a:lnTo>
                  <a:lnTo>
                    <a:pt x="2552" y="665"/>
                  </a:lnTo>
                  <a:lnTo>
                    <a:pt x="2539" y="671"/>
                  </a:lnTo>
                  <a:lnTo>
                    <a:pt x="2525" y="673"/>
                  </a:lnTo>
                  <a:lnTo>
                    <a:pt x="2513" y="674"/>
                  </a:lnTo>
                  <a:lnTo>
                    <a:pt x="2501" y="674"/>
                  </a:lnTo>
                  <a:lnTo>
                    <a:pt x="2489" y="673"/>
                  </a:lnTo>
                  <a:lnTo>
                    <a:pt x="2479" y="669"/>
                  </a:lnTo>
                  <a:lnTo>
                    <a:pt x="2473" y="663"/>
                  </a:lnTo>
                  <a:lnTo>
                    <a:pt x="2471" y="659"/>
                  </a:lnTo>
                  <a:lnTo>
                    <a:pt x="2473" y="651"/>
                  </a:lnTo>
                  <a:lnTo>
                    <a:pt x="2479" y="638"/>
                  </a:lnTo>
                  <a:lnTo>
                    <a:pt x="2483" y="627"/>
                  </a:lnTo>
                  <a:lnTo>
                    <a:pt x="2485" y="615"/>
                  </a:lnTo>
                  <a:lnTo>
                    <a:pt x="2489" y="604"/>
                  </a:lnTo>
                  <a:lnTo>
                    <a:pt x="2497" y="594"/>
                  </a:lnTo>
                  <a:lnTo>
                    <a:pt x="2505" y="586"/>
                  </a:lnTo>
                  <a:lnTo>
                    <a:pt x="2511" y="579"/>
                  </a:lnTo>
                  <a:lnTo>
                    <a:pt x="2509" y="565"/>
                  </a:lnTo>
                  <a:lnTo>
                    <a:pt x="2505" y="552"/>
                  </a:lnTo>
                  <a:lnTo>
                    <a:pt x="2505" y="543"/>
                  </a:lnTo>
                  <a:lnTo>
                    <a:pt x="2501" y="535"/>
                  </a:lnTo>
                  <a:lnTo>
                    <a:pt x="2493" y="525"/>
                  </a:lnTo>
                  <a:lnTo>
                    <a:pt x="2481" y="512"/>
                  </a:lnTo>
                  <a:lnTo>
                    <a:pt x="2471" y="495"/>
                  </a:lnTo>
                  <a:lnTo>
                    <a:pt x="2463" y="483"/>
                  </a:lnTo>
                  <a:lnTo>
                    <a:pt x="2461" y="478"/>
                  </a:lnTo>
                  <a:lnTo>
                    <a:pt x="2459" y="483"/>
                  </a:lnTo>
                  <a:lnTo>
                    <a:pt x="2453" y="493"/>
                  </a:lnTo>
                  <a:lnTo>
                    <a:pt x="2443" y="506"/>
                  </a:lnTo>
                  <a:lnTo>
                    <a:pt x="2431" y="514"/>
                  </a:lnTo>
                  <a:lnTo>
                    <a:pt x="2420" y="518"/>
                  </a:lnTo>
                  <a:lnTo>
                    <a:pt x="2412" y="516"/>
                  </a:lnTo>
                  <a:lnTo>
                    <a:pt x="2408" y="510"/>
                  </a:lnTo>
                  <a:lnTo>
                    <a:pt x="2408" y="497"/>
                  </a:lnTo>
                  <a:lnTo>
                    <a:pt x="2414" y="483"/>
                  </a:lnTo>
                  <a:lnTo>
                    <a:pt x="2422" y="474"/>
                  </a:lnTo>
                  <a:lnTo>
                    <a:pt x="2428" y="464"/>
                  </a:lnTo>
                  <a:lnTo>
                    <a:pt x="2428" y="449"/>
                  </a:lnTo>
                  <a:lnTo>
                    <a:pt x="2422" y="432"/>
                  </a:lnTo>
                  <a:lnTo>
                    <a:pt x="2418" y="416"/>
                  </a:lnTo>
                  <a:lnTo>
                    <a:pt x="2412" y="405"/>
                  </a:lnTo>
                  <a:lnTo>
                    <a:pt x="2404" y="397"/>
                  </a:lnTo>
                  <a:lnTo>
                    <a:pt x="2396" y="390"/>
                  </a:lnTo>
                  <a:lnTo>
                    <a:pt x="2386" y="382"/>
                  </a:lnTo>
                  <a:lnTo>
                    <a:pt x="2376" y="378"/>
                  </a:lnTo>
                  <a:lnTo>
                    <a:pt x="2366" y="374"/>
                  </a:lnTo>
                  <a:lnTo>
                    <a:pt x="2354" y="370"/>
                  </a:lnTo>
                  <a:lnTo>
                    <a:pt x="2340" y="365"/>
                  </a:lnTo>
                  <a:lnTo>
                    <a:pt x="2328" y="361"/>
                  </a:lnTo>
                  <a:lnTo>
                    <a:pt x="2324" y="359"/>
                  </a:lnTo>
                  <a:lnTo>
                    <a:pt x="2322" y="365"/>
                  </a:lnTo>
                  <a:lnTo>
                    <a:pt x="2319" y="380"/>
                  </a:lnTo>
                  <a:lnTo>
                    <a:pt x="2313" y="397"/>
                  </a:lnTo>
                  <a:lnTo>
                    <a:pt x="2309" y="411"/>
                  </a:lnTo>
                  <a:lnTo>
                    <a:pt x="2307" y="424"/>
                  </a:lnTo>
                  <a:lnTo>
                    <a:pt x="2307" y="437"/>
                  </a:lnTo>
                  <a:lnTo>
                    <a:pt x="2303" y="447"/>
                  </a:lnTo>
                  <a:lnTo>
                    <a:pt x="2293" y="449"/>
                  </a:lnTo>
                  <a:lnTo>
                    <a:pt x="2281" y="447"/>
                  </a:lnTo>
                  <a:lnTo>
                    <a:pt x="2269" y="453"/>
                  </a:lnTo>
                  <a:lnTo>
                    <a:pt x="2261" y="464"/>
                  </a:lnTo>
                  <a:lnTo>
                    <a:pt x="2259" y="481"/>
                  </a:lnTo>
                  <a:lnTo>
                    <a:pt x="2259" y="499"/>
                  </a:lnTo>
                  <a:lnTo>
                    <a:pt x="2261" y="512"/>
                  </a:lnTo>
                  <a:lnTo>
                    <a:pt x="2265" y="527"/>
                  </a:lnTo>
                  <a:lnTo>
                    <a:pt x="2267" y="544"/>
                  </a:lnTo>
                  <a:lnTo>
                    <a:pt x="2273" y="565"/>
                  </a:lnTo>
                  <a:lnTo>
                    <a:pt x="2281" y="590"/>
                  </a:lnTo>
                  <a:lnTo>
                    <a:pt x="2287" y="617"/>
                  </a:lnTo>
                  <a:lnTo>
                    <a:pt x="2287" y="644"/>
                  </a:lnTo>
                  <a:lnTo>
                    <a:pt x="2281" y="667"/>
                  </a:lnTo>
                  <a:lnTo>
                    <a:pt x="2275" y="684"/>
                  </a:lnTo>
                  <a:lnTo>
                    <a:pt x="2265" y="694"/>
                  </a:lnTo>
                  <a:lnTo>
                    <a:pt x="2251" y="699"/>
                  </a:lnTo>
                  <a:lnTo>
                    <a:pt x="2237" y="699"/>
                  </a:lnTo>
                  <a:lnTo>
                    <a:pt x="2225" y="695"/>
                  </a:lnTo>
                  <a:lnTo>
                    <a:pt x="2215" y="684"/>
                  </a:lnTo>
                  <a:lnTo>
                    <a:pt x="2206" y="667"/>
                  </a:lnTo>
                  <a:lnTo>
                    <a:pt x="2198" y="646"/>
                  </a:lnTo>
                  <a:lnTo>
                    <a:pt x="2192" y="625"/>
                  </a:lnTo>
                  <a:lnTo>
                    <a:pt x="2188" y="606"/>
                  </a:lnTo>
                  <a:lnTo>
                    <a:pt x="2186" y="588"/>
                  </a:lnTo>
                  <a:lnTo>
                    <a:pt x="2186" y="565"/>
                  </a:lnTo>
                  <a:lnTo>
                    <a:pt x="2186" y="533"/>
                  </a:lnTo>
                  <a:lnTo>
                    <a:pt x="2188" y="502"/>
                  </a:lnTo>
                  <a:lnTo>
                    <a:pt x="2194" y="481"/>
                  </a:lnTo>
                  <a:lnTo>
                    <a:pt x="2200" y="468"/>
                  </a:lnTo>
                  <a:lnTo>
                    <a:pt x="2200" y="458"/>
                  </a:lnTo>
                  <a:lnTo>
                    <a:pt x="2200" y="451"/>
                  </a:lnTo>
                  <a:lnTo>
                    <a:pt x="2198" y="449"/>
                  </a:lnTo>
                  <a:lnTo>
                    <a:pt x="2196" y="451"/>
                  </a:lnTo>
                  <a:lnTo>
                    <a:pt x="2192" y="456"/>
                  </a:lnTo>
                  <a:lnTo>
                    <a:pt x="2186" y="464"/>
                  </a:lnTo>
                  <a:lnTo>
                    <a:pt x="2178" y="470"/>
                  </a:lnTo>
                  <a:lnTo>
                    <a:pt x="2172" y="470"/>
                  </a:lnTo>
                  <a:lnTo>
                    <a:pt x="2170" y="462"/>
                  </a:lnTo>
                  <a:lnTo>
                    <a:pt x="2172" y="449"/>
                  </a:lnTo>
                  <a:lnTo>
                    <a:pt x="2178" y="434"/>
                  </a:lnTo>
                  <a:lnTo>
                    <a:pt x="2186" y="420"/>
                  </a:lnTo>
                  <a:lnTo>
                    <a:pt x="2194" y="409"/>
                  </a:lnTo>
                  <a:lnTo>
                    <a:pt x="2206" y="395"/>
                  </a:lnTo>
                  <a:lnTo>
                    <a:pt x="2225" y="382"/>
                  </a:lnTo>
                  <a:lnTo>
                    <a:pt x="2237" y="374"/>
                  </a:lnTo>
                  <a:lnTo>
                    <a:pt x="2249" y="367"/>
                  </a:lnTo>
                  <a:lnTo>
                    <a:pt x="2257" y="359"/>
                  </a:lnTo>
                  <a:lnTo>
                    <a:pt x="2267" y="353"/>
                  </a:lnTo>
                  <a:lnTo>
                    <a:pt x="2275" y="349"/>
                  </a:lnTo>
                  <a:lnTo>
                    <a:pt x="2283" y="346"/>
                  </a:lnTo>
                  <a:lnTo>
                    <a:pt x="2291" y="344"/>
                  </a:lnTo>
                  <a:lnTo>
                    <a:pt x="2297" y="344"/>
                  </a:lnTo>
                  <a:lnTo>
                    <a:pt x="2313" y="346"/>
                  </a:lnTo>
                  <a:lnTo>
                    <a:pt x="2330" y="346"/>
                  </a:lnTo>
                  <a:lnTo>
                    <a:pt x="2342" y="346"/>
                  </a:lnTo>
                  <a:lnTo>
                    <a:pt x="2350" y="342"/>
                  </a:lnTo>
                  <a:lnTo>
                    <a:pt x="2354" y="334"/>
                  </a:lnTo>
                  <a:lnTo>
                    <a:pt x="2356" y="328"/>
                  </a:lnTo>
                  <a:lnTo>
                    <a:pt x="2354" y="325"/>
                  </a:lnTo>
                  <a:lnTo>
                    <a:pt x="2346" y="319"/>
                  </a:lnTo>
                  <a:lnTo>
                    <a:pt x="2334" y="317"/>
                  </a:lnTo>
                  <a:lnTo>
                    <a:pt x="2322" y="317"/>
                  </a:lnTo>
                  <a:lnTo>
                    <a:pt x="2311" y="317"/>
                  </a:lnTo>
                  <a:lnTo>
                    <a:pt x="2301" y="315"/>
                  </a:lnTo>
                  <a:lnTo>
                    <a:pt x="2295" y="311"/>
                  </a:lnTo>
                  <a:lnTo>
                    <a:pt x="2287" y="309"/>
                  </a:lnTo>
                  <a:lnTo>
                    <a:pt x="2277" y="305"/>
                  </a:lnTo>
                  <a:lnTo>
                    <a:pt x="2267" y="304"/>
                  </a:lnTo>
                  <a:lnTo>
                    <a:pt x="2257" y="304"/>
                  </a:lnTo>
                  <a:lnTo>
                    <a:pt x="2247" y="304"/>
                  </a:lnTo>
                  <a:lnTo>
                    <a:pt x="2239" y="304"/>
                  </a:lnTo>
                  <a:lnTo>
                    <a:pt x="2231" y="307"/>
                  </a:lnTo>
                  <a:lnTo>
                    <a:pt x="2221" y="315"/>
                  </a:lnTo>
                  <a:lnTo>
                    <a:pt x="2213" y="323"/>
                  </a:lnTo>
                  <a:lnTo>
                    <a:pt x="2204" y="328"/>
                  </a:lnTo>
                  <a:lnTo>
                    <a:pt x="2186" y="330"/>
                  </a:lnTo>
                  <a:lnTo>
                    <a:pt x="2176" y="330"/>
                  </a:lnTo>
                  <a:lnTo>
                    <a:pt x="2164" y="330"/>
                  </a:lnTo>
                  <a:lnTo>
                    <a:pt x="2154" y="328"/>
                  </a:lnTo>
                  <a:lnTo>
                    <a:pt x="2142" y="326"/>
                  </a:lnTo>
                  <a:lnTo>
                    <a:pt x="2134" y="325"/>
                  </a:lnTo>
                  <a:lnTo>
                    <a:pt x="2124" y="321"/>
                  </a:lnTo>
                  <a:lnTo>
                    <a:pt x="2120" y="317"/>
                  </a:lnTo>
                  <a:lnTo>
                    <a:pt x="2116" y="311"/>
                  </a:lnTo>
                  <a:lnTo>
                    <a:pt x="2116" y="302"/>
                  </a:lnTo>
                  <a:lnTo>
                    <a:pt x="2116" y="294"/>
                  </a:lnTo>
                  <a:lnTo>
                    <a:pt x="2118" y="286"/>
                  </a:lnTo>
                  <a:lnTo>
                    <a:pt x="2124" y="283"/>
                  </a:lnTo>
                  <a:lnTo>
                    <a:pt x="2130" y="275"/>
                  </a:lnTo>
                  <a:lnTo>
                    <a:pt x="2132" y="267"/>
                  </a:lnTo>
                  <a:lnTo>
                    <a:pt x="2126" y="265"/>
                  </a:lnTo>
                  <a:lnTo>
                    <a:pt x="2114" y="271"/>
                  </a:lnTo>
                  <a:lnTo>
                    <a:pt x="2106" y="277"/>
                  </a:lnTo>
                  <a:lnTo>
                    <a:pt x="2097" y="284"/>
                  </a:lnTo>
                  <a:lnTo>
                    <a:pt x="2089" y="294"/>
                  </a:lnTo>
                  <a:lnTo>
                    <a:pt x="2081" y="302"/>
                  </a:lnTo>
                  <a:lnTo>
                    <a:pt x="2073" y="311"/>
                  </a:lnTo>
                  <a:lnTo>
                    <a:pt x="2065" y="319"/>
                  </a:lnTo>
                  <a:lnTo>
                    <a:pt x="2059" y="325"/>
                  </a:lnTo>
                  <a:lnTo>
                    <a:pt x="2053" y="330"/>
                  </a:lnTo>
                  <a:lnTo>
                    <a:pt x="2047" y="334"/>
                  </a:lnTo>
                  <a:lnTo>
                    <a:pt x="2039" y="338"/>
                  </a:lnTo>
                  <a:lnTo>
                    <a:pt x="2031" y="344"/>
                  </a:lnTo>
                  <a:lnTo>
                    <a:pt x="2021" y="346"/>
                  </a:lnTo>
                  <a:lnTo>
                    <a:pt x="2013" y="348"/>
                  </a:lnTo>
                  <a:lnTo>
                    <a:pt x="2005" y="349"/>
                  </a:lnTo>
                  <a:lnTo>
                    <a:pt x="1997" y="349"/>
                  </a:lnTo>
                  <a:lnTo>
                    <a:pt x="1992" y="348"/>
                  </a:lnTo>
                  <a:lnTo>
                    <a:pt x="1982" y="342"/>
                  </a:lnTo>
                  <a:lnTo>
                    <a:pt x="1974" y="334"/>
                  </a:lnTo>
                  <a:lnTo>
                    <a:pt x="1970" y="328"/>
                  </a:lnTo>
                  <a:lnTo>
                    <a:pt x="1968" y="326"/>
                  </a:lnTo>
                  <a:lnTo>
                    <a:pt x="1966" y="328"/>
                  </a:lnTo>
                  <a:lnTo>
                    <a:pt x="1962" y="334"/>
                  </a:lnTo>
                  <a:lnTo>
                    <a:pt x="1954" y="342"/>
                  </a:lnTo>
                  <a:lnTo>
                    <a:pt x="1938" y="344"/>
                  </a:lnTo>
                  <a:lnTo>
                    <a:pt x="1924" y="342"/>
                  </a:lnTo>
                  <a:lnTo>
                    <a:pt x="1924" y="336"/>
                  </a:lnTo>
                  <a:lnTo>
                    <a:pt x="1930" y="328"/>
                  </a:lnTo>
                  <a:lnTo>
                    <a:pt x="1938" y="315"/>
                  </a:lnTo>
                  <a:lnTo>
                    <a:pt x="1942" y="307"/>
                  </a:lnTo>
                  <a:lnTo>
                    <a:pt x="1950" y="298"/>
                  </a:lnTo>
                  <a:lnTo>
                    <a:pt x="1956" y="290"/>
                  </a:lnTo>
                  <a:lnTo>
                    <a:pt x="1966" y="281"/>
                  </a:lnTo>
                  <a:lnTo>
                    <a:pt x="1974" y="271"/>
                  </a:lnTo>
                  <a:lnTo>
                    <a:pt x="1984" y="263"/>
                  </a:lnTo>
                  <a:lnTo>
                    <a:pt x="1993" y="258"/>
                  </a:lnTo>
                  <a:lnTo>
                    <a:pt x="2001" y="252"/>
                  </a:lnTo>
                  <a:lnTo>
                    <a:pt x="2015" y="246"/>
                  </a:lnTo>
                  <a:lnTo>
                    <a:pt x="2023" y="242"/>
                  </a:lnTo>
                  <a:lnTo>
                    <a:pt x="2025" y="240"/>
                  </a:lnTo>
                  <a:lnTo>
                    <a:pt x="2025" y="240"/>
                  </a:lnTo>
                  <a:lnTo>
                    <a:pt x="2023" y="240"/>
                  </a:lnTo>
                  <a:lnTo>
                    <a:pt x="2017" y="237"/>
                  </a:lnTo>
                  <a:lnTo>
                    <a:pt x="2011" y="235"/>
                  </a:lnTo>
                  <a:lnTo>
                    <a:pt x="2001" y="231"/>
                  </a:lnTo>
                  <a:lnTo>
                    <a:pt x="1990" y="229"/>
                  </a:lnTo>
                  <a:lnTo>
                    <a:pt x="1978" y="227"/>
                  </a:lnTo>
                  <a:lnTo>
                    <a:pt x="1964" y="227"/>
                  </a:lnTo>
                  <a:lnTo>
                    <a:pt x="1952" y="231"/>
                  </a:lnTo>
                  <a:lnTo>
                    <a:pt x="1934" y="235"/>
                  </a:lnTo>
                  <a:lnTo>
                    <a:pt x="1924" y="235"/>
                  </a:lnTo>
                  <a:lnTo>
                    <a:pt x="1914" y="233"/>
                  </a:lnTo>
                  <a:lnTo>
                    <a:pt x="1902" y="231"/>
                  </a:lnTo>
                  <a:lnTo>
                    <a:pt x="1886" y="227"/>
                  </a:lnTo>
                  <a:lnTo>
                    <a:pt x="1871" y="221"/>
                  </a:lnTo>
                  <a:lnTo>
                    <a:pt x="1859" y="216"/>
                  </a:lnTo>
                  <a:lnTo>
                    <a:pt x="1853" y="212"/>
                  </a:lnTo>
                  <a:lnTo>
                    <a:pt x="1849" y="210"/>
                  </a:lnTo>
                  <a:lnTo>
                    <a:pt x="1839" y="208"/>
                  </a:lnTo>
                  <a:lnTo>
                    <a:pt x="1825" y="206"/>
                  </a:lnTo>
                  <a:lnTo>
                    <a:pt x="1811" y="208"/>
                  </a:lnTo>
                  <a:lnTo>
                    <a:pt x="1797" y="210"/>
                  </a:lnTo>
                  <a:lnTo>
                    <a:pt x="1783" y="212"/>
                  </a:lnTo>
                  <a:lnTo>
                    <a:pt x="1770" y="208"/>
                  </a:lnTo>
                  <a:lnTo>
                    <a:pt x="1758" y="200"/>
                  </a:lnTo>
                  <a:lnTo>
                    <a:pt x="1748" y="187"/>
                  </a:lnTo>
                  <a:lnTo>
                    <a:pt x="1738" y="177"/>
                  </a:lnTo>
                  <a:lnTo>
                    <a:pt x="1726" y="172"/>
                  </a:lnTo>
                  <a:lnTo>
                    <a:pt x="1712" y="177"/>
                  </a:lnTo>
                  <a:lnTo>
                    <a:pt x="1702" y="183"/>
                  </a:lnTo>
                  <a:lnTo>
                    <a:pt x="1690" y="189"/>
                  </a:lnTo>
                  <a:lnTo>
                    <a:pt x="1676" y="193"/>
                  </a:lnTo>
                  <a:lnTo>
                    <a:pt x="1659" y="195"/>
                  </a:lnTo>
                  <a:lnTo>
                    <a:pt x="1641" y="195"/>
                  </a:lnTo>
                  <a:lnTo>
                    <a:pt x="1619" y="196"/>
                  </a:lnTo>
                  <a:lnTo>
                    <a:pt x="1595" y="196"/>
                  </a:lnTo>
                  <a:lnTo>
                    <a:pt x="1569" y="196"/>
                  </a:lnTo>
                  <a:lnTo>
                    <a:pt x="1554" y="196"/>
                  </a:lnTo>
                  <a:lnTo>
                    <a:pt x="1532" y="196"/>
                  </a:lnTo>
                  <a:lnTo>
                    <a:pt x="1508" y="196"/>
                  </a:lnTo>
                  <a:lnTo>
                    <a:pt x="1480" y="196"/>
                  </a:lnTo>
                  <a:lnTo>
                    <a:pt x="1450" y="196"/>
                  </a:lnTo>
                  <a:lnTo>
                    <a:pt x="1417" y="196"/>
                  </a:lnTo>
                  <a:lnTo>
                    <a:pt x="1383" y="196"/>
                  </a:lnTo>
                  <a:lnTo>
                    <a:pt x="1347" y="196"/>
                  </a:lnTo>
                  <a:lnTo>
                    <a:pt x="1312" y="196"/>
                  </a:lnTo>
                  <a:lnTo>
                    <a:pt x="1276" y="195"/>
                  </a:lnTo>
                  <a:lnTo>
                    <a:pt x="1242" y="195"/>
                  </a:lnTo>
                  <a:lnTo>
                    <a:pt x="1209" y="193"/>
                  </a:lnTo>
                  <a:lnTo>
                    <a:pt x="1175" y="193"/>
                  </a:lnTo>
                  <a:lnTo>
                    <a:pt x="1145" y="191"/>
                  </a:lnTo>
                  <a:lnTo>
                    <a:pt x="1119" y="187"/>
                  </a:lnTo>
                  <a:lnTo>
                    <a:pt x="1096" y="185"/>
                  </a:lnTo>
                  <a:lnTo>
                    <a:pt x="1068" y="181"/>
                  </a:lnTo>
                  <a:lnTo>
                    <a:pt x="1032" y="179"/>
                  </a:lnTo>
                  <a:lnTo>
                    <a:pt x="987" y="174"/>
                  </a:lnTo>
                  <a:lnTo>
                    <a:pt x="935" y="170"/>
                  </a:lnTo>
                  <a:lnTo>
                    <a:pt x="878" y="164"/>
                  </a:lnTo>
                  <a:lnTo>
                    <a:pt x="814" y="156"/>
                  </a:lnTo>
                  <a:lnTo>
                    <a:pt x="751" y="151"/>
                  </a:lnTo>
                  <a:lnTo>
                    <a:pt x="683" y="143"/>
                  </a:lnTo>
                  <a:lnTo>
                    <a:pt x="616" y="133"/>
                  </a:lnTo>
                  <a:lnTo>
                    <a:pt x="553" y="126"/>
                  </a:lnTo>
                  <a:lnTo>
                    <a:pt x="489" y="116"/>
                  </a:lnTo>
                  <a:lnTo>
                    <a:pt x="430" y="107"/>
                  </a:lnTo>
                  <a:lnTo>
                    <a:pt x="378" y="95"/>
                  </a:lnTo>
                  <a:lnTo>
                    <a:pt x="331" y="84"/>
                  </a:lnTo>
                  <a:lnTo>
                    <a:pt x="293" y="72"/>
                  </a:lnTo>
                  <a:lnTo>
                    <a:pt x="265" y="61"/>
                  </a:lnTo>
                  <a:lnTo>
                    <a:pt x="226" y="112"/>
                  </a:lnTo>
                  <a:lnTo>
                    <a:pt x="150" y="66"/>
                  </a:lnTo>
                  <a:close/>
                </a:path>
              </a:pathLst>
            </a:custGeom>
            <a:solidFill>
              <a:srgbClr val="FFA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037"/>
            <p:cNvSpPr>
              <a:spLocks/>
            </p:cNvSpPr>
            <p:nvPr>
              <p:custDataLst>
                <p:tags r:id="rId11"/>
              </p:custDataLst>
            </p:nvPr>
          </p:nvSpPr>
          <p:spPr bwMode="auto">
            <a:xfrm>
              <a:off x="464" y="2345"/>
              <a:ext cx="28" cy="10"/>
            </a:xfrm>
            <a:custGeom>
              <a:avLst/>
              <a:gdLst>
                <a:gd name="T0" fmla="*/ 55 w 55"/>
                <a:gd name="T1" fmla="*/ 11 h 21"/>
                <a:gd name="T2" fmla="*/ 29 w 55"/>
                <a:gd name="T3" fmla="*/ 0 h 21"/>
                <a:gd name="T4" fmla="*/ 3 w 55"/>
                <a:gd name="T5" fmla="*/ 15 h 21"/>
                <a:gd name="T6" fmla="*/ 2 w 55"/>
                <a:gd name="T7" fmla="*/ 15 h 21"/>
                <a:gd name="T8" fmla="*/ 0 w 55"/>
                <a:gd name="T9" fmla="*/ 17 h 21"/>
                <a:gd name="T10" fmla="*/ 0 w 55"/>
                <a:gd name="T11" fmla="*/ 21 h 21"/>
                <a:gd name="T12" fmla="*/ 5 w 55"/>
                <a:gd name="T13" fmla="*/ 21 h 21"/>
                <a:gd name="T14" fmla="*/ 19 w 55"/>
                <a:gd name="T15" fmla="*/ 19 h 21"/>
                <a:gd name="T16" fmla="*/ 37 w 55"/>
                <a:gd name="T17" fmla="*/ 15 h 21"/>
                <a:gd name="T18" fmla="*/ 49 w 55"/>
                <a:gd name="T19" fmla="*/ 13 h 21"/>
                <a:gd name="T20" fmla="*/ 55 w 55"/>
                <a:gd name="T21"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21">
                  <a:moveTo>
                    <a:pt x="55" y="11"/>
                  </a:moveTo>
                  <a:lnTo>
                    <a:pt x="29" y="0"/>
                  </a:lnTo>
                  <a:lnTo>
                    <a:pt x="3" y="15"/>
                  </a:lnTo>
                  <a:lnTo>
                    <a:pt x="2" y="15"/>
                  </a:lnTo>
                  <a:lnTo>
                    <a:pt x="0" y="17"/>
                  </a:lnTo>
                  <a:lnTo>
                    <a:pt x="0" y="21"/>
                  </a:lnTo>
                  <a:lnTo>
                    <a:pt x="5" y="21"/>
                  </a:lnTo>
                  <a:lnTo>
                    <a:pt x="19" y="19"/>
                  </a:lnTo>
                  <a:lnTo>
                    <a:pt x="37" y="15"/>
                  </a:lnTo>
                  <a:lnTo>
                    <a:pt x="49" y="13"/>
                  </a:lnTo>
                  <a:lnTo>
                    <a:pt x="55"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038"/>
            <p:cNvSpPr>
              <a:spLocks/>
            </p:cNvSpPr>
            <p:nvPr>
              <p:custDataLst>
                <p:tags r:id="rId12"/>
              </p:custDataLst>
            </p:nvPr>
          </p:nvSpPr>
          <p:spPr bwMode="auto">
            <a:xfrm>
              <a:off x="435" y="2357"/>
              <a:ext cx="27" cy="18"/>
            </a:xfrm>
            <a:custGeom>
              <a:avLst/>
              <a:gdLst>
                <a:gd name="T0" fmla="*/ 56 w 56"/>
                <a:gd name="T1" fmla="*/ 3 h 36"/>
                <a:gd name="T2" fmla="*/ 54 w 56"/>
                <a:gd name="T3" fmla="*/ 5 h 36"/>
                <a:gd name="T4" fmla="*/ 50 w 56"/>
                <a:gd name="T5" fmla="*/ 7 h 36"/>
                <a:gd name="T6" fmla="*/ 46 w 56"/>
                <a:gd name="T7" fmla="*/ 11 h 36"/>
                <a:gd name="T8" fmla="*/ 38 w 56"/>
                <a:gd name="T9" fmla="*/ 13 h 36"/>
                <a:gd name="T10" fmla="*/ 34 w 56"/>
                <a:gd name="T11" fmla="*/ 15 h 36"/>
                <a:gd name="T12" fmla="*/ 32 w 56"/>
                <a:gd name="T13" fmla="*/ 13 h 36"/>
                <a:gd name="T14" fmla="*/ 32 w 56"/>
                <a:gd name="T15" fmla="*/ 13 h 36"/>
                <a:gd name="T16" fmla="*/ 28 w 56"/>
                <a:gd name="T17" fmla="*/ 17 h 36"/>
                <a:gd name="T18" fmla="*/ 22 w 56"/>
                <a:gd name="T19" fmla="*/ 21 h 36"/>
                <a:gd name="T20" fmla="*/ 18 w 56"/>
                <a:gd name="T21" fmla="*/ 24 h 36"/>
                <a:gd name="T22" fmla="*/ 14 w 56"/>
                <a:gd name="T23" fmla="*/ 26 h 36"/>
                <a:gd name="T24" fmla="*/ 12 w 56"/>
                <a:gd name="T25" fmla="*/ 28 h 36"/>
                <a:gd name="T26" fmla="*/ 10 w 56"/>
                <a:gd name="T27" fmla="*/ 30 h 36"/>
                <a:gd name="T28" fmla="*/ 6 w 56"/>
                <a:gd name="T29" fmla="*/ 34 h 36"/>
                <a:gd name="T30" fmla="*/ 2 w 56"/>
                <a:gd name="T31" fmla="*/ 36 h 36"/>
                <a:gd name="T32" fmla="*/ 0 w 56"/>
                <a:gd name="T33" fmla="*/ 34 h 36"/>
                <a:gd name="T34" fmla="*/ 2 w 56"/>
                <a:gd name="T35" fmla="*/ 28 h 36"/>
                <a:gd name="T36" fmla="*/ 6 w 56"/>
                <a:gd name="T37" fmla="*/ 22 h 36"/>
                <a:gd name="T38" fmla="*/ 8 w 56"/>
                <a:gd name="T39" fmla="*/ 19 h 36"/>
                <a:gd name="T40" fmla="*/ 10 w 56"/>
                <a:gd name="T41" fmla="*/ 17 h 36"/>
                <a:gd name="T42" fmla="*/ 34 w 56"/>
                <a:gd name="T43" fmla="*/ 3 h 36"/>
                <a:gd name="T44" fmla="*/ 36 w 56"/>
                <a:gd name="T45" fmla="*/ 1 h 36"/>
                <a:gd name="T46" fmla="*/ 42 w 56"/>
                <a:gd name="T47" fmla="*/ 0 h 36"/>
                <a:gd name="T48" fmla="*/ 50 w 56"/>
                <a:gd name="T49" fmla="*/ 0 h 36"/>
                <a:gd name="T50" fmla="*/ 56 w 56"/>
                <a:gd name="T51"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36">
                  <a:moveTo>
                    <a:pt x="56" y="3"/>
                  </a:moveTo>
                  <a:lnTo>
                    <a:pt x="54" y="5"/>
                  </a:lnTo>
                  <a:lnTo>
                    <a:pt x="50" y="7"/>
                  </a:lnTo>
                  <a:lnTo>
                    <a:pt x="46" y="11"/>
                  </a:lnTo>
                  <a:lnTo>
                    <a:pt x="38" y="13"/>
                  </a:lnTo>
                  <a:lnTo>
                    <a:pt x="34" y="15"/>
                  </a:lnTo>
                  <a:lnTo>
                    <a:pt x="32" y="13"/>
                  </a:lnTo>
                  <a:lnTo>
                    <a:pt x="32" y="13"/>
                  </a:lnTo>
                  <a:lnTo>
                    <a:pt x="28" y="17"/>
                  </a:lnTo>
                  <a:lnTo>
                    <a:pt x="22" y="21"/>
                  </a:lnTo>
                  <a:lnTo>
                    <a:pt x="18" y="24"/>
                  </a:lnTo>
                  <a:lnTo>
                    <a:pt x="14" y="26"/>
                  </a:lnTo>
                  <a:lnTo>
                    <a:pt x="12" y="28"/>
                  </a:lnTo>
                  <a:lnTo>
                    <a:pt x="10" y="30"/>
                  </a:lnTo>
                  <a:lnTo>
                    <a:pt x="6" y="34"/>
                  </a:lnTo>
                  <a:lnTo>
                    <a:pt x="2" y="36"/>
                  </a:lnTo>
                  <a:lnTo>
                    <a:pt x="0" y="34"/>
                  </a:lnTo>
                  <a:lnTo>
                    <a:pt x="2" y="28"/>
                  </a:lnTo>
                  <a:lnTo>
                    <a:pt x="6" y="22"/>
                  </a:lnTo>
                  <a:lnTo>
                    <a:pt x="8" y="19"/>
                  </a:lnTo>
                  <a:lnTo>
                    <a:pt x="10" y="17"/>
                  </a:lnTo>
                  <a:lnTo>
                    <a:pt x="34" y="3"/>
                  </a:lnTo>
                  <a:lnTo>
                    <a:pt x="36" y="1"/>
                  </a:lnTo>
                  <a:lnTo>
                    <a:pt x="42" y="0"/>
                  </a:lnTo>
                  <a:lnTo>
                    <a:pt x="50" y="0"/>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39"/>
            <p:cNvSpPr>
              <a:spLocks/>
            </p:cNvSpPr>
            <p:nvPr>
              <p:custDataLst>
                <p:tags r:id="rId13"/>
              </p:custDataLst>
            </p:nvPr>
          </p:nvSpPr>
          <p:spPr bwMode="auto">
            <a:xfrm>
              <a:off x="420" y="2372"/>
              <a:ext cx="9" cy="5"/>
            </a:xfrm>
            <a:custGeom>
              <a:avLst/>
              <a:gdLst>
                <a:gd name="T0" fmla="*/ 18 w 18"/>
                <a:gd name="T1" fmla="*/ 10 h 12"/>
                <a:gd name="T2" fmla="*/ 16 w 18"/>
                <a:gd name="T3" fmla="*/ 8 h 12"/>
                <a:gd name="T4" fmla="*/ 14 w 18"/>
                <a:gd name="T5" fmla="*/ 2 h 12"/>
                <a:gd name="T6" fmla="*/ 10 w 18"/>
                <a:gd name="T7" fmla="*/ 0 h 12"/>
                <a:gd name="T8" fmla="*/ 4 w 18"/>
                <a:gd name="T9" fmla="*/ 0 h 12"/>
                <a:gd name="T10" fmla="*/ 0 w 18"/>
                <a:gd name="T11" fmla="*/ 4 h 12"/>
                <a:gd name="T12" fmla="*/ 2 w 18"/>
                <a:gd name="T13" fmla="*/ 10 h 12"/>
                <a:gd name="T14" fmla="*/ 8 w 18"/>
                <a:gd name="T15" fmla="*/ 12 h 12"/>
                <a:gd name="T16" fmla="*/ 18 w 18"/>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2">
                  <a:moveTo>
                    <a:pt x="18" y="10"/>
                  </a:moveTo>
                  <a:lnTo>
                    <a:pt x="16" y="8"/>
                  </a:lnTo>
                  <a:lnTo>
                    <a:pt x="14" y="2"/>
                  </a:lnTo>
                  <a:lnTo>
                    <a:pt x="10" y="0"/>
                  </a:lnTo>
                  <a:lnTo>
                    <a:pt x="4" y="0"/>
                  </a:lnTo>
                  <a:lnTo>
                    <a:pt x="0" y="4"/>
                  </a:lnTo>
                  <a:lnTo>
                    <a:pt x="2" y="10"/>
                  </a:lnTo>
                  <a:lnTo>
                    <a:pt x="8" y="12"/>
                  </a:lnTo>
                  <a:lnTo>
                    <a:pt x="1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040"/>
            <p:cNvSpPr>
              <a:spLocks/>
            </p:cNvSpPr>
            <p:nvPr>
              <p:custDataLst>
                <p:tags r:id="rId14"/>
              </p:custDataLst>
            </p:nvPr>
          </p:nvSpPr>
          <p:spPr bwMode="auto">
            <a:xfrm>
              <a:off x="396" y="2377"/>
              <a:ext cx="6" cy="6"/>
            </a:xfrm>
            <a:custGeom>
              <a:avLst/>
              <a:gdLst>
                <a:gd name="T0" fmla="*/ 12 w 12"/>
                <a:gd name="T1" fmla="*/ 9 h 11"/>
                <a:gd name="T2" fmla="*/ 12 w 12"/>
                <a:gd name="T3" fmla="*/ 7 h 11"/>
                <a:gd name="T4" fmla="*/ 10 w 12"/>
                <a:gd name="T5" fmla="*/ 3 h 11"/>
                <a:gd name="T6" fmla="*/ 6 w 12"/>
                <a:gd name="T7" fmla="*/ 0 h 11"/>
                <a:gd name="T8" fmla="*/ 2 w 12"/>
                <a:gd name="T9" fmla="*/ 0 h 11"/>
                <a:gd name="T10" fmla="*/ 0 w 12"/>
                <a:gd name="T11" fmla="*/ 3 h 11"/>
                <a:gd name="T12" fmla="*/ 2 w 12"/>
                <a:gd name="T13" fmla="*/ 9 h 11"/>
                <a:gd name="T14" fmla="*/ 6 w 12"/>
                <a:gd name="T15" fmla="*/ 11 h 11"/>
                <a:gd name="T16" fmla="*/ 12 w 12"/>
                <a:gd name="T1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
                  <a:moveTo>
                    <a:pt x="12" y="9"/>
                  </a:moveTo>
                  <a:lnTo>
                    <a:pt x="12" y="7"/>
                  </a:lnTo>
                  <a:lnTo>
                    <a:pt x="10" y="3"/>
                  </a:lnTo>
                  <a:lnTo>
                    <a:pt x="6" y="0"/>
                  </a:lnTo>
                  <a:lnTo>
                    <a:pt x="2" y="0"/>
                  </a:lnTo>
                  <a:lnTo>
                    <a:pt x="0" y="3"/>
                  </a:lnTo>
                  <a:lnTo>
                    <a:pt x="2" y="9"/>
                  </a:lnTo>
                  <a:lnTo>
                    <a:pt x="6" y="11"/>
                  </a:lnTo>
                  <a:lnTo>
                    <a:pt x="12"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041"/>
            <p:cNvSpPr>
              <a:spLocks/>
            </p:cNvSpPr>
            <p:nvPr>
              <p:custDataLst>
                <p:tags r:id="rId15"/>
              </p:custDataLst>
            </p:nvPr>
          </p:nvSpPr>
          <p:spPr bwMode="auto">
            <a:xfrm>
              <a:off x="583" y="2245"/>
              <a:ext cx="14" cy="21"/>
            </a:xfrm>
            <a:custGeom>
              <a:avLst/>
              <a:gdLst>
                <a:gd name="T0" fmla="*/ 8 w 28"/>
                <a:gd name="T1" fmla="*/ 42 h 42"/>
                <a:gd name="T2" fmla="*/ 10 w 28"/>
                <a:gd name="T3" fmla="*/ 36 h 42"/>
                <a:gd name="T4" fmla="*/ 12 w 28"/>
                <a:gd name="T5" fmla="*/ 30 h 42"/>
                <a:gd name="T6" fmla="*/ 12 w 28"/>
                <a:gd name="T7" fmla="*/ 27 h 42"/>
                <a:gd name="T8" fmla="*/ 14 w 28"/>
                <a:gd name="T9" fmla="*/ 23 h 42"/>
                <a:gd name="T10" fmla="*/ 20 w 28"/>
                <a:gd name="T11" fmla="*/ 15 h 42"/>
                <a:gd name="T12" fmla="*/ 26 w 28"/>
                <a:gd name="T13" fmla="*/ 7 h 42"/>
                <a:gd name="T14" fmla="*/ 28 w 28"/>
                <a:gd name="T15" fmla="*/ 4 h 42"/>
                <a:gd name="T16" fmla="*/ 22 w 28"/>
                <a:gd name="T17" fmla="*/ 0 h 42"/>
                <a:gd name="T18" fmla="*/ 20 w 28"/>
                <a:gd name="T19" fmla="*/ 0 h 42"/>
                <a:gd name="T20" fmla="*/ 20 w 28"/>
                <a:gd name="T21" fmla="*/ 0 h 42"/>
                <a:gd name="T22" fmla="*/ 20 w 28"/>
                <a:gd name="T23" fmla="*/ 0 h 42"/>
                <a:gd name="T24" fmla="*/ 18 w 28"/>
                <a:gd name="T25" fmla="*/ 0 h 42"/>
                <a:gd name="T26" fmla="*/ 14 w 28"/>
                <a:gd name="T27" fmla="*/ 9 h 42"/>
                <a:gd name="T28" fmla="*/ 10 w 28"/>
                <a:gd name="T29" fmla="*/ 13 h 42"/>
                <a:gd name="T30" fmla="*/ 6 w 28"/>
                <a:gd name="T31" fmla="*/ 17 h 42"/>
                <a:gd name="T32" fmla="*/ 2 w 28"/>
                <a:gd name="T33" fmla="*/ 23 h 42"/>
                <a:gd name="T34" fmla="*/ 0 w 28"/>
                <a:gd name="T35" fmla="*/ 29 h 42"/>
                <a:gd name="T36" fmla="*/ 0 w 28"/>
                <a:gd name="T37" fmla="*/ 34 h 42"/>
                <a:gd name="T38" fmla="*/ 4 w 28"/>
                <a:gd name="T39" fmla="*/ 38 h 42"/>
                <a:gd name="T40" fmla="*/ 8 w 28"/>
                <a:gd name="T4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42">
                  <a:moveTo>
                    <a:pt x="8" y="42"/>
                  </a:moveTo>
                  <a:lnTo>
                    <a:pt x="10" y="36"/>
                  </a:lnTo>
                  <a:lnTo>
                    <a:pt x="12" y="30"/>
                  </a:lnTo>
                  <a:lnTo>
                    <a:pt x="12" y="27"/>
                  </a:lnTo>
                  <a:lnTo>
                    <a:pt x="14" y="23"/>
                  </a:lnTo>
                  <a:lnTo>
                    <a:pt x="20" y="15"/>
                  </a:lnTo>
                  <a:lnTo>
                    <a:pt x="26" y="7"/>
                  </a:lnTo>
                  <a:lnTo>
                    <a:pt x="28" y="4"/>
                  </a:lnTo>
                  <a:lnTo>
                    <a:pt x="22" y="0"/>
                  </a:lnTo>
                  <a:lnTo>
                    <a:pt x="20" y="0"/>
                  </a:lnTo>
                  <a:lnTo>
                    <a:pt x="20" y="0"/>
                  </a:lnTo>
                  <a:lnTo>
                    <a:pt x="20" y="0"/>
                  </a:lnTo>
                  <a:lnTo>
                    <a:pt x="18" y="0"/>
                  </a:lnTo>
                  <a:lnTo>
                    <a:pt x="14" y="9"/>
                  </a:lnTo>
                  <a:lnTo>
                    <a:pt x="10" y="13"/>
                  </a:lnTo>
                  <a:lnTo>
                    <a:pt x="6" y="17"/>
                  </a:lnTo>
                  <a:lnTo>
                    <a:pt x="2" y="23"/>
                  </a:lnTo>
                  <a:lnTo>
                    <a:pt x="0" y="29"/>
                  </a:lnTo>
                  <a:lnTo>
                    <a:pt x="0" y="34"/>
                  </a:lnTo>
                  <a:lnTo>
                    <a:pt x="4" y="38"/>
                  </a:lnTo>
                  <a:lnTo>
                    <a:pt x="8"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042"/>
            <p:cNvSpPr>
              <a:spLocks/>
            </p:cNvSpPr>
            <p:nvPr>
              <p:custDataLst>
                <p:tags r:id="rId16"/>
              </p:custDataLst>
            </p:nvPr>
          </p:nvSpPr>
          <p:spPr bwMode="auto">
            <a:xfrm>
              <a:off x="447" y="2210"/>
              <a:ext cx="100" cy="103"/>
            </a:xfrm>
            <a:custGeom>
              <a:avLst/>
              <a:gdLst>
                <a:gd name="T0" fmla="*/ 188 w 198"/>
                <a:gd name="T1" fmla="*/ 163 h 207"/>
                <a:gd name="T2" fmla="*/ 194 w 198"/>
                <a:gd name="T3" fmla="*/ 134 h 207"/>
                <a:gd name="T4" fmla="*/ 198 w 198"/>
                <a:gd name="T5" fmla="*/ 121 h 207"/>
                <a:gd name="T6" fmla="*/ 184 w 198"/>
                <a:gd name="T7" fmla="*/ 122 h 207"/>
                <a:gd name="T8" fmla="*/ 168 w 198"/>
                <a:gd name="T9" fmla="*/ 121 h 207"/>
                <a:gd name="T10" fmla="*/ 162 w 198"/>
                <a:gd name="T11" fmla="*/ 132 h 207"/>
                <a:gd name="T12" fmla="*/ 160 w 198"/>
                <a:gd name="T13" fmla="*/ 134 h 207"/>
                <a:gd name="T14" fmla="*/ 145 w 198"/>
                <a:gd name="T15" fmla="*/ 121 h 207"/>
                <a:gd name="T16" fmla="*/ 129 w 198"/>
                <a:gd name="T17" fmla="*/ 113 h 207"/>
                <a:gd name="T18" fmla="*/ 111 w 198"/>
                <a:gd name="T19" fmla="*/ 119 h 207"/>
                <a:gd name="T20" fmla="*/ 101 w 198"/>
                <a:gd name="T21" fmla="*/ 105 h 207"/>
                <a:gd name="T22" fmla="*/ 101 w 198"/>
                <a:gd name="T23" fmla="*/ 78 h 207"/>
                <a:gd name="T24" fmla="*/ 97 w 198"/>
                <a:gd name="T25" fmla="*/ 73 h 207"/>
                <a:gd name="T26" fmla="*/ 75 w 198"/>
                <a:gd name="T27" fmla="*/ 71 h 207"/>
                <a:gd name="T28" fmla="*/ 57 w 198"/>
                <a:gd name="T29" fmla="*/ 65 h 207"/>
                <a:gd name="T30" fmla="*/ 51 w 198"/>
                <a:gd name="T31" fmla="*/ 57 h 207"/>
                <a:gd name="T32" fmla="*/ 45 w 198"/>
                <a:gd name="T33" fmla="*/ 35 h 207"/>
                <a:gd name="T34" fmla="*/ 45 w 198"/>
                <a:gd name="T35" fmla="*/ 27 h 207"/>
                <a:gd name="T36" fmla="*/ 41 w 198"/>
                <a:gd name="T37" fmla="*/ 13 h 207"/>
                <a:gd name="T38" fmla="*/ 37 w 198"/>
                <a:gd name="T39" fmla="*/ 2 h 207"/>
                <a:gd name="T40" fmla="*/ 20 w 198"/>
                <a:gd name="T41" fmla="*/ 6 h 207"/>
                <a:gd name="T42" fmla="*/ 4 w 198"/>
                <a:gd name="T43" fmla="*/ 17 h 207"/>
                <a:gd name="T44" fmla="*/ 2 w 198"/>
                <a:gd name="T45" fmla="*/ 27 h 207"/>
                <a:gd name="T46" fmla="*/ 0 w 198"/>
                <a:gd name="T47" fmla="*/ 42 h 207"/>
                <a:gd name="T48" fmla="*/ 8 w 198"/>
                <a:gd name="T49" fmla="*/ 57 h 207"/>
                <a:gd name="T50" fmla="*/ 12 w 198"/>
                <a:gd name="T51" fmla="*/ 71 h 207"/>
                <a:gd name="T52" fmla="*/ 12 w 198"/>
                <a:gd name="T53" fmla="*/ 78 h 207"/>
                <a:gd name="T54" fmla="*/ 18 w 198"/>
                <a:gd name="T55" fmla="*/ 100 h 207"/>
                <a:gd name="T56" fmla="*/ 24 w 198"/>
                <a:gd name="T57" fmla="*/ 109 h 207"/>
                <a:gd name="T58" fmla="*/ 41 w 198"/>
                <a:gd name="T59" fmla="*/ 115 h 207"/>
                <a:gd name="T60" fmla="*/ 63 w 198"/>
                <a:gd name="T61" fmla="*/ 115 h 207"/>
                <a:gd name="T62" fmla="*/ 67 w 198"/>
                <a:gd name="T63" fmla="*/ 121 h 207"/>
                <a:gd name="T64" fmla="*/ 67 w 198"/>
                <a:gd name="T65" fmla="*/ 147 h 207"/>
                <a:gd name="T66" fmla="*/ 77 w 198"/>
                <a:gd name="T67" fmla="*/ 161 h 207"/>
                <a:gd name="T68" fmla="*/ 95 w 198"/>
                <a:gd name="T69" fmla="*/ 155 h 207"/>
                <a:gd name="T70" fmla="*/ 111 w 198"/>
                <a:gd name="T71" fmla="*/ 165 h 207"/>
                <a:gd name="T72" fmla="*/ 127 w 198"/>
                <a:gd name="T73" fmla="*/ 178 h 207"/>
                <a:gd name="T74" fmla="*/ 129 w 198"/>
                <a:gd name="T75" fmla="*/ 176 h 207"/>
                <a:gd name="T76" fmla="*/ 135 w 198"/>
                <a:gd name="T77" fmla="*/ 165 h 207"/>
                <a:gd name="T78" fmla="*/ 150 w 198"/>
                <a:gd name="T79" fmla="*/ 165 h 207"/>
                <a:gd name="T80" fmla="*/ 164 w 198"/>
                <a:gd name="T81" fmla="*/ 163 h 207"/>
                <a:gd name="T82" fmla="*/ 162 w 198"/>
                <a:gd name="T83" fmla="*/ 174 h 207"/>
                <a:gd name="T84" fmla="*/ 158 w 198"/>
                <a:gd name="T85" fmla="*/ 195 h 207"/>
                <a:gd name="T86" fmla="*/ 154 w 198"/>
                <a:gd name="T87" fmla="*/ 207 h 207"/>
                <a:gd name="T88" fmla="*/ 154 w 198"/>
                <a:gd name="T89" fmla="*/ 207 h 207"/>
                <a:gd name="T90" fmla="*/ 160 w 198"/>
                <a:gd name="T91" fmla="*/ 203 h 207"/>
                <a:gd name="T92" fmla="*/ 170 w 198"/>
                <a:gd name="T93" fmla="*/ 186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8" h="207">
                  <a:moveTo>
                    <a:pt x="180" y="174"/>
                  </a:moveTo>
                  <a:lnTo>
                    <a:pt x="188" y="163"/>
                  </a:lnTo>
                  <a:lnTo>
                    <a:pt x="192" y="147"/>
                  </a:lnTo>
                  <a:lnTo>
                    <a:pt x="194" y="134"/>
                  </a:lnTo>
                  <a:lnTo>
                    <a:pt x="198" y="124"/>
                  </a:lnTo>
                  <a:lnTo>
                    <a:pt x="198" y="121"/>
                  </a:lnTo>
                  <a:lnTo>
                    <a:pt x="192" y="121"/>
                  </a:lnTo>
                  <a:lnTo>
                    <a:pt x="184" y="122"/>
                  </a:lnTo>
                  <a:lnTo>
                    <a:pt x="174" y="121"/>
                  </a:lnTo>
                  <a:lnTo>
                    <a:pt x="168" y="121"/>
                  </a:lnTo>
                  <a:lnTo>
                    <a:pt x="164" y="126"/>
                  </a:lnTo>
                  <a:lnTo>
                    <a:pt x="162" y="132"/>
                  </a:lnTo>
                  <a:lnTo>
                    <a:pt x="162" y="136"/>
                  </a:lnTo>
                  <a:lnTo>
                    <a:pt x="160" y="134"/>
                  </a:lnTo>
                  <a:lnTo>
                    <a:pt x="152" y="126"/>
                  </a:lnTo>
                  <a:lnTo>
                    <a:pt x="145" y="121"/>
                  </a:lnTo>
                  <a:lnTo>
                    <a:pt x="137" y="113"/>
                  </a:lnTo>
                  <a:lnTo>
                    <a:pt x="129" y="113"/>
                  </a:lnTo>
                  <a:lnTo>
                    <a:pt x="119" y="117"/>
                  </a:lnTo>
                  <a:lnTo>
                    <a:pt x="111" y="119"/>
                  </a:lnTo>
                  <a:lnTo>
                    <a:pt x="105" y="117"/>
                  </a:lnTo>
                  <a:lnTo>
                    <a:pt x="101" y="105"/>
                  </a:lnTo>
                  <a:lnTo>
                    <a:pt x="101" y="92"/>
                  </a:lnTo>
                  <a:lnTo>
                    <a:pt x="101" y="78"/>
                  </a:lnTo>
                  <a:lnTo>
                    <a:pt x="101" y="73"/>
                  </a:lnTo>
                  <a:lnTo>
                    <a:pt x="97" y="73"/>
                  </a:lnTo>
                  <a:lnTo>
                    <a:pt x="87" y="73"/>
                  </a:lnTo>
                  <a:lnTo>
                    <a:pt x="75" y="71"/>
                  </a:lnTo>
                  <a:lnTo>
                    <a:pt x="63" y="69"/>
                  </a:lnTo>
                  <a:lnTo>
                    <a:pt x="57" y="65"/>
                  </a:lnTo>
                  <a:lnTo>
                    <a:pt x="53" y="61"/>
                  </a:lnTo>
                  <a:lnTo>
                    <a:pt x="51" y="57"/>
                  </a:lnTo>
                  <a:lnTo>
                    <a:pt x="51" y="56"/>
                  </a:lnTo>
                  <a:lnTo>
                    <a:pt x="45" y="35"/>
                  </a:lnTo>
                  <a:lnTo>
                    <a:pt x="45" y="33"/>
                  </a:lnTo>
                  <a:lnTo>
                    <a:pt x="45" y="27"/>
                  </a:lnTo>
                  <a:lnTo>
                    <a:pt x="43" y="19"/>
                  </a:lnTo>
                  <a:lnTo>
                    <a:pt x="41" y="13"/>
                  </a:lnTo>
                  <a:lnTo>
                    <a:pt x="39" y="8"/>
                  </a:lnTo>
                  <a:lnTo>
                    <a:pt x="37" y="2"/>
                  </a:lnTo>
                  <a:lnTo>
                    <a:pt x="32" y="0"/>
                  </a:lnTo>
                  <a:lnTo>
                    <a:pt x="20" y="6"/>
                  </a:lnTo>
                  <a:lnTo>
                    <a:pt x="8" y="13"/>
                  </a:lnTo>
                  <a:lnTo>
                    <a:pt x="4" y="17"/>
                  </a:lnTo>
                  <a:lnTo>
                    <a:pt x="4" y="21"/>
                  </a:lnTo>
                  <a:lnTo>
                    <a:pt x="2" y="27"/>
                  </a:lnTo>
                  <a:lnTo>
                    <a:pt x="0" y="35"/>
                  </a:lnTo>
                  <a:lnTo>
                    <a:pt x="0" y="42"/>
                  </a:lnTo>
                  <a:lnTo>
                    <a:pt x="4" y="52"/>
                  </a:lnTo>
                  <a:lnTo>
                    <a:pt x="8" y="57"/>
                  </a:lnTo>
                  <a:lnTo>
                    <a:pt x="10" y="63"/>
                  </a:lnTo>
                  <a:lnTo>
                    <a:pt x="12" y="71"/>
                  </a:lnTo>
                  <a:lnTo>
                    <a:pt x="12" y="77"/>
                  </a:lnTo>
                  <a:lnTo>
                    <a:pt x="12" y="78"/>
                  </a:lnTo>
                  <a:lnTo>
                    <a:pt x="18" y="98"/>
                  </a:lnTo>
                  <a:lnTo>
                    <a:pt x="18" y="100"/>
                  </a:lnTo>
                  <a:lnTo>
                    <a:pt x="20" y="105"/>
                  </a:lnTo>
                  <a:lnTo>
                    <a:pt x="24" y="109"/>
                  </a:lnTo>
                  <a:lnTo>
                    <a:pt x="30" y="113"/>
                  </a:lnTo>
                  <a:lnTo>
                    <a:pt x="41" y="115"/>
                  </a:lnTo>
                  <a:lnTo>
                    <a:pt x="53" y="115"/>
                  </a:lnTo>
                  <a:lnTo>
                    <a:pt x="63" y="115"/>
                  </a:lnTo>
                  <a:lnTo>
                    <a:pt x="67" y="115"/>
                  </a:lnTo>
                  <a:lnTo>
                    <a:pt x="67" y="121"/>
                  </a:lnTo>
                  <a:lnTo>
                    <a:pt x="67" y="134"/>
                  </a:lnTo>
                  <a:lnTo>
                    <a:pt x="67" y="147"/>
                  </a:lnTo>
                  <a:lnTo>
                    <a:pt x="71" y="159"/>
                  </a:lnTo>
                  <a:lnTo>
                    <a:pt x="77" y="161"/>
                  </a:lnTo>
                  <a:lnTo>
                    <a:pt x="85" y="159"/>
                  </a:lnTo>
                  <a:lnTo>
                    <a:pt x="95" y="155"/>
                  </a:lnTo>
                  <a:lnTo>
                    <a:pt x="103" y="157"/>
                  </a:lnTo>
                  <a:lnTo>
                    <a:pt x="111" y="165"/>
                  </a:lnTo>
                  <a:lnTo>
                    <a:pt x="119" y="170"/>
                  </a:lnTo>
                  <a:lnTo>
                    <a:pt x="127" y="178"/>
                  </a:lnTo>
                  <a:lnTo>
                    <a:pt x="129" y="180"/>
                  </a:lnTo>
                  <a:lnTo>
                    <a:pt x="129" y="176"/>
                  </a:lnTo>
                  <a:lnTo>
                    <a:pt x="131" y="170"/>
                  </a:lnTo>
                  <a:lnTo>
                    <a:pt x="135" y="165"/>
                  </a:lnTo>
                  <a:lnTo>
                    <a:pt x="141" y="165"/>
                  </a:lnTo>
                  <a:lnTo>
                    <a:pt x="150" y="165"/>
                  </a:lnTo>
                  <a:lnTo>
                    <a:pt x="158" y="163"/>
                  </a:lnTo>
                  <a:lnTo>
                    <a:pt x="164" y="163"/>
                  </a:lnTo>
                  <a:lnTo>
                    <a:pt x="164" y="166"/>
                  </a:lnTo>
                  <a:lnTo>
                    <a:pt x="162" y="174"/>
                  </a:lnTo>
                  <a:lnTo>
                    <a:pt x="160" y="184"/>
                  </a:lnTo>
                  <a:lnTo>
                    <a:pt x="158" y="195"/>
                  </a:lnTo>
                  <a:lnTo>
                    <a:pt x="154" y="207"/>
                  </a:lnTo>
                  <a:lnTo>
                    <a:pt x="154" y="207"/>
                  </a:lnTo>
                  <a:lnTo>
                    <a:pt x="154" y="207"/>
                  </a:lnTo>
                  <a:lnTo>
                    <a:pt x="154" y="207"/>
                  </a:lnTo>
                  <a:lnTo>
                    <a:pt x="154" y="207"/>
                  </a:lnTo>
                  <a:lnTo>
                    <a:pt x="160" y="203"/>
                  </a:lnTo>
                  <a:lnTo>
                    <a:pt x="164" y="195"/>
                  </a:lnTo>
                  <a:lnTo>
                    <a:pt x="170" y="186"/>
                  </a:lnTo>
                  <a:lnTo>
                    <a:pt x="180" y="1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043"/>
            <p:cNvSpPr>
              <a:spLocks/>
            </p:cNvSpPr>
            <p:nvPr>
              <p:custDataLst>
                <p:tags r:id="rId17"/>
              </p:custDataLst>
            </p:nvPr>
          </p:nvSpPr>
          <p:spPr bwMode="auto">
            <a:xfrm>
              <a:off x="468" y="2087"/>
              <a:ext cx="48" cy="38"/>
            </a:xfrm>
            <a:custGeom>
              <a:avLst/>
              <a:gdLst>
                <a:gd name="T0" fmla="*/ 68 w 96"/>
                <a:gd name="T1" fmla="*/ 62 h 77"/>
                <a:gd name="T2" fmla="*/ 72 w 96"/>
                <a:gd name="T3" fmla="*/ 67 h 77"/>
                <a:gd name="T4" fmla="*/ 78 w 96"/>
                <a:gd name="T5" fmla="*/ 71 h 77"/>
                <a:gd name="T6" fmla="*/ 84 w 96"/>
                <a:gd name="T7" fmla="*/ 75 h 77"/>
                <a:gd name="T8" fmla="*/ 92 w 96"/>
                <a:gd name="T9" fmla="*/ 77 h 77"/>
                <a:gd name="T10" fmla="*/ 96 w 96"/>
                <a:gd name="T11" fmla="*/ 73 h 77"/>
                <a:gd name="T12" fmla="*/ 96 w 96"/>
                <a:gd name="T13" fmla="*/ 67 h 77"/>
                <a:gd name="T14" fmla="*/ 94 w 96"/>
                <a:gd name="T15" fmla="*/ 58 h 77"/>
                <a:gd name="T16" fmla="*/ 92 w 96"/>
                <a:gd name="T17" fmla="*/ 48 h 77"/>
                <a:gd name="T18" fmla="*/ 86 w 96"/>
                <a:gd name="T19" fmla="*/ 43 h 77"/>
                <a:gd name="T20" fmla="*/ 80 w 96"/>
                <a:gd name="T21" fmla="*/ 39 h 77"/>
                <a:gd name="T22" fmla="*/ 72 w 96"/>
                <a:gd name="T23" fmla="*/ 37 h 77"/>
                <a:gd name="T24" fmla="*/ 68 w 96"/>
                <a:gd name="T25" fmla="*/ 27 h 77"/>
                <a:gd name="T26" fmla="*/ 66 w 96"/>
                <a:gd name="T27" fmla="*/ 20 h 77"/>
                <a:gd name="T28" fmla="*/ 60 w 96"/>
                <a:gd name="T29" fmla="*/ 12 h 77"/>
                <a:gd name="T30" fmla="*/ 54 w 96"/>
                <a:gd name="T31" fmla="*/ 6 h 77"/>
                <a:gd name="T32" fmla="*/ 48 w 96"/>
                <a:gd name="T33" fmla="*/ 0 h 77"/>
                <a:gd name="T34" fmla="*/ 46 w 96"/>
                <a:gd name="T35" fmla="*/ 2 h 77"/>
                <a:gd name="T36" fmla="*/ 44 w 96"/>
                <a:gd name="T37" fmla="*/ 4 h 77"/>
                <a:gd name="T38" fmla="*/ 40 w 96"/>
                <a:gd name="T39" fmla="*/ 6 h 77"/>
                <a:gd name="T40" fmla="*/ 36 w 96"/>
                <a:gd name="T41" fmla="*/ 8 h 77"/>
                <a:gd name="T42" fmla="*/ 24 w 96"/>
                <a:gd name="T43" fmla="*/ 8 h 77"/>
                <a:gd name="T44" fmla="*/ 16 w 96"/>
                <a:gd name="T45" fmla="*/ 10 h 77"/>
                <a:gd name="T46" fmla="*/ 10 w 96"/>
                <a:gd name="T47" fmla="*/ 12 h 77"/>
                <a:gd name="T48" fmla="*/ 4 w 96"/>
                <a:gd name="T49" fmla="*/ 16 h 77"/>
                <a:gd name="T50" fmla="*/ 0 w 96"/>
                <a:gd name="T51" fmla="*/ 20 h 77"/>
                <a:gd name="T52" fmla="*/ 0 w 96"/>
                <a:gd name="T53" fmla="*/ 25 h 77"/>
                <a:gd name="T54" fmla="*/ 2 w 96"/>
                <a:gd name="T55" fmla="*/ 31 h 77"/>
                <a:gd name="T56" fmla="*/ 6 w 96"/>
                <a:gd name="T57" fmla="*/ 37 h 77"/>
                <a:gd name="T58" fmla="*/ 12 w 96"/>
                <a:gd name="T59" fmla="*/ 41 h 77"/>
                <a:gd name="T60" fmla="*/ 18 w 96"/>
                <a:gd name="T61" fmla="*/ 46 h 77"/>
                <a:gd name="T62" fmla="*/ 24 w 96"/>
                <a:gd name="T63" fmla="*/ 52 h 77"/>
                <a:gd name="T64" fmla="*/ 30 w 96"/>
                <a:gd name="T65" fmla="*/ 60 h 77"/>
                <a:gd name="T66" fmla="*/ 34 w 96"/>
                <a:gd name="T67" fmla="*/ 58 h 77"/>
                <a:gd name="T68" fmla="*/ 40 w 96"/>
                <a:gd name="T69" fmla="*/ 56 h 77"/>
                <a:gd name="T70" fmla="*/ 46 w 96"/>
                <a:gd name="T71" fmla="*/ 54 h 77"/>
                <a:gd name="T72" fmla="*/ 50 w 96"/>
                <a:gd name="T73" fmla="*/ 52 h 77"/>
                <a:gd name="T74" fmla="*/ 60 w 96"/>
                <a:gd name="T75" fmla="*/ 50 h 77"/>
                <a:gd name="T76" fmla="*/ 64 w 96"/>
                <a:gd name="T77" fmla="*/ 52 h 77"/>
                <a:gd name="T78" fmla="*/ 66 w 96"/>
                <a:gd name="T79" fmla="*/ 56 h 77"/>
                <a:gd name="T80" fmla="*/ 68 w 96"/>
                <a:gd name="T81" fmla="*/ 6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6" h="77">
                  <a:moveTo>
                    <a:pt x="68" y="62"/>
                  </a:moveTo>
                  <a:lnTo>
                    <a:pt x="72" y="67"/>
                  </a:lnTo>
                  <a:lnTo>
                    <a:pt x="78" y="71"/>
                  </a:lnTo>
                  <a:lnTo>
                    <a:pt x="84" y="75"/>
                  </a:lnTo>
                  <a:lnTo>
                    <a:pt x="92" y="77"/>
                  </a:lnTo>
                  <a:lnTo>
                    <a:pt x="96" y="73"/>
                  </a:lnTo>
                  <a:lnTo>
                    <a:pt x="96" y="67"/>
                  </a:lnTo>
                  <a:lnTo>
                    <a:pt x="94" y="58"/>
                  </a:lnTo>
                  <a:lnTo>
                    <a:pt x="92" y="48"/>
                  </a:lnTo>
                  <a:lnTo>
                    <a:pt x="86" y="43"/>
                  </a:lnTo>
                  <a:lnTo>
                    <a:pt x="80" y="39"/>
                  </a:lnTo>
                  <a:lnTo>
                    <a:pt x="72" y="37"/>
                  </a:lnTo>
                  <a:lnTo>
                    <a:pt x="68" y="27"/>
                  </a:lnTo>
                  <a:lnTo>
                    <a:pt x="66" y="20"/>
                  </a:lnTo>
                  <a:lnTo>
                    <a:pt x="60" y="12"/>
                  </a:lnTo>
                  <a:lnTo>
                    <a:pt x="54" y="6"/>
                  </a:lnTo>
                  <a:lnTo>
                    <a:pt x="48" y="0"/>
                  </a:lnTo>
                  <a:lnTo>
                    <a:pt x="46" y="2"/>
                  </a:lnTo>
                  <a:lnTo>
                    <a:pt x="44" y="4"/>
                  </a:lnTo>
                  <a:lnTo>
                    <a:pt x="40" y="6"/>
                  </a:lnTo>
                  <a:lnTo>
                    <a:pt x="36" y="8"/>
                  </a:lnTo>
                  <a:lnTo>
                    <a:pt x="24" y="8"/>
                  </a:lnTo>
                  <a:lnTo>
                    <a:pt x="16" y="10"/>
                  </a:lnTo>
                  <a:lnTo>
                    <a:pt x="10" y="12"/>
                  </a:lnTo>
                  <a:lnTo>
                    <a:pt x="4" y="16"/>
                  </a:lnTo>
                  <a:lnTo>
                    <a:pt x="0" y="20"/>
                  </a:lnTo>
                  <a:lnTo>
                    <a:pt x="0" y="25"/>
                  </a:lnTo>
                  <a:lnTo>
                    <a:pt x="2" y="31"/>
                  </a:lnTo>
                  <a:lnTo>
                    <a:pt x="6" y="37"/>
                  </a:lnTo>
                  <a:lnTo>
                    <a:pt x="12" y="41"/>
                  </a:lnTo>
                  <a:lnTo>
                    <a:pt x="18" y="46"/>
                  </a:lnTo>
                  <a:lnTo>
                    <a:pt x="24" y="52"/>
                  </a:lnTo>
                  <a:lnTo>
                    <a:pt x="30" y="60"/>
                  </a:lnTo>
                  <a:lnTo>
                    <a:pt x="34" y="58"/>
                  </a:lnTo>
                  <a:lnTo>
                    <a:pt x="40" y="56"/>
                  </a:lnTo>
                  <a:lnTo>
                    <a:pt x="46" y="54"/>
                  </a:lnTo>
                  <a:lnTo>
                    <a:pt x="50" y="52"/>
                  </a:lnTo>
                  <a:lnTo>
                    <a:pt x="60" y="50"/>
                  </a:lnTo>
                  <a:lnTo>
                    <a:pt x="64" y="52"/>
                  </a:lnTo>
                  <a:lnTo>
                    <a:pt x="66" y="56"/>
                  </a:lnTo>
                  <a:lnTo>
                    <a:pt x="68"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044"/>
            <p:cNvSpPr>
              <a:spLocks/>
            </p:cNvSpPr>
            <p:nvPr>
              <p:custDataLst>
                <p:tags r:id="rId18"/>
              </p:custDataLst>
            </p:nvPr>
          </p:nvSpPr>
          <p:spPr bwMode="auto">
            <a:xfrm>
              <a:off x="443" y="2135"/>
              <a:ext cx="75" cy="45"/>
            </a:xfrm>
            <a:custGeom>
              <a:avLst/>
              <a:gdLst>
                <a:gd name="T0" fmla="*/ 143 w 149"/>
                <a:gd name="T1" fmla="*/ 80 h 90"/>
                <a:gd name="T2" fmla="*/ 149 w 149"/>
                <a:gd name="T3" fmla="*/ 67 h 90"/>
                <a:gd name="T4" fmla="*/ 143 w 149"/>
                <a:gd name="T5" fmla="*/ 54 h 90"/>
                <a:gd name="T6" fmla="*/ 147 w 149"/>
                <a:gd name="T7" fmla="*/ 42 h 90"/>
                <a:gd name="T8" fmla="*/ 137 w 149"/>
                <a:gd name="T9" fmla="*/ 36 h 90"/>
                <a:gd name="T10" fmla="*/ 115 w 149"/>
                <a:gd name="T11" fmla="*/ 38 h 90"/>
                <a:gd name="T12" fmla="*/ 99 w 149"/>
                <a:gd name="T13" fmla="*/ 36 h 90"/>
                <a:gd name="T14" fmla="*/ 85 w 149"/>
                <a:gd name="T15" fmla="*/ 38 h 90"/>
                <a:gd name="T16" fmla="*/ 69 w 149"/>
                <a:gd name="T17" fmla="*/ 46 h 90"/>
                <a:gd name="T18" fmla="*/ 63 w 149"/>
                <a:gd name="T19" fmla="*/ 40 h 90"/>
                <a:gd name="T20" fmla="*/ 57 w 149"/>
                <a:gd name="T21" fmla="*/ 21 h 90"/>
                <a:gd name="T22" fmla="*/ 55 w 149"/>
                <a:gd name="T23" fmla="*/ 10 h 90"/>
                <a:gd name="T24" fmla="*/ 59 w 149"/>
                <a:gd name="T25" fmla="*/ 2 h 90"/>
                <a:gd name="T26" fmla="*/ 59 w 149"/>
                <a:gd name="T27" fmla="*/ 0 h 90"/>
                <a:gd name="T28" fmla="*/ 49 w 149"/>
                <a:gd name="T29" fmla="*/ 4 h 90"/>
                <a:gd name="T30" fmla="*/ 30 w 149"/>
                <a:gd name="T31" fmla="*/ 10 h 90"/>
                <a:gd name="T32" fmla="*/ 10 w 149"/>
                <a:gd name="T33" fmla="*/ 15 h 90"/>
                <a:gd name="T34" fmla="*/ 0 w 149"/>
                <a:gd name="T35" fmla="*/ 25 h 90"/>
                <a:gd name="T36" fmla="*/ 10 w 149"/>
                <a:gd name="T37" fmla="*/ 32 h 90"/>
                <a:gd name="T38" fmla="*/ 26 w 149"/>
                <a:gd name="T39" fmla="*/ 40 h 90"/>
                <a:gd name="T40" fmla="*/ 22 w 149"/>
                <a:gd name="T41" fmla="*/ 52 h 90"/>
                <a:gd name="T42" fmla="*/ 24 w 149"/>
                <a:gd name="T43" fmla="*/ 65 h 90"/>
                <a:gd name="T44" fmla="*/ 32 w 149"/>
                <a:gd name="T45" fmla="*/ 82 h 90"/>
                <a:gd name="T46" fmla="*/ 36 w 149"/>
                <a:gd name="T47" fmla="*/ 90 h 90"/>
                <a:gd name="T48" fmla="*/ 51 w 149"/>
                <a:gd name="T49" fmla="*/ 82 h 90"/>
                <a:gd name="T50" fmla="*/ 65 w 149"/>
                <a:gd name="T51" fmla="*/ 78 h 90"/>
                <a:gd name="T52" fmla="*/ 81 w 149"/>
                <a:gd name="T53" fmla="*/ 82 h 90"/>
                <a:gd name="T54" fmla="*/ 103 w 149"/>
                <a:gd name="T55" fmla="*/ 80 h 90"/>
                <a:gd name="T56" fmla="*/ 111 w 149"/>
                <a:gd name="T57" fmla="*/ 80 h 90"/>
                <a:gd name="T58" fmla="*/ 111 w 149"/>
                <a:gd name="T59" fmla="*/ 80 h 90"/>
                <a:gd name="T60" fmla="*/ 115 w 149"/>
                <a:gd name="T61" fmla="*/ 76 h 90"/>
                <a:gd name="T62" fmla="*/ 129 w 149"/>
                <a:gd name="T63" fmla="*/ 8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90">
                  <a:moveTo>
                    <a:pt x="137" y="82"/>
                  </a:moveTo>
                  <a:lnTo>
                    <a:pt x="143" y="80"/>
                  </a:lnTo>
                  <a:lnTo>
                    <a:pt x="147" y="73"/>
                  </a:lnTo>
                  <a:lnTo>
                    <a:pt x="149" y="67"/>
                  </a:lnTo>
                  <a:lnTo>
                    <a:pt x="145" y="59"/>
                  </a:lnTo>
                  <a:lnTo>
                    <a:pt x="143" y="54"/>
                  </a:lnTo>
                  <a:lnTo>
                    <a:pt x="145" y="46"/>
                  </a:lnTo>
                  <a:lnTo>
                    <a:pt x="147" y="42"/>
                  </a:lnTo>
                  <a:lnTo>
                    <a:pt x="145" y="38"/>
                  </a:lnTo>
                  <a:lnTo>
                    <a:pt x="137" y="36"/>
                  </a:lnTo>
                  <a:lnTo>
                    <a:pt x="125" y="38"/>
                  </a:lnTo>
                  <a:lnTo>
                    <a:pt x="115" y="38"/>
                  </a:lnTo>
                  <a:lnTo>
                    <a:pt x="105" y="38"/>
                  </a:lnTo>
                  <a:lnTo>
                    <a:pt x="99" y="36"/>
                  </a:lnTo>
                  <a:lnTo>
                    <a:pt x="91" y="36"/>
                  </a:lnTo>
                  <a:lnTo>
                    <a:pt x="85" y="38"/>
                  </a:lnTo>
                  <a:lnTo>
                    <a:pt x="77" y="42"/>
                  </a:lnTo>
                  <a:lnTo>
                    <a:pt x="69" y="46"/>
                  </a:lnTo>
                  <a:lnTo>
                    <a:pt x="65" y="44"/>
                  </a:lnTo>
                  <a:lnTo>
                    <a:pt x="63" y="40"/>
                  </a:lnTo>
                  <a:lnTo>
                    <a:pt x="61" y="31"/>
                  </a:lnTo>
                  <a:lnTo>
                    <a:pt x="57" y="21"/>
                  </a:lnTo>
                  <a:lnTo>
                    <a:pt x="55" y="15"/>
                  </a:lnTo>
                  <a:lnTo>
                    <a:pt x="55" y="10"/>
                  </a:lnTo>
                  <a:lnTo>
                    <a:pt x="59" y="4"/>
                  </a:lnTo>
                  <a:lnTo>
                    <a:pt x="59" y="2"/>
                  </a:lnTo>
                  <a:lnTo>
                    <a:pt x="59" y="2"/>
                  </a:lnTo>
                  <a:lnTo>
                    <a:pt x="59" y="0"/>
                  </a:lnTo>
                  <a:lnTo>
                    <a:pt x="59" y="0"/>
                  </a:lnTo>
                  <a:lnTo>
                    <a:pt x="49" y="4"/>
                  </a:lnTo>
                  <a:lnTo>
                    <a:pt x="40" y="6"/>
                  </a:lnTo>
                  <a:lnTo>
                    <a:pt x="30" y="10"/>
                  </a:lnTo>
                  <a:lnTo>
                    <a:pt x="20" y="11"/>
                  </a:lnTo>
                  <a:lnTo>
                    <a:pt x="10" y="15"/>
                  </a:lnTo>
                  <a:lnTo>
                    <a:pt x="2" y="19"/>
                  </a:lnTo>
                  <a:lnTo>
                    <a:pt x="0" y="25"/>
                  </a:lnTo>
                  <a:lnTo>
                    <a:pt x="2" y="29"/>
                  </a:lnTo>
                  <a:lnTo>
                    <a:pt x="10" y="32"/>
                  </a:lnTo>
                  <a:lnTo>
                    <a:pt x="18" y="36"/>
                  </a:lnTo>
                  <a:lnTo>
                    <a:pt x="26" y="40"/>
                  </a:lnTo>
                  <a:lnTo>
                    <a:pt x="26" y="46"/>
                  </a:lnTo>
                  <a:lnTo>
                    <a:pt x="22" y="52"/>
                  </a:lnTo>
                  <a:lnTo>
                    <a:pt x="22" y="57"/>
                  </a:lnTo>
                  <a:lnTo>
                    <a:pt x="24" y="65"/>
                  </a:lnTo>
                  <a:lnTo>
                    <a:pt x="28" y="73"/>
                  </a:lnTo>
                  <a:lnTo>
                    <a:pt x="32" y="82"/>
                  </a:lnTo>
                  <a:lnTo>
                    <a:pt x="34" y="88"/>
                  </a:lnTo>
                  <a:lnTo>
                    <a:pt x="36" y="90"/>
                  </a:lnTo>
                  <a:lnTo>
                    <a:pt x="44" y="86"/>
                  </a:lnTo>
                  <a:lnTo>
                    <a:pt x="51" y="82"/>
                  </a:lnTo>
                  <a:lnTo>
                    <a:pt x="57" y="80"/>
                  </a:lnTo>
                  <a:lnTo>
                    <a:pt x="65" y="78"/>
                  </a:lnTo>
                  <a:lnTo>
                    <a:pt x="71" y="80"/>
                  </a:lnTo>
                  <a:lnTo>
                    <a:pt x="81" y="82"/>
                  </a:lnTo>
                  <a:lnTo>
                    <a:pt x="91" y="80"/>
                  </a:lnTo>
                  <a:lnTo>
                    <a:pt x="103" y="80"/>
                  </a:lnTo>
                  <a:lnTo>
                    <a:pt x="111" y="80"/>
                  </a:lnTo>
                  <a:lnTo>
                    <a:pt x="111" y="80"/>
                  </a:lnTo>
                  <a:lnTo>
                    <a:pt x="111" y="80"/>
                  </a:lnTo>
                  <a:lnTo>
                    <a:pt x="111" y="80"/>
                  </a:lnTo>
                  <a:lnTo>
                    <a:pt x="113" y="80"/>
                  </a:lnTo>
                  <a:lnTo>
                    <a:pt x="115" y="76"/>
                  </a:lnTo>
                  <a:lnTo>
                    <a:pt x="121" y="78"/>
                  </a:lnTo>
                  <a:lnTo>
                    <a:pt x="129" y="80"/>
                  </a:lnTo>
                  <a:lnTo>
                    <a:pt x="137"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045"/>
            <p:cNvSpPr>
              <a:spLocks/>
            </p:cNvSpPr>
            <p:nvPr>
              <p:custDataLst>
                <p:tags r:id="rId19"/>
              </p:custDataLst>
            </p:nvPr>
          </p:nvSpPr>
          <p:spPr bwMode="auto">
            <a:xfrm>
              <a:off x="623" y="2226"/>
              <a:ext cx="208" cy="94"/>
            </a:xfrm>
            <a:custGeom>
              <a:avLst/>
              <a:gdLst>
                <a:gd name="T0" fmla="*/ 255 w 416"/>
                <a:gd name="T1" fmla="*/ 49 h 187"/>
                <a:gd name="T2" fmla="*/ 251 w 416"/>
                <a:gd name="T3" fmla="*/ 49 h 187"/>
                <a:gd name="T4" fmla="*/ 243 w 416"/>
                <a:gd name="T5" fmla="*/ 55 h 187"/>
                <a:gd name="T6" fmla="*/ 226 w 416"/>
                <a:gd name="T7" fmla="*/ 70 h 187"/>
                <a:gd name="T8" fmla="*/ 210 w 416"/>
                <a:gd name="T9" fmla="*/ 67 h 187"/>
                <a:gd name="T10" fmla="*/ 188 w 416"/>
                <a:gd name="T11" fmla="*/ 44 h 187"/>
                <a:gd name="T12" fmla="*/ 168 w 416"/>
                <a:gd name="T13" fmla="*/ 44 h 187"/>
                <a:gd name="T14" fmla="*/ 146 w 416"/>
                <a:gd name="T15" fmla="*/ 45 h 187"/>
                <a:gd name="T16" fmla="*/ 138 w 416"/>
                <a:gd name="T17" fmla="*/ 38 h 187"/>
                <a:gd name="T18" fmla="*/ 136 w 416"/>
                <a:gd name="T19" fmla="*/ 26 h 187"/>
                <a:gd name="T20" fmla="*/ 134 w 416"/>
                <a:gd name="T21" fmla="*/ 17 h 187"/>
                <a:gd name="T22" fmla="*/ 134 w 416"/>
                <a:gd name="T23" fmla="*/ 17 h 187"/>
                <a:gd name="T24" fmla="*/ 126 w 416"/>
                <a:gd name="T25" fmla="*/ 17 h 187"/>
                <a:gd name="T26" fmla="*/ 117 w 416"/>
                <a:gd name="T27" fmla="*/ 19 h 187"/>
                <a:gd name="T28" fmla="*/ 91 w 416"/>
                <a:gd name="T29" fmla="*/ 13 h 187"/>
                <a:gd name="T30" fmla="*/ 71 w 416"/>
                <a:gd name="T31" fmla="*/ 7 h 187"/>
                <a:gd name="T32" fmla="*/ 59 w 416"/>
                <a:gd name="T33" fmla="*/ 2 h 187"/>
                <a:gd name="T34" fmla="*/ 41 w 416"/>
                <a:gd name="T35" fmla="*/ 0 h 187"/>
                <a:gd name="T36" fmla="*/ 25 w 416"/>
                <a:gd name="T37" fmla="*/ 7 h 187"/>
                <a:gd name="T38" fmla="*/ 29 w 416"/>
                <a:gd name="T39" fmla="*/ 21 h 187"/>
                <a:gd name="T40" fmla="*/ 29 w 416"/>
                <a:gd name="T41" fmla="*/ 24 h 187"/>
                <a:gd name="T42" fmla="*/ 17 w 416"/>
                <a:gd name="T43" fmla="*/ 38 h 187"/>
                <a:gd name="T44" fmla="*/ 4 w 416"/>
                <a:gd name="T45" fmla="*/ 40 h 187"/>
                <a:gd name="T46" fmla="*/ 2 w 416"/>
                <a:gd name="T47" fmla="*/ 44 h 187"/>
                <a:gd name="T48" fmla="*/ 10 w 416"/>
                <a:gd name="T49" fmla="*/ 44 h 187"/>
                <a:gd name="T50" fmla="*/ 25 w 416"/>
                <a:gd name="T51" fmla="*/ 45 h 187"/>
                <a:gd name="T52" fmla="*/ 37 w 416"/>
                <a:gd name="T53" fmla="*/ 51 h 187"/>
                <a:gd name="T54" fmla="*/ 57 w 416"/>
                <a:gd name="T55" fmla="*/ 57 h 187"/>
                <a:gd name="T56" fmla="*/ 83 w 416"/>
                <a:gd name="T57" fmla="*/ 63 h 187"/>
                <a:gd name="T58" fmla="*/ 93 w 416"/>
                <a:gd name="T59" fmla="*/ 61 h 187"/>
                <a:gd name="T60" fmla="*/ 107 w 416"/>
                <a:gd name="T61" fmla="*/ 61 h 187"/>
                <a:gd name="T62" fmla="*/ 124 w 416"/>
                <a:gd name="T63" fmla="*/ 65 h 187"/>
                <a:gd name="T64" fmla="*/ 152 w 416"/>
                <a:gd name="T65" fmla="*/ 65 h 187"/>
                <a:gd name="T66" fmla="*/ 168 w 416"/>
                <a:gd name="T67" fmla="*/ 67 h 187"/>
                <a:gd name="T68" fmla="*/ 186 w 416"/>
                <a:gd name="T69" fmla="*/ 78 h 187"/>
                <a:gd name="T70" fmla="*/ 204 w 416"/>
                <a:gd name="T71" fmla="*/ 82 h 187"/>
                <a:gd name="T72" fmla="*/ 208 w 416"/>
                <a:gd name="T73" fmla="*/ 84 h 187"/>
                <a:gd name="T74" fmla="*/ 216 w 416"/>
                <a:gd name="T75" fmla="*/ 91 h 187"/>
                <a:gd name="T76" fmla="*/ 233 w 416"/>
                <a:gd name="T77" fmla="*/ 97 h 187"/>
                <a:gd name="T78" fmla="*/ 247 w 416"/>
                <a:gd name="T79" fmla="*/ 99 h 187"/>
                <a:gd name="T80" fmla="*/ 253 w 416"/>
                <a:gd name="T81" fmla="*/ 89 h 187"/>
                <a:gd name="T82" fmla="*/ 261 w 416"/>
                <a:gd name="T83" fmla="*/ 84 h 187"/>
                <a:gd name="T84" fmla="*/ 281 w 416"/>
                <a:gd name="T85" fmla="*/ 89 h 187"/>
                <a:gd name="T86" fmla="*/ 303 w 416"/>
                <a:gd name="T87" fmla="*/ 93 h 187"/>
                <a:gd name="T88" fmla="*/ 319 w 416"/>
                <a:gd name="T89" fmla="*/ 110 h 187"/>
                <a:gd name="T90" fmla="*/ 331 w 416"/>
                <a:gd name="T91" fmla="*/ 124 h 187"/>
                <a:gd name="T92" fmla="*/ 350 w 416"/>
                <a:gd name="T93" fmla="*/ 143 h 187"/>
                <a:gd name="T94" fmla="*/ 362 w 416"/>
                <a:gd name="T95" fmla="*/ 153 h 187"/>
                <a:gd name="T96" fmla="*/ 370 w 416"/>
                <a:gd name="T97" fmla="*/ 154 h 187"/>
                <a:gd name="T98" fmla="*/ 384 w 416"/>
                <a:gd name="T99" fmla="*/ 164 h 187"/>
                <a:gd name="T100" fmla="*/ 400 w 416"/>
                <a:gd name="T101" fmla="*/ 183 h 187"/>
                <a:gd name="T102" fmla="*/ 408 w 416"/>
                <a:gd name="T103" fmla="*/ 185 h 187"/>
                <a:gd name="T104" fmla="*/ 416 w 416"/>
                <a:gd name="T105" fmla="*/ 166 h 187"/>
                <a:gd name="T106" fmla="*/ 392 w 416"/>
                <a:gd name="T107" fmla="*/ 143 h 187"/>
                <a:gd name="T108" fmla="*/ 376 w 416"/>
                <a:gd name="T109" fmla="*/ 135 h 187"/>
                <a:gd name="T110" fmla="*/ 358 w 416"/>
                <a:gd name="T111" fmla="*/ 122 h 187"/>
                <a:gd name="T112" fmla="*/ 331 w 416"/>
                <a:gd name="T113" fmla="*/ 97 h 187"/>
                <a:gd name="T114" fmla="*/ 319 w 416"/>
                <a:gd name="T115" fmla="*/ 78 h 187"/>
                <a:gd name="T116" fmla="*/ 297 w 416"/>
                <a:gd name="T117" fmla="*/ 63 h 187"/>
                <a:gd name="T118" fmla="*/ 279 w 416"/>
                <a:gd name="T119" fmla="*/ 55 h 187"/>
                <a:gd name="T120" fmla="*/ 265 w 416"/>
                <a:gd name="T121" fmla="*/ 5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6" h="187">
                  <a:moveTo>
                    <a:pt x="257" y="51"/>
                  </a:moveTo>
                  <a:lnTo>
                    <a:pt x="255" y="49"/>
                  </a:lnTo>
                  <a:lnTo>
                    <a:pt x="253" y="49"/>
                  </a:lnTo>
                  <a:lnTo>
                    <a:pt x="251" y="49"/>
                  </a:lnTo>
                  <a:lnTo>
                    <a:pt x="249" y="47"/>
                  </a:lnTo>
                  <a:lnTo>
                    <a:pt x="243" y="55"/>
                  </a:lnTo>
                  <a:lnTo>
                    <a:pt x="235" y="63"/>
                  </a:lnTo>
                  <a:lnTo>
                    <a:pt x="226" y="70"/>
                  </a:lnTo>
                  <a:lnTo>
                    <a:pt x="220" y="72"/>
                  </a:lnTo>
                  <a:lnTo>
                    <a:pt x="210" y="67"/>
                  </a:lnTo>
                  <a:lnTo>
                    <a:pt x="198" y="55"/>
                  </a:lnTo>
                  <a:lnTo>
                    <a:pt x="188" y="44"/>
                  </a:lnTo>
                  <a:lnTo>
                    <a:pt x="178" y="40"/>
                  </a:lnTo>
                  <a:lnTo>
                    <a:pt x="168" y="44"/>
                  </a:lnTo>
                  <a:lnTo>
                    <a:pt x="156" y="45"/>
                  </a:lnTo>
                  <a:lnTo>
                    <a:pt x="146" y="45"/>
                  </a:lnTo>
                  <a:lnTo>
                    <a:pt x="140" y="40"/>
                  </a:lnTo>
                  <a:lnTo>
                    <a:pt x="138" y="38"/>
                  </a:lnTo>
                  <a:lnTo>
                    <a:pt x="138" y="32"/>
                  </a:lnTo>
                  <a:lnTo>
                    <a:pt x="136" y="26"/>
                  </a:lnTo>
                  <a:lnTo>
                    <a:pt x="134" y="17"/>
                  </a:lnTo>
                  <a:lnTo>
                    <a:pt x="134" y="17"/>
                  </a:lnTo>
                  <a:lnTo>
                    <a:pt x="134" y="17"/>
                  </a:lnTo>
                  <a:lnTo>
                    <a:pt x="134" y="17"/>
                  </a:lnTo>
                  <a:lnTo>
                    <a:pt x="132" y="17"/>
                  </a:lnTo>
                  <a:lnTo>
                    <a:pt x="126" y="17"/>
                  </a:lnTo>
                  <a:lnTo>
                    <a:pt x="123" y="19"/>
                  </a:lnTo>
                  <a:lnTo>
                    <a:pt x="117" y="19"/>
                  </a:lnTo>
                  <a:lnTo>
                    <a:pt x="105" y="17"/>
                  </a:lnTo>
                  <a:lnTo>
                    <a:pt x="91" y="13"/>
                  </a:lnTo>
                  <a:lnTo>
                    <a:pt x="79" y="11"/>
                  </a:lnTo>
                  <a:lnTo>
                    <a:pt x="71" y="7"/>
                  </a:lnTo>
                  <a:lnTo>
                    <a:pt x="65" y="5"/>
                  </a:lnTo>
                  <a:lnTo>
                    <a:pt x="59" y="2"/>
                  </a:lnTo>
                  <a:lnTo>
                    <a:pt x="51" y="0"/>
                  </a:lnTo>
                  <a:lnTo>
                    <a:pt x="41" y="0"/>
                  </a:lnTo>
                  <a:lnTo>
                    <a:pt x="31" y="2"/>
                  </a:lnTo>
                  <a:lnTo>
                    <a:pt x="25" y="7"/>
                  </a:lnTo>
                  <a:lnTo>
                    <a:pt x="25" y="15"/>
                  </a:lnTo>
                  <a:lnTo>
                    <a:pt x="29" y="21"/>
                  </a:lnTo>
                  <a:lnTo>
                    <a:pt x="31" y="23"/>
                  </a:lnTo>
                  <a:lnTo>
                    <a:pt x="29" y="24"/>
                  </a:lnTo>
                  <a:lnTo>
                    <a:pt x="25" y="30"/>
                  </a:lnTo>
                  <a:lnTo>
                    <a:pt x="17" y="38"/>
                  </a:lnTo>
                  <a:lnTo>
                    <a:pt x="10" y="40"/>
                  </a:lnTo>
                  <a:lnTo>
                    <a:pt x="4" y="40"/>
                  </a:lnTo>
                  <a:lnTo>
                    <a:pt x="2" y="42"/>
                  </a:lnTo>
                  <a:lnTo>
                    <a:pt x="2" y="44"/>
                  </a:lnTo>
                  <a:lnTo>
                    <a:pt x="0" y="45"/>
                  </a:lnTo>
                  <a:lnTo>
                    <a:pt x="10" y="44"/>
                  </a:lnTo>
                  <a:lnTo>
                    <a:pt x="17" y="44"/>
                  </a:lnTo>
                  <a:lnTo>
                    <a:pt x="25" y="45"/>
                  </a:lnTo>
                  <a:lnTo>
                    <a:pt x="31" y="47"/>
                  </a:lnTo>
                  <a:lnTo>
                    <a:pt x="37" y="51"/>
                  </a:lnTo>
                  <a:lnTo>
                    <a:pt x="45" y="53"/>
                  </a:lnTo>
                  <a:lnTo>
                    <a:pt x="57" y="57"/>
                  </a:lnTo>
                  <a:lnTo>
                    <a:pt x="71" y="61"/>
                  </a:lnTo>
                  <a:lnTo>
                    <a:pt x="83" y="63"/>
                  </a:lnTo>
                  <a:lnTo>
                    <a:pt x="89" y="63"/>
                  </a:lnTo>
                  <a:lnTo>
                    <a:pt x="93" y="61"/>
                  </a:lnTo>
                  <a:lnTo>
                    <a:pt x="99" y="61"/>
                  </a:lnTo>
                  <a:lnTo>
                    <a:pt x="107" y="61"/>
                  </a:lnTo>
                  <a:lnTo>
                    <a:pt x="115" y="63"/>
                  </a:lnTo>
                  <a:lnTo>
                    <a:pt x="124" y="65"/>
                  </a:lnTo>
                  <a:lnTo>
                    <a:pt x="138" y="65"/>
                  </a:lnTo>
                  <a:lnTo>
                    <a:pt x="152" y="65"/>
                  </a:lnTo>
                  <a:lnTo>
                    <a:pt x="160" y="65"/>
                  </a:lnTo>
                  <a:lnTo>
                    <a:pt x="168" y="67"/>
                  </a:lnTo>
                  <a:lnTo>
                    <a:pt x="176" y="72"/>
                  </a:lnTo>
                  <a:lnTo>
                    <a:pt x="186" y="78"/>
                  </a:lnTo>
                  <a:lnTo>
                    <a:pt x="196" y="80"/>
                  </a:lnTo>
                  <a:lnTo>
                    <a:pt x="204" y="82"/>
                  </a:lnTo>
                  <a:lnTo>
                    <a:pt x="206" y="82"/>
                  </a:lnTo>
                  <a:lnTo>
                    <a:pt x="208" y="84"/>
                  </a:lnTo>
                  <a:lnTo>
                    <a:pt x="210" y="86"/>
                  </a:lnTo>
                  <a:lnTo>
                    <a:pt x="216" y="91"/>
                  </a:lnTo>
                  <a:lnTo>
                    <a:pt x="224" y="95"/>
                  </a:lnTo>
                  <a:lnTo>
                    <a:pt x="233" y="97"/>
                  </a:lnTo>
                  <a:lnTo>
                    <a:pt x="241" y="99"/>
                  </a:lnTo>
                  <a:lnTo>
                    <a:pt x="247" y="99"/>
                  </a:lnTo>
                  <a:lnTo>
                    <a:pt x="251" y="95"/>
                  </a:lnTo>
                  <a:lnTo>
                    <a:pt x="253" y="89"/>
                  </a:lnTo>
                  <a:lnTo>
                    <a:pt x="257" y="84"/>
                  </a:lnTo>
                  <a:lnTo>
                    <a:pt x="261" y="84"/>
                  </a:lnTo>
                  <a:lnTo>
                    <a:pt x="269" y="86"/>
                  </a:lnTo>
                  <a:lnTo>
                    <a:pt x="281" y="89"/>
                  </a:lnTo>
                  <a:lnTo>
                    <a:pt x="293" y="89"/>
                  </a:lnTo>
                  <a:lnTo>
                    <a:pt x="303" y="93"/>
                  </a:lnTo>
                  <a:lnTo>
                    <a:pt x="311" y="101"/>
                  </a:lnTo>
                  <a:lnTo>
                    <a:pt x="319" y="110"/>
                  </a:lnTo>
                  <a:lnTo>
                    <a:pt x="325" y="118"/>
                  </a:lnTo>
                  <a:lnTo>
                    <a:pt x="331" y="124"/>
                  </a:lnTo>
                  <a:lnTo>
                    <a:pt x="333" y="126"/>
                  </a:lnTo>
                  <a:lnTo>
                    <a:pt x="350" y="143"/>
                  </a:lnTo>
                  <a:lnTo>
                    <a:pt x="360" y="153"/>
                  </a:lnTo>
                  <a:lnTo>
                    <a:pt x="362" y="153"/>
                  </a:lnTo>
                  <a:lnTo>
                    <a:pt x="366" y="153"/>
                  </a:lnTo>
                  <a:lnTo>
                    <a:pt x="370" y="154"/>
                  </a:lnTo>
                  <a:lnTo>
                    <a:pt x="376" y="158"/>
                  </a:lnTo>
                  <a:lnTo>
                    <a:pt x="384" y="164"/>
                  </a:lnTo>
                  <a:lnTo>
                    <a:pt x="394" y="174"/>
                  </a:lnTo>
                  <a:lnTo>
                    <a:pt x="400" y="183"/>
                  </a:lnTo>
                  <a:lnTo>
                    <a:pt x="404" y="187"/>
                  </a:lnTo>
                  <a:lnTo>
                    <a:pt x="408" y="185"/>
                  </a:lnTo>
                  <a:lnTo>
                    <a:pt x="414" y="177"/>
                  </a:lnTo>
                  <a:lnTo>
                    <a:pt x="416" y="166"/>
                  </a:lnTo>
                  <a:lnTo>
                    <a:pt x="406" y="153"/>
                  </a:lnTo>
                  <a:lnTo>
                    <a:pt x="392" y="143"/>
                  </a:lnTo>
                  <a:lnTo>
                    <a:pt x="382" y="137"/>
                  </a:lnTo>
                  <a:lnTo>
                    <a:pt x="376" y="135"/>
                  </a:lnTo>
                  <a:lnTo>
                    <a:pt x="368" y="132"/>
                  </a:lnTo>
                  <a:lnTo>
                    <a:pt x="358" y="122"/>
                  </a:lnTo>
                  <a:lnTo>
                    <a:pt x="344" y="110"/>
                  </a:lnTo>
                  <a:lnTo>
                    <a:pt x="331" y="97"/>
                  </a:lnTo>
                  <a:lnTo>
                    <a:pt x="323" y="86"/>
                  </a:lnTo>
                  <a:lnTo>
                    <a:pt x="319" y="78"/>
                  </a:lnTo>
                  <a:lnTo>
                    <a:pt x="309" y="70"/>
                  </a:lnTo>
                  <a:lnTo>
                    <a:pt x="297" y="63"/>
                  </a:lnTo>
                  <a:lnTo>
                    <a:pt x="283" y="53"/>
                  </a:lnTo>
                  <a:lnTo>
                    <a:pt x="279" y="55"/>
                  </a:lnTo>
                  <a:lnTo>
                    <a:pt x="273" y="55"/>
                  </a:lnTo>
                  <a:lnTo>
                    <a:pt x="265" y="53"/>
                  </a:lnTo>
                  <a:lnTo>
                    <a:pt x="257"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046"/>
            <p:cNvSpPr>
              <a:spLocks/>
            </p:cNvSpPr>
            <p:nvPr>
              <p:custDataLst>
                <p:tags r:id="rId20"/>
              </p:custDataLst>
            </p:nvPr>
          </p:nvSpPr>
          <p:spPr bwMode="auto">
            <a:xfrm>
              <a:off x="491" y="2287"/>
              <a:ext cx="81" cy="60"/>
            </a:xfrm>
            <a:custGeom>
              <a:avLst/>
              <a:gdLst>
                <a:gd name="T0" fmla="*/ 133 w 163"/>
                <a:gd name="T1" fmla="*/ 38 h 118"/>
                <a:gd name="T2" fmla="*/ 121 w 163"/>
                <a:gd name="T3" fmla="*/ 36 h 118"/>
                <a:gd name="T4" fmla="*/ 107 w 163"/>
                <a:gd name="T5" fmla="*/ 40 h 118"/>
                <a:gd name="T6" fmla="*/ 93 w 163"/>
                <a:gd name="T7" fmla="*/ 53 h 118"/>
                <a:gd name="T8" fmla="*/ 71 w 163"/>
                <a:gd name="T9" fmla="*/ 65 h 118"/>
                <a:gd name="T10" fmla="*/ 56 w 163"/>
                <a:gd name="T11" fmla="*/ 75 h 118"/>
                <a:gd name="T12" fmla="*/ 50 w 163"/>
                <a:gd name="T13" fmla="*/ 76 h 118"/>
                <a:gd name="T14" fmla="*/ 50 w 163"/>
                <a:gd name="T15" fmla="*/ 76 h 118"/>
                <a:gd name="T16" fmla="*/ 44 w 163"/>
                <a:gd name="T17" fmla="*/ 84 h 118"/>
                <a:gd name="T18" fmla="*/ 38 w 163"/>
                <a:gd name="T19" fmla="*/ 94 h 118"/>
                <a:gd name="T20" fmla="*/ 26 w 163"/>
                <a:gd name="T21" fmla="*/ 96 h 118"/>
                <a:gd name="T22" fmla="*/ 8 w 163"/>
                <a:gd name="T23" fmla="*/ 97 h 118"/>
                <a:gd name="T24" fmla="*/ 0 w 163"/>
                <a:gd name="T25" fmla="*/ 107 h 118"/>
                <a:gd name="T26" fmla="*/ 10 w 163"/>
                <a:gd name="T27" fmla="*/ 118 h 118"/>
                <a:gd name="T28" fmla="*/ 22 w 163"/>
                <a:gd name="T29" fmla="*/ 117 h 118"/>
                <a:gd name="T30" fmla="*/ 38 w 163"/>
                <a:gd name="T31" fmla="*/ 107 h 118"/>
                <a:gd name="T32" fmla="*/ 59 w 163"/>
                <a:gd name="T33" fmla="*/ 96 h 118"/>
                <a:gd name="T34" fmla="*/ 73 w 163"/>
                <a:gd name="T35" fmla="*/ 84 h 118"/>
                <a:gd name="T36" fmla="*/ 87 w 163"/>
                <a:gd name="T37" fmla="*/ 80 h 118"/>
                <a:gd name="T38" fmla="*/ 99 w 163"/>
                <a:gd name="T39" fmla="*/ 80 h 118"/>
                <a:gd name="T40" fmla="*/ 105 w 163"/>
                <a:gd name="T41" fmla="*/ 67 h 118"/>
                <a:gd name="T42" fmla="*/ 109 w 163"/>
                <a:gd name="T43" fmla="*/ 55 h 118"/>
                <a:gd name="T44" fmla="*/ 121 w 163"/>
                <a:gd name="T45" fmla="*/ 46 h 118"/>
                <a:gd name="T46" fmla="*/ 139 w 163"/>
                <a:gd name="T47" fmla="*/ 36 h 118"/>
                <a:gd name="T48" fmla="*/ 143 w 163"/>
                <a:gd name="T49" fmla="*/ 32 h 118"/>
                <a:gd name="T50" fmla="*/ 143 w 163"/>
                <a:gd name="T51" fmla="*/ 25 h 118"/>
                <a:gd name="T52" fmla="*/ 155 w 163"/>
                <a:gd name="T53" fmla="*/ 19 h 118"/>
                <a:gd name="T54" fmla="*/ 163 w 163"/>
                <a:gd name="T55" fmla="*/ 10 h 118"/>
                <a:gd name="T56" fmla="*/ 161 w 163"/>
                <a:gd name="T57" fmla="*/ 4 h 118"/>
                <a:gd name="T58" fmla="*/ 159 w 163"/>
                <a:gd name="T59" fmla="*/ 2 h 118"/>
                <a:gd name="T60" fmla="*/ 155 w 163"/>
                <a:gd name="T61" fmla="*/ 2 h 118"/>
                <a:gd name="T62" fmla="*/ 149 w 163"/>
                <a:gd name="T63" fmla="*/ 6 h 118"/>
                <a:gd name="T64" fmla="*/ 143 w 163"/>
                <a:gd name="T65" fmla="*/ 11 h 118"/>
                <a:gd name="T66" fmla="*/ 139 w 163"/>
                <a:gd name="T67" fmla="*/ 2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3" h="118">
                  <a:moveTo>
                    <a:pt x="137" y="32"/>
                  </a:moveTo>
                  <a:lnTo>
                    <a:pt x="133" y="38"/>
                  </a:lnTo>
                  <a:lnTo>
                    <a:pt x="127" y="38"/>
                  </a:lnTo>
                  <a:lnTo>
                    <a:pt x="121" y="36"/>
                  </a:lnTo>
                  <a:lnTo>
                    <a:pt x="113" y="36"/>
                  </a:lnTo>
                  <a:lnTo>
                    <a:pt x="107" y="40"/>
                  </a:lnTo>
                  <a:lnTo>
                    <a:pt x="101" y="46"/>
                  </a:lnTo>
                  <a:lnTo>
                    <a:pt x="93" y="53"/>
                  </a:lnTo>
                  <a:lnTo>
                    <a:pt x="83" y="59"/>
                  </a:lnTo>
                  <a:lnTo>
                    <a:pt x="71" y="65"/>
                  </a:lnTo>
                  <a:lnTo>
                    <a:pt x="63" y="71"/>
                  </a:lnTo>
                  <a:lnTo>
                    <a:pt x="56" y="75"/>
                  </a:lnTo>
                  <a:lnTo>
                    <a:pt x="50" y="76"/>
                  </a:lnTo>
                  <a:lnTo>
                    <a:pt x="50" y="76"/>
                  </a:lnTo>
                  <a:lnTo>
                    <a:pt x="50" y="76"/>
                  </a:lnTo>
                  <a:lnTo>
                    <a:pt x="50" y="76"/>
                  </a:lnTo>
                  <a:lnTo>
                    <a:pt x="50" y="76"/>
                  </a:lnTo>
                  <a:lnTo>
                    <a:pt x="44" y="84"/>
                  </a:lnTo>
                  <a:lnTo>
                    <a:pt x="42" y="90"/>
                  </a:lnTo>
                  <a:lnTo>
                    <a:pt x="38" y="94"/>
                  </a:lnTo>
                  <a:lnTo>
                    <a:pt x="34" y="96"/>
                  </a:lnTo>
                  <a:lnTo>
                    <a:pt x="26" y="96"/>
                  </a:lnTo>
                  <a:lnTo>
                    <a:pt x="16" y="96"/>
                  </a:lnTo>
                  <a:lnTo>
                    <a:pt x="8" y="97"/>
                  </a:lnTo>
                  <a:lnTo>
                    <a:pt x="2" y="101"/>
                  </a:lnTo>
                  <a:lnTo>
                    <a:pt x="0" y="107"/>
                  </a:lnTo>
                  <a:lnTo>
                    <a:pt x="4" y="115"/>
                  </a:lnTo>
                  <a:lnTo>
                    <a:pt x="10" y="118"/>
                  </a:lnTo>
                  <a:lnTo>
                    <a:pt x="16" y="118"/>
                  </a:lnTo>
                  <a:lnTo>
                    <a:pt x="22" y="117"/>
                  </a:lnTo>
                  <a:lnTo>
                    <a:pt x="30" y="113"/>
                  </a:lnTo>
                  <a:lnTo>
                    <a:pt x="38" y="107"/>
                  </a:lnTo>
                  <a:lnTo>
                    <a:pt x="50" y="101"/>
                  </a:lnTo>
                  <a:lnTo>
                    <a:pt x="59" y="96"/>
                  </a:lnTo>
                  <a:lnTo>
                    <a:pt x="67" y="90"/>
                  </a:lnTo>
                  <a:lnTo>
                    <a:pt x="73" y="84"/>
                  </a:lnTo>
                  <a:lnTo>
                    <a:pt x="79" y="80"/>
                  </a:lnTo>
                  <a:lnTo>
                    <a:pt x="87" y="80"/>
                  </a:lnTo>
                  <a:lnTo>
                    <a:pt x="93" y="82"/>
                  </a:lnTo>
                  <a:lnTo>
                    <a:pt x="99" y="80"/>
                  </a:lnTo>
                  <a:lnTo>
                    <a:pt x="103" y="75"/>
                  </a:lnTo>
                  <a:lnTo>
                    <a:pt x="105" y="67"/>
                  </a:lnTo>
                  <a:lnTo>
                    <a:pt x="107" y="59"/>
                  </a:lnTo>
                  <a:lnTo>
                    <a:pt x="109" y="55"/>
                  </a:lnTo>
                  <a:lnTo>
                    <a:pt x="113" y="52"/>
                  </a:lnTo>
                  <a:lnTo>
                    <a:pt x="121" y="46"/>
                  </a:lnTo>
                  <a:lnTo>
                    <a:pt x="131" y="40"/>
                  </a:lnTo>
                  <a:lnTo>
                    <a:pt x="139" y="36"/>
                  </a:lnTo>
                  <a:lnTo>
                    <a:pt x="143" y="34"/>
                  </a:lnTo>
                  <a:lnTo>
                    <a:pt x="143" y="32"/>
                  </a:lnTo>
                  <a:lnTo>
                    <a:pt x="143" y="29"/>
                  </a:lnTo>
                  <a:lnTo>
                    <a:pt x="143" y="25"/>
                  </a:lnTo>
                  <a:lnTo>
                    <a:pt x="149" y="21"/>
                  </a:lnTo>
                  <a:lnTo>
                    <a:pt x="155" y="19"/>
                  </a:lnTo>
                  <a:lnTo>
                    <a:pt x="161" y="15"/>
                  </a:lnTo>
                  <a:lnTo>
                    <a:pt x="163" y="10"/>
                  </a:lnTo>
                  <a:lnTo>
                    <a:pt x="161" y="4"/>
                  </a:lnTo>
                  <a:lnTo>
                    <a:pt x="161" y="4"/>
                  </a:lnTo>
                  <a:lnTo>
                    <a:pt x="161" y="2"/>
                  </a:lnTo>
                  <a:lnTo>
                    <a:pt x="159" y="2"/>
                  </a:lnTo>
                  <a:lnTo>
                    <a:pt x="159" y="0"/>
                  </a:lnTo>
                  <a:lnTo>
                    <a:pt x="155" y="2"/>
                  </a:lnTo>
                  <a:lnTo>
                    <a:pt x="151" y="4"/>
                  </a:lnTo>
                  <a:lnTo>
                    <a:pt x="149" y="6"/>
                  </a:lnTo>
                  <a:lnTo>
                    <a:pt x="147" y="8"/>
                  </a:lnTo>
                  <a:lnTo>
                    <a:pt x="143" y="11"/>
                  </a:lnTo>
                  <a:lnTo>
                    <a:pt x="141" y="17"/>
                  </a:lnTo>
                  <a:lnTo>
                    <a:pt x="139" y="23"/>
                  </a:lnTo>
                  <a:lnTo>
                    <a:pt x="137"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047"/>
            <p:cNvSpPr>
              <a:spLocks/>
            </p:cNvSpPr>
            <p:nvPr>
              <p:custDataLst>
                <p:tags r:id="rId21"/>
              </p:custDataLst>
            </p:nvPr>
          </p:nvSpPr>
          <p:spPr bwMode="auto">
            <a:xfrm>
              <a:off x="584" y="2224"/>
              <a:ext cx="38" cy="60"/>
            </a:xfrm>
            <a:custGeom>
              <a:avLst/>
              <a:gdLst>
                <a:gd name="T0" fmla="*/ 38 w 76"/>
                <a:gd name="T1" fmla="*/ 53 h 118"/>
                <a:gd name="T2" fmla="*/ 42 w 76"/>
                <a:gd name="T3" fmla="*/ 30 h 118"/>
                <a:gd name="T4" fmla="*/ 52 w 76"/>
                <a:gd name="T5" fmla="*/ 13 h 118"/>
                <a:gd name="T6" fmla="*/ 58 w 76"/>
                <a:gd name="T7" fmla="*/ 2 h 118"/>
                <a:gd name="T8" fmla="*/ 44 w 76"/>
                <a:gd name="T9" fmla="*/ 2 h 118"/>
                <a:gd name="T10" fmla="*/ 26 w 76"/>
                <a:gd name="T11" fmla="*/ 23 h 118"/>
                <a:gd name="T12" fmla="*/ 18 w 76"/>
                <a:gd name="T13" fmla="*/ 40 h 118"/>
                <a:gd name="T14" fmla="*/ 16 w 76"/>
                <a:gd name="T15" fmla="*/ 42 h 118"/>
                <a:gd name="T16" fmla="*/ 18 w 76"/>
                <a:gd name="T17" fmla="*/ 42 h 118"/>
                <a:gd name="T18" fmla="*/ 18 w 76"/>
                <a:gd name="T19" fmla="*/ 42 h 118"/>
                <a:gd name="T20" fmla="*/ 26 w 76"/>
                <a:gd name="T21" fmla="*/ 46 h 118"/>
                <a:gd name="T22" fmla="*/ 18 w 76"/>
                <a:gd name="T23" fmla="*/ 57 h 118"/>
                <a:gd name="T24" fmla="*/ 10 w 76"/>
                <a:gd name="T25" fmla="*/ 69 h 118"/>
                <a:gd name="T26" fmla="*/ 8 w 76"/>
                <a:gd name="T27" fmla="*/ 78 h 118"/>
                <a:gd name="T28" fmla="*/ 6 w 76"/>
                <a:gd name="T29" fmla="*/ 86 h 118"/>
                <a:gd name="T30" fmla="*/ 8 w 76"/>
                <a:gd name="T31" fmla="*/ 86 h 118"/>
                <a:gd name="T32" fmla="*/ 10 w 76"/>
                <a:gd name="T33" fmla="*/ 92 h 118"/>
                <a:gd name="T34" fmla="*/ 6 w 76"/>
                <a:gd name="T35" fmla="*/ 97 h 118"/>
                <a:gd name="T36" fmla="*/ 2 w 76"/>
                <a:gd name="T37" fmla="*/ 107 h 118"/>
                <a:gd name="T38" fmla="*/ 2 w 76"/>
                <a:gd name="T39" fmla="*/ 118 h 118"/>
                <a:gd name="T40" fmla="*/ 18 w 76"/>
                <a:gd name="T41" fmla="*/ 113 h 118"/>
                <a:gd name="T42" fmla="*/ 34 w 76"/>
                <a:gd name="T43" fmla="*/ 101 h 118"/>
                <a:gd name="T44" fmla="*/ 44 w 76"/>
                <a:gd name="T45" fmla="*/ 92 h 118"/>
                <a:gd name="T46" fmla="*/ 48 w 76"/>
                <a:gd name="T47" fmla="*/ 86 h 118"/>
                <a:gd name="T48" fmla="*/ 62 w 76"/>
                <a:gd name="T49" fmla="*/ 84 h 118"/>
                <a:gd name="T50" fmla="*/ 74 w 76"/>
                <a:gd name="T51" fmla="*/ 71 h 118"/>
                <a:gd name="T52" fmla="*/ 76 w 76"/>
                <a:gd name="T53" fmla="*/ 67 h 118"/>
                <a:gd name="T54" fmla="*/ 70 w 76"/>
                <a:gd name="T55" fmla="*/ 61 h 118"/>
                <a:gd name="T56" fmla="*/ 64 w 76"/>
                <a:gd name="T57" fmla="*/ 59 h 118"/>
                <a:gd name="T58" fmla="*/ 50 w 76"/>
                <a:gd name="T59" fmla="*/ 71 h 118"/>
                <a:gd name="T60" fmla="*/ 36 w 76"/>
                <a:gd name="T61" fmla="*/ 74 h 118"/>
                <a:gd name="T62" fmla="*/ 34 w 76"/>
                <a:gd name="T63" fmla="*/ 6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 h="118">
                  <a:moveTo>
                    <a:pt x="36" y="57"/>
                  </a:moveTo>
                  <a:lnTo>
                    <a:pt x="38" y="53"/>
                  </a:lnTo>
                  <a:lnTo>
                    <a:pt x="40" y="42"/>
                  </a:lnTo>
                  <a:lnTo>
                    <a:pt x="42" y="30"/>
                  </a:lnTo>
                  <a:lnTo>
                    <a:pt x="46" y="21"/>
                  </a:lnTo>
                  <a:lnTo>
                    <a:pt x="52" y="13"/>
                  </a:lnTo>
                  <a:lnTo>
                    <a:pt x="56" y="7"/>
                  </a:lnTo>
                  <a:lnTo>
                    <a:pt x="58" y="2"/>
                  </a:lnTo>
                  <a:lnTo>
                    <a:pt x="54" y="0"/>
                  </a:lnTo>
                  <a:lnTo>
                    <a:pt x="44" y="2"/>
                  </a:lnTo>
                  <a:lnTo>
                    <a:pt x="36" y="9"/>
                  </a:lnTo>
                  <a:lnTo>
                    <a:pt x="26" y="23"/>
                  </a:lnTo>
                  <a:lnTo>
                    <a:pt x="18" y="38"/>
                  </a:lnTo>
                  <a:lnTo>
                    <a:pt x="18" y="40"/>
                  </a:lnTo>
                  <a:lnTo>
                    <a:pt x="18" y="40"/>
                  </a:lnTo>
                  <a:lnTo>
                    <a:pt x="16" y="42"/>
                  </a:lnTo>
                  <a:lnTo>
                    <a:pt x="16" y="42"/>
                  </a:lnTo>
                  <a:lnTo>
                    <a:pt x="18" y="42"/>
                  </a:lnTo>
                  <a:lnTo>
                    <a:pt x="18" y="42"/>
                  </a:lnTo>
                  <a:lnTo>
                    <a:pt x="18" y="42"/>
                  </a:lnTo>
                  <a:lnTo>
                    <a:pt x="20" y="42"/>
                  </a:lnTo>
                  <a:lnTo>
                    <a:pt x="26" y="46"/>
                  </a:lnTo>
                  <a:lnTo>
                    <a:pt x="24" y="49"/>
                  </a:lnTo>
                  <a:lnTo>
                    <a:pt x="18" y="57"/>
                  </a:lnTo>
                  <a:lnTo>
                    <a:pt x="12" y="65"/>
                  </a:lnTo>
                  <a:lnTo>
                    <a:pt x="10" y="69"/>
                  </a:lnTo>
                  <a:lnTo>
                    <a:pt x="10" y="72"/>
                  </a:lnTo>
                  <a:lnTo>
                    <a:pt x="8" y="78"/>
                  </a:lnTo>
                  <a:lnTo>
                    <a:pt x="6" y="84"/>
                  </a:lnTo>
                  <a:lnTo>
                    <a:pt x="6" y="86"/>
                  </a:lnTo>
                  <a:lnTo>
                    <a:pt x="8" y="86"/>
                  </a:lnTo>
                  <a:lnTo>
                    <a:pt x="8" y="86"/>
                  </a:lnTo>
                  <a:lnTo>
                    <a:pt x="8" y="88"/>
                  </a:lnTo>
                  <a:lnTo>
                    <a:pt x="10" y="92"/>
                  </a:lnTo>
                  <a:lnTo>
                    <a:pt x="8" y="95"/>
                  </a:lnTo>
                  <a:lnTo>
                    <a:pt x="6" y="97"/>
                  </a:lnTo>
                  <a:lnTo>
                    <a:pt x="2" y="101"/>
                  </a:lnTo>
                  <a:lnTo>
                    <a:pt x="2" y="107"/>
                  </a:lnTo>
                  <a:lnTo>
                    <a:pt x="0" y="113"/>
                  </a:lnTo>
                  <a:lnTo>
                    <a:pt x="2" y="118"/>
                  </a:lnTo>
                  <a:lnTo>
                    <a:pt x="8" y="118"/>
                  </a:lnTo>
                  <a:lnTo>
                    <a:pt x="18" y="113"/>
                  </a:lnTo>
                  <a:lnTo>
                    <a:pt x="26" y="107"/>
                  </a:lnTo>
                  <a:lnTo>
                    <a:pt x="34" y="101"/>
                  </a:lnTo>
                  <a:lnTo>
                    <a:pt x="40" y="95"/>
                  </a:lnTo>
                  <a:lnTo>
                    <a:pt x="44" y="92"/>
                  </a:lnTo>
                  <a:lnTo>
                    <a:pt x="44" y="90"/>
                  </a:lnTo>
                  <a:lnTo>
                    <a:pt x="48" y="86"/>
                  </a:lnTo>
                  <a:lnTo>
                    <a:pt x="54" y="86"/>
                  </a:lnTo>
                  <a:lnTo>
                    <a:pt x="62" y="84"/>
                  </a:lnTo>
                  <a:lnTo>
                    <a:pt x="70" y="76"/>
                  </a:lnTo>
                  <a:lnTo>
                    <a:pt x="74" y="71"/>
                  </a:lnTo>
                  <a:lnTo>
                    <a:pt x="76" y="69"/>
                  </a:lnTo>
                  <a:lnTo>
                    <a:pt x="76" y="67"/>
                  </a:lnTo>
                  <a:lnTo>
                    <a:pt x="74" y="65"/>
                  </a:lnTo>
                  <a:lnTo>
                    <a:pt x="70" y="61"/>
                  </a:lnTo>
                  <a:lnTo>
                    <a:pt x="70" y="55"/>
                  </a:lnTo>
                  <a:lnTo>
                    <a:pt x="64" y="59"/>
                  </a:lnTo>
                  <a:lnTo>
                    <a:pt x="56" y="65"/>
                  </a:lnTo>
                  <a:lnTo>
                    <a:pt x="50" y="71"/>
                  </a:lnTo>
                  <a:lnTo>
                    <a:pt x="42" y="74"/>
                  </a:lnTo>
                  <a:lnTo>
                    <a:pt x="36" y="74"/>
                  </a:lnTo>
                  <a:lnTo>
                    <a:pt x="34" y="69"/>
                  </a:lnTo>
                  <a:lnTo>
                    <a:pt x="34" y="61"/>
                  </a:lnTo>
                  <a:lnTo>
                    <a:pt x="36"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048"/>
            <p:cNvSpPr>
              <a:spLocks/>
            </p:cNvSpPr>
            <p:nvPr>
              <p:custDataLst>
                <p:tags r:id="rId22"/>
              </p:custDataLst>
            </p:nvPr>
          </p:nvSpPr>
          <p:spPr bwMode="auto">
            <a:xfrm>
              <a:off x="451" y="2047"/>
              <a:ext cx="388" cy="295"/>
            </a:xfrm>
            <a:custGeom>
              <a:avLst/>
              <a:gdLst>
                <a:gd name="T0" fmla="*/ 752 w 775"/>
                <a:gd name="T1" fmla="*/ 493 h 591"/>
                <a:gd name="T2" fmla="*/ 690 w 775"/>
                <a:gd name="T3" fmla="*/ 447 h 591"/>
                <a:gd name="T4" fmla="*/ 637 w 775"/>
                <a:gd name="T5" fmla="*/ 401 h 591"/>
                <a:gd name="T6" fmla="*/ 587 w 775"/>
                <a:gd name="T7" fmla="*/ 419 h 591"/>
                <a:gd name="T8" fmla="*/ 528 w 775"/>
                <a:gd name="T9" fmla="*/ 394 h 591"/>
                <a:gd name="T10" fmla="*/ 464 w 775"/>
                <a:gd name="T11" fmla="*/ 239 h 591"/>
                <a:gd name="T12" fmla="*/ 415 w 775"/>
                <a:gd name="T13" fmla="*/ 36 h 591"/>
                <a:gd name="T14" fmla="*/ 377 w 775"/>
                <a:gd name="T15" fmla="*/ 29 h 591"/>
                <a:gd name="T16" fmla="*/ 326 w 775"/>
                <a:gd name="T17" fmla="*/ 29 h 591"/>
                <a:gd name="T18" fmla="*/ 278 w 775"/>
                <a:gd name="T19" fmla="*/ 23 h 591"/>
                <a:gd name="T20" fmla="*/ 240 w 775"/>
                <a:gd name="T21" fmla="*/ 8 h 591"/>
                <a:gd name="T22" fmla="*/ 199 w 775"/>
                <a:gd name="T23" fmla="*/ 0 h 591"/>
                <a:gd name="T24" fmla="*/ 153 w 775"/>
                <a:gd name="T25" fmla="*/ 15 h 591"/>
                <a:gd name="T26" fmla="*/ 106 w 775"/>
                <a:gd name="T27" fmla="*/ 27 h 591"/>
                <a:gd name="T28" fmla="*/ 74 w 775"/>
                <a:gd name="T29" fmla="*/ 78 h 591"/>
                <a:gd name="T30" fmla="*/ 52 w 775"/>
                <a:gd name="T31" fmla="*/ 101 h 591"/>
                <a:gd name="T32" fmla="*/ 88 w 775"/>
                <a:gd name="T33" fmla="*/ 151 h 591"/>
                <a:gd name="T34" fmla="*/ 111 w 775"/>
                <a:gd name="T35" fmla="*/ 187 h 591"/>
                <a:gd name="T36" fmla="*/ 80 w 775"/>
                <a:gd name="T37" fmla="*/ 170 h 591"/>
                <a:gd name="T38" fmla="*/ 32 w 775"/>
                <a:gd name="T39" fmla="*/ 178 h 591"/>
                <a:gd name="T40" fmla="*/ 10 w 775"/>
                <a:gd name="T41" fmla="*/ 201 h 591"/>
                <a:gd name="T42" fmla="*/ 24 w 775"/>
                <a:gd name="T43" fmla="*/ 233 h 591"/>
                <a:gd name="T44" fmla="*/ 50 w 775"/>
                <a:gd name="T45" fmla="*/ 250 h 591"/>
                <a:gd name="T46" fmla="*/ 104 w 775"/>
                <a:gd name="T47" fmla="*/ 248 h 591"/>
                <a:gd name="T48" fmla="*/ 115 w 775"/>
                <a:gd name="T49" fmla="*/ 277 h 591"/>
                <a:gd name="T50" fmla="*/ 80 w 775"/>
                <a:gd name="T51" fmla="*/ 287 h 591"/>
                <a:gd name="T52" fmla="*/ 56 w 775"/>
                <a:gd name="T53" fmla="*/ 296 h 591"/>
                <a:gd name="T54" fmla="*/ 38 w 775"/>
                <a:gd name="T55" fmla="*/ 315 h 591"/>
                <a:gd name="T56" fmla="*/ 8 w 775"/>
                <a:gd name="T57" fmla="*/ 352 h 591"/>
                <a:gd name="T58" fmla="*/ 20 w 775"/>
                <a:gd name="T59" fmla="*/ 394 h 591"/>
                <a:gd name="T60" fmla="*/ 38 w 775"/>
                <a:gd name="T61" fmla="*/ 430 h 591"/>
                <a:gd name="T62" fmla="*/ 74 w 775"/>
                <a:gd name="T63" fmla="*/ 451 h 591"/>
                <a:gd name="T64" fmla="*/ 111 w 775"/>
                <a:gd name="T65" fmla="*/ 474 h 591"/>
                <a:gd name="T66" fmla="*/ 139 w 775"/>
                <a:gd name="T67" fmla="*/ 487 h 591"/>
                <a:gd name="T68" fmla="*/ 173 w 775"/>
                <a:gd name="T69" fmla="*/ 484 h 591"/>
                <a:gd name="T70" fmla="*/ 139 w 775"/>
                <a:gd name="T71" fmla="*/ 556 h 591"/>
                <a:gd name="T72" fmla="*/ 96 w 775"/>
                <a:gd name="T73" fmla="*/ 575 h 591"/>
                <a:gd name="T74" fmla="*/ 125 w 775"/>
                <a:gd name="T75" fmla="*/ 585 h 591"/>
                <a:gd name="T76" fmla="*/ 175 w 775"/>
                <a:gd name="T77" fmla="*/ 552 h 591"/>
                <a:gd name="T78" fmla="*/ 203 w 775"/>
                <a:gd name="T79" fmla="*/ 531 h 591"/>
                <a:gd name="T80" fmla="*/ 238 w 775"/>
                <a:gd name="T81" fmla="*/ 507 h 591"/>
                <a:gd name="T82" fmla="*/ 256 w 775"/>
                <a:gd name="T83" fmla="*/ 487 h 591"/>
                <a:gd name="T84" fmla="*/ 248 w 775"/>
                <a:gd name="T85" fmla="*/ 455 h 591"/>
                <a:gd name="T86" fmla="*/ 284 w 775"/>
                <a:gd name="T87" fmla="*/ 399 h 591"/>
                <a:gd name="T88" fmla="*/ 294 w 775"/>
                <a:gd name="T89" fmla="*/ 411 h 591"/>
                <a:gd name="T90" fmla="*/ 282 w 775"/>
                <a:gd name="T91" fmla="*/ 459 h 591"/>
                <a:gd name="T92" fmla="*/ 322 w 775"/>
                <a:gd name="T93" fmla="*/ 442 h 591"/>
                <a:gd name="T94" fmla="*/ 351 w 775"/>
                <a:gd name="T95" fmla="*/ 422 h 591"/>
                <a:gd name="T96" fmla="*/ 357 w 775"/>
                <a:gd name="T97" fmla="*/ 396 h 591"/>
                <a:gd name="T98" fmla="*/ 405 w 775"/>
                <a:gd name="T99" fmla="*/ 403 h 591"/>
                <a:gd name="T100" fmla="*/ 458 w 775"/>
                <a:gd name="T101" fmla="*/ 411 h 591"/>
                <a:gd name="T102" fmla="*/ 520 w 775"/>
                <a:gd name="T103" fmla="*/ 415 h 591"/>
                <a:gd name="T104" fmla="*/ 565 w 775"/>
                <a:gd name="T105" fmla="*/ 432 h 591"/>
                <a:gd name="T106" fmla="*/ 601 w 775"/>
                <a:gd name="T107" fmla="*/ 449 h 591"/>
                <a:gd name="T108" fmla="*/ 629 w 775"/>
                <a:gd name="T109" fmla="*/ 436 h 591"/>
                <a:gd name="T110" fmla="*/ 684 w 775"/>
                <a:gd name="T111" fmla="*/ 470 h 591"/>
                <a:gd name="T112" fmla="*/ 726 w 775"/>
                <a:gd name="T113" fmla="*/ 503 h 591"/>
                <a:gd name="T114" fmla="*/ 764 w 775"/>
                <a:gd name="T115" fmla="*/ 537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5" h="591">
                  <a:moveTo>
                    <a:pt x="764" y="537"/>
                  </a:moveTo>
                  <a:lnTo>
                    <a:pt x="767" y="535"/>
                  </a:lnTo>
                  <a:lnTo>
                    <a:pt x="773" y="528"/>
                  </a:lnTo>
                  <a:lnTo>
                    <a:pt x="775" y="516"/>
                  </a:lnTo>
                  <a:lnTo>
                    <a:pt x="765" y="503"/>
                  </a:lnTo>
                  <a:lnTo>
                    <a:pt x="752" y="493"/>
                  </a:lnTo>
                  <a:lnTo>
                    <a:pt x="742" y="487"/>
                  </a:lnTo>
                  <a:lnTo>
                    <a:pt x="736" y="486"/>
                  </a:lnTo>
                  <a:lnTo>
                    <a:pt x="728" y="482"/>
                  </a:lnTo>
                  <a:lnTo>
                    <a:pt x="718" y="472"/>
                  </a:lnTo>
                  <a:lnTo>
                    <a:pt x="702" y="461"/>
                  </a:lnTo>
                  <a:lnTo>
                    <a:pt x="690" y="447"/>
                  </a:lnTo>
                  <a:lnTo>
                    <a:pt x="682" y="436"/>
                  </a:lnTo>
                  <a:lnTo>
                    <a:pt x="678" y="430"/>
                  </a:lnTo>
                  <a:lnTo>
                    <a:pt x="670" y="422"/>
                  </a:lnTo>
                  <a:lnTo>
                    <a:pt x="660" y="415"/>
                  </a:lnTo>
                  <a:lnTo>
                    <a:pt x="649" y="407"/>
                  </a:lnTo>
                  <a:lnTo>
                    <a:pt x="637" y="401"/>
                  </a:lnTo>
                  <a:lnTo>
                    <a:pt x="627" y="396"/>
                  </a:lnTo>
                  <a:lnTo>
                    <a:pt x="619" y="394"/>
                  </a:lnTo>
                  <a:lnTo>
                    <a:pt x="613" y="394"/>
                  </a:lnTo>
                  <a:lnTo>
                    <a:pt x="607" y="399"/>
                  </a:lnTo>
                  <a:lnTo>
                    <a:pt x="597" y="409"/>
                  </a:lnTo>
                  <a:lnTo>
                    <a:pt x="587" y="419"/>
                  </a:lnTo>
                  <a:lnTo>
                    <a:pt x="577" y="422"/>
                  </a:lnTo>
                  <a:lnTo>
                    <a:pt x="567" y="417"/>
                  </a:lnTo>
                  <a:lnTo>
                    <a:pt x="557" y="405"/>
                  </a:lnTo>
                  <a:lnTo>
                    <a:pt x="547" y="396"/>
                  </a:lnTo>
                  <a:lnTo>
                    <a:pt x="538" y="392"/>
                  </a:lnTo>
                  <a:lnTo>
                    <a:pt x="528" y="394"/>
                  </a:lnTo>
                  <a:lnTo>
                    <a:pt x="516" y="398"/>
                  </a:lnTo>
                  <a:lnTo>
                    <a:pt x="506" y="398"/>
                  </a:lnTo>
                  <a:lnTo>
                    <a:pt x="500" y="392"/>
                  </a:lnTo>
                  <a:lnTo>
                    <a:pt x="492" y="361"/>
                  </a:lnTo>
                  <a:lnTo>
                    <a:pt x="478" y="302"/>
                  </a:lnTo>
                  <a:lnTo>
                    <a:pt x="464" y="239"/>
                  </a:lnTo>
                  <a:lnTo>
                    <a:pt x="454" y="195"/>
                  </a:lnTo>
                  <a:lnTo>
                    <a:pt x="444" y="155"/>
                  </a:lnTo>
                  <a:lnTo>
                    <a:pt x="433" y="101"/>
                  </a:lnTo>
                  <a:lnTo>
                    <a:pt x="421" y="55"/>
                  </a:lnTo>
                  <a:lnTo>
                    <a:pt x="417" y="36"/>
                  </a:lnTo>
                  <a:lnTo>
                    <a:pt x="415" y="36"/>
                  </a:lnTo>
                  <a:lnTo>
                    <a:pt x="409" y="36"/>
                  </a:lnTo>
                  <a:lnTo>
                    <a:pt x="403" y="36"/>
                  </a:lnTo>
                  <a:lnTo>
                    <a:pt x="395" y="34"/>
                  </a:lnTo>
                  <a:lnTo>
                    <a:pt x="389" y="31"/>
                  </a:lnTo>
                  <a:lnTo>
                    <a:pt x="383" y="29"/>
                  </a:lnTo>
                  <a:lnTo>
                    <a:pt x="377" y="29"/>
                  </a:lnTo>
                  <a:lnTo>
                    <a:pt x="367" y="29"/>
                  </a:lnTo>
                  <a:lnTo>
                    <a:pt x="361" y="29"/>
                  </a:lnTo>
                  <a:lnTo>
                    <a:pt x="353" y="29"/>
                  </a:lnTo>
                  <a:lnTo>
                    <a:pt x="345" y="29"/>
                  </a:lnTo>
                  <a:lnTo>
                    <a:pt x="335" y="29"/>
                  </a:lnTo>
                  <a:lnTo>
                    <a:pt x="326" y="29"/>
                  </a:lnTo>
                  <a:lnTo>
                    <a:pt x="316" y="29"/>
                  </a:lnTo>
                  <a:lnTo>
                    <a:pt x="308" y="27"/>
                  </a:lnTo>
                  <a:lnTo>
                    <a:pt x="300" y="25"/>
                  </a:lnTo>
                  <a:lnTo>
                    <a:pt x="290" y="21"/>
                  </a:lnTo>
                  <a:lnTo>
                    <a:pt x="284" y="21"/>
                  </a:lnTo>
                  <a:lnTo>
                    <a:pt x="278" y="23"/>
                  </a:lnTo>
                  <a:lnTo>
                    <a:pt x="272" y="25"/>
                  </a:lnTo>
                  <a:lnTo>
                    <a:pt x="266" y="25"/>
                  </a:lnTo>
                  <a:lnTo>
                    <a:pt x="262" y="21"/>
                  </a:lnTo>
                  <a:lnTo>
                    <a:pt x="258" y="17"/>
                  </a:lnTo>
                  <a:lnTo>
                    <a:pt x="248" y="11"/>
                  </a:lnTo>
                  <a:lnTo>
                    <a:pt x="240" y="8"/>
                  </a:lnTo>
                  <a:lnTo>
                    <a:pt x="240" y="4"/>
                  </a:lnTo>
                  <a:lnTo>
                    <a:pt x="238" y="4"/>
                  </a:lnTo>
                  <a:lnTo>
                    <a:pt x="230" y="4"/>
                  </a:lnTo>
                  <a:lnTo>
                    <a:pt x="219" y="4"/>
                  </a:lnTo>
                  <a:lnTo>
                    <a:pt x="209" y="2"/>
                  </a:lnTo>
                  <a:lnTo>
                    <a:pt x="199" y="0"/>
                  </a:lnTo>
                  <a:lnTo>
                    <a:pt x="193" y="2"/>
                  </a:lnTo>
                  <a:lnTo>
                    <a:pt x="187" y="6"/>
                  </a:lnTo>
                  <a:lnTo>
                    <a:pt x="183" y="8"/>
                  </a:lnTo>
                  <a:lnTo>
                    <a:pt x="175" y="9"/>
                  </a:lnTo>
                  <a:lnTo>
                    <a:pt x="165" y="11"/>
                  </a:lnTo>
                  <a:lnTo>
                    <a:pt x="153" y="15"/>
                  </a:lnTo>
                  <a:lnTo>
                    <a:pt x="143" y="19"/>
                  </a:lnTo>
                  <a:lnTo>
                    <a:pt x="135" y="23"/>
                  </a:lnTo>
                  <a:lnTo>
                    <a:pt x="127" y="25"/>
                  </a:lnTo>
                  <a:lnTo>
                    <a:pt x="117" y="25"/>
                  </a:lnTo>
                  <a:lnTo>
                    <a:pt x="111" y="23"/>
                  </a:lnTo>
                  <a:lnTo>
                    <a:pt x="106" y="27"/>
                  </a:lnTo>
                  <a:lnTo>
                    <a:pt x="104" y="38"/>
                  </a:lnTo>
                  <a:lnTo>
                    <a:pt x="102" y="53"/>
                  </a:lnTo>
                  <a:lnTo>
                    <a:pt x="102" y="67"/>
                  </a:lnTo>
                  <a:lnTo>
                    <a:pt x="96" y="74"/>
                  </a:lnTo>
                  <a:lnTo>
                    <a:pt x="86" y="78"/>
                  </a:lnTo>
                  <a:lnTo>
                    <a:pt x="74" y="78"/>
                  </a:lnTo>
                  <a:lnTo>
                    <a:pt x="66" y="80"/>
                  </a:lnTo>
                  <a:lnTo>
                    <a:pt x="60" y="82"/>
                  </a:lnTo>
                  <a:lnTo>
                    <a:pt x="54" y="86"/>
                  </a:lnTo>
                  <a:lnTo>
                    <a:pt x="50" y="90"/>
                  </a:lnTo>
                  <a:lnTo>
                    <a:pt x="50" y="96"/>
                  </a:lnTo>
                  <a:lnTo>
                    <a:pt x="52" y="101"/>
                  </a:lnTo>
                  <a:lnTo>
                    <a:pt x="56" y="107"/>
                  </a:lnTo>
                  <a:lnTo>
                    <a:pt x="64" y="113"/>
                  </a:lnTo>
                  <a:lnTo>
                    <a:pt x="72" y="120"/>
                  </a:lnTo>
                  <a:lnTo>
                    <a:pt x="80" y="130"/>
                  </a:lnTo>
                  <a:lnTo>
                    <a:pt x="84" y="141"/>
                  </a:lnTo>
                  <a:lnTo>
                    <a:pt x="88" y="151"/>
                  </a:lnTo>
                  <a:lnTo>
                    <a:pt x="96" y="153"/>
                  </a:lnTo>
                  <a:lnTo>
                    <a:pt x="102" y="155"/>
                  </a:lnTo>
                  <a:lnTo>
                    <a:pt x="106" y="161"/>
                  </a:lnTo>
                  <a:lnTo>
                    <a:pt x="109" y="170"/>
                  </a:lnTo>
                  <a:lnTo>
                    <a:pt x="111" y="182"/>
                  </a:lnTo>
                  <a:lnTo>
                    <a:pt x="111" y="187"/>
                  </a:lnTo>
                  <a:lnTo>
                    <a:pt x="106" y="191"/>
                  </a:lnTo>
                  <a:lnTo>
                    <a:pt x="100" y="189"/>
                  </a:lnTo>
                  <a:lnTo>
                    <a:pt x="94" y="185"/>
                  </a:lnTo>
                  <a:lnTo>
                    <a:pt x="88" y="182"/>
                  </a:lnTo>
                  <a:lnTo>
                    <a:pt x="84" y="176"/>
                  </a:lnTo>
                  <a:lnTo>
                    <a:pt x="80" y="170"/>
                  </a:lnTo>
                  <a:lnTo>
                    <a:pt x="78" y="166"/>
                  </a:lnTo>
                  <a:lnTo>
                    <a:pt x="74" y="164"/>
                  </a:lnTo>
                  <a:lnTo>
                    <a:pt x="66" y="166"/>
                  </a:lnTo>
                  <a:lnTo>
                    <a:pt x="54" y="170"/>
                  </a:lnTo>
                  <a:lnTo>
                    <a:pt x="44" y="174"/>
                  </a:lnTo>
                  <a:lnTo>
                    <a:pt x="32" y="178"/>
                  </a:lnTo>
                  <a:lnTo>
                    <a:pt x="20" y="182"/>
                  </a:lnTo>
                  <a:lnTo>
                    <a:pt x="10" y="183"/>
                  </a:lnTo>
                  <a:lnTo>
                    <a:pt x="2" y="189"/>
                  </a:lnTo>
                  <a:lnTo>
                    <a:pt x="0" y="193"/>
                  </a:lnTo>
                  <a:lnTo>
                    <a:pt x="2" y="197"/>
                  </a:lnTo>
                  <a:lnTo>
                    <a:pt x="10" y="201"/>
                  </a:lnTo>
                  <a:lnTo>
                    <a:pt x="18" y="204"/>
                  </a:lnTo>
                  <a:lnTo>
                    <a:pt x="26" y="208"/>
                  </a:lnTo>
                  <a:lnTo>
                    <a:pt x="26" y="214"/>
                  </a:lnTo>
                  <a:lnTo>
                    <a:pt x="22" y="222"/>
                  </a:lnTo>
                  <a:lnTo>
                    <a:pt x="22" y="227"/>
                  </a:lnTo>
                  <a:lnTo>
                    <a:pt x="24" y="233"/>
                  </a:lnTo>
                  <a:lnTo>
                    <a:pt x="28" y="243"/>
                  </a:lnTo>
                  <a:lnTo>
                    <a:pt x="30" y="250"/>
                  </a:lnTo>
                  <a:lnTo>
                    <a:pt x="32" y="256"/>
                  </a:lnTo>
                  <a:lnTo>
                    <a:pt x="36" y="258"/>
                  </a:lnTo>
                  <a:lnTo>
                    <a:pt x="42" y="254"/>
                  </a:lnTo>
                  <a:lnTo>
                    <a:pt x="50" y="250"/>
                  </a:lnTo>
                  <a:lnTo>
                    <a:pt x="58" y="248"/>
                  </a:lnTo>
                  <a:lnTo>
                    <a:pt x="64" y="247"/>
                  </a:lnTo>
                  <a:lnTo>
                    <a:pt x="72" y="248"/>
                  </a:lnTo>
                  <a:lnTo>
                    <a:pt x="82" y="250"/>
                  </a:lnTo>
                  <a:lnTo>
                    <a:pt x="92" y="248"/>
                  </a:lnTo>
                  <a:lnTo>
                    <a:pt x="104" y="248"/>
                  </a:lnTo>
                  <a:lnTo>
                    <a:pt x="111" y="248"/>
                  </a:lnTo>
                  <a:lnTo>
                    <a:pt x="113" y="252"/>
                  </a:lnTo>
                  <a:lnTo>
                    <a:pt x="111" y="258"/>
                  </a:lnTo>
                  <a:lnTo>
                    <a:pt x="109" y="266"/>
                  </a:lnTo>
                  <a:lnTo>
                    <a:pt x="111" y="271"/>
                  </a:lnTo>
                  <a:lnTo>
                    <a:pt x="115" y="277"/>
                  </a:lnTo>
                  <a:lnTo>
                    <a:pt x="113" y="285"/>
                  </a:lnTo>
                  <a:lnTo>
                    <a:pt x="109" y="291"/>
                  </a:lnTo>
                  <a:lnTo>
                    <a:pt x="104" y="292"/>
                  </a:lnTo>
                  <a:lnTo>
                    <a:pt x="96" y="291"/>
                  </a:lnTo>
                  <a:lnTo>
                    <a:pt x="88" y="289"/>
                  </a:lnTo>
                  <a:lnTo>
                    <a:pt x="80" y="287"/>
                  </a:lnTo>
                  <a:lnTo>
                    <a:pt x="78" y="292"/>
                  </a:lnTo>
                  <a:lnTo>
                    <a:pt x="74" y="298"/>
                  </a:lnTo>
                  <a:lnTo>
                    <a:pt x="68" y="300"/>
                  </a:lnTo>
                  <a:lnTo>
                    <a:pt x="60" y="298"/>
                  </a:lnTo>
                  <a:lnTo>
                    <a:pt x="56" y="296"/>
                  </a:lnTo>
                  <a:lnTo>
                    <a:pt x="56" y="296"/>
                  </a:lnTo>
                  <a:lnTo>
                    <a:pt x="54" y="294"/>
                  </a:lnTo>
                  <a:lnTo>
                    <a:pt x="50" y="296"/>
                  </a:lnTo>
                  <a:lnTo>
                    <a:pt x="42" y="300"/>
                  </a:lnTo>
                  <a:lnTo>
                    <a:pt x="38" y="306"/>
                  </a:lnTo>
                  <a:lnTo>
                    <a:pt x="38" y="310"/>
                  </a:lnTo>
                  <a:lnTo>
                    <a:pt x="38" y="315"/>
                  </a:lnTo>
                  <a:lnTo>
                    <a:pt x="28" y="323"/>
                  </a:lnTo>
                  <a:lnTo>
                    <a:pt x="16" y="331"/>
                  </a:lnTo>
                  <a:lnTo>
                    <a:pt x="12" y="334"/>
                  </a:lnTo>
                  <a:lnTo>
                    <a:pt x="12" y="338"/>
                  </a:lnTo>
                  <a:lnTo>
                    <a:pt x="10" y="344"/>
                  </a:lnTo>
                  <a:lnTo>
                    <a:pt x="8" y="352"/>
                  </a:lnTo>
                  <a:lnTo>
                    <a:pt x="8" y="359"/>
                  </a:lnTo>
                  <a:lnTo>
                    <a:pt x="10" y="369"/>
                  </a:lnTo>
                  <a:lnTo>
                    <a:pt x="14" y="375"/>
                  </a:lnTo>
                  <a:lnTo>
                    <a:pt x="18" y="380"/>
                  </a:lnTo>
                  <a:lnTo>
                    <a:pt x="20" y="388"/>
                  </a:lnTo>
                  <a:lnTo>
                    <a:pt x="20" y="394"/>
                  </a:lnTo>
                  <a:lnTo>
                    <a:pt x="20" y="396"/>
                  </a:lnTo>
                  <a:lnTo>
                    <a:pt x="26" y="415"/>
                  </a:lnTo>
                  <a:lnTo>
                    <a:pt x="26" y="417"/>
                  </a:lnTo>
                  <a:lnTo>
                    <a:pt x="28" y="422"/>
                  </a:lnTo>
                  <a:lnTo>
                    <a:pt x="32" y="426"/>
                  </a:lnTo>
                  <a:lnTo>
                    <a:pt x="38" y="430"/>
                  </a:lnTo>
                  <a:lnTo>
                    <a:pt x="50" y="432"/>
                  </a:lnTo>
                  <a:lnTo>
                    <a:pt x="62" y="432"/>
                  </a:lnTo>
                  <a:lnTo>
                    <a:pt x="72" y="432"/>
                  </a:lnTo>
                  <a:lnTo>
                    <a:pt x="76" y="432"/>
                  </a:lnTo>
                  <a:lnTo>
                    <a:pt x="76" y="438"/>
                  </a:lnTo>
                  <a:lnTo>
                    <a:pt x="74" y="451"/>
                  </a:lnTo>
                  <a:lnTo>
                    <a:pt x="76" y="464"/>
                  </a:lnTo>
                  <a:lnTo>
                    <a:pt x="78" y="476"/>
                  </a:lnTo>
                  <a:lnTo>
                    <a:pt x="86" y="478"/>
                  </a:lnTo>
                  <a:lnTo>
                    <a:pt x="94" y="476"/>
                  </a:lnTo>
                  <a:lnTo>
                    <a:pt x="104" y="472"/>
                  </a:lnTo>
                  <a:lnTo>
                    <a:pt x="111" y="474"/>
                  </a:lnTo>
                  <a:lnTo>
                    <a:pt x="119" y="482"/>
                  </a:lnTo>
                  <a:lnTo>
                    <a:pt x="127" y="487"/>
                  </a:lnTo>
                  <a:lnTo>
                    <a:pt x="135" y="495"/>
                  </a:lnTo>
                  <a:lnTo>
                    <a:pt x="137" y="497"/>
                  </a:lnTo>
                  <a:lnTo>
                    <a:pt x="137" y="493"/>
                  </a:lnTo>
                  <a:lnTo>
                    <a:pt x="139" y="487"/>
                  </a:lnTo>
                  <a:lnTo>
                    <a:pt x="143" y="482"/>
                  </a:lnTo>
                  <a:lnTo>
                    <a:pt x="149" y="482"/>
                  </a:lnTo>
                  <a:lnTo>
                    <a:pt x="159" y="482"/>
                  </a:lnTo>
                  <a:lnTo>
                    <a:pt x="167" y="480"/>
                  </a:lnTo>
                  <a:lnTo>
                    <a:pt x="173" y="480"/>
                  </a:lnTo>
                  <a:lnTo>
                    <a:pt x="173" y="484"/>
                  </a:lnTo>
                  <a:lnTo>
                    <a:pt x="169" y="493"/>
                  </a:lnTo>
                  <a:lnTo>
                    <a:pt x="167" y="507"/>
                  </a:lnTo>
                  <a:lnTo>
                    <a:pt x="163" y="522"/>
                  </a:lnTo>
                  <a:lnTo>
                    <a:pt x="155" y="535"/>
                  </a:lnTo>
                  <a:lnTo>
                    <a:pt x="145" y="547"/>
                  </a:lnTo>
                  <a:lnTo>
                    <a:pt x="139" y="556"/>
                  </a:lnTo>
                  <a:lnTo>
                    <a:pt x="135" y="564"/>
                  </a:lnTo>
                  <a:lnTo>
                    <a:pt x="129" y="568"/>
                  </a:lnTo>
                  <a:lnTo>
                    <a:pt x="121" y="568"/>
                  </a:lnTo>
                  <a:lnTo>
                    <a:pt x="111" y="568"/>
                  </a:lnTo>
                  <a:lnTo>
                    <a:pt x="102" y="572"/>
                  </a:lnTo>
                  <a:lnTo>
                    <a:pt x="96" y="575"/>
                  </a:lnTo>
                  <a:lnTo>
                    <a:pt x="96" y="581"/>
                  </a:lnTo>
                  <a:lnTo>
                    <a:pt x="100" y="587"/>
                  </a:lnTo>
                  <a:lnTo>
                    <a:pt x="106" y="591"/>
                  </a:lnTo>
                  <a:lnTo>
                    <a:pt x="111" y="591"/>
                  </a:lnTo>
                  <a:lnTo>
                    <a:pt x="117" y="589"/>
                  </a:lnTo>
                  <a:lnTo>
                    <a:pt x="125" y="585"/>
                  </a:lnTo>
                  <a:lnTo>
                    <a:pt x="133" y="579"/>
                  </a:lnTo>
                  <a:lnTo>
                    <a:pt x="145" y="575"/>
                  </a:lnTo>
                  <a:lnTo>
                    <a:pt x="155" y="570"/>
                  </a:lnTo>
                  <a:lnTo>
                    <a:pt x="163" y="562"/>
                  </a:lnTo>
                  <a:lnTo>
                    <a:pt x="169" y="556"/>
                  </a:lnTo>
                  <a:lnTo>
                    <a:pt x="175" y="552"/>
                  </a:lnTo>
                  <a:lnTo>
                    <a:pt x="183" y="552"/>
                  </a:lnTo>
                  <a:lnTo>
                    <a:pt x="189" y="554"/>
                  </a:lnTo>
                  <a:lnTo>
                    <a:pt x="195" y="552"/>
                  </a:lnTo>
                  <a:lnTo>
                    <a:pt x="199" y="547"/>
                  </a:lnTo>
                  <a:lnTo>
                    <a:pt x="201" y="539"/>
                  </a:lnTo>
                  <a:lnTo>
                    <a:pt x="203" y="531"/>
                  </a:lnTo>
                  <a:lnTo>
                    <a:pt x="205" y="528"/>
                  </a:lnTo>
                  <a:lnTo>
                    <a:pt x="209" y="524"/>
                  </a:lnTo>
                  <a:lnTo>
                    <a:pt x="217" y="518"/>
                  </a:lnTo>
                  <a:lnTo>
                    <a:pt x="226" y="512"/>
                  </a:lnTo>
                  <a:lnTo>
                    <a:pt x="234" y="508"/>
                  </a:lnTo>
                  <a:lnTo>
                    <a:pt x="238" y="507"/>
                  </a:lnTo>
                  <a:lnTo>
                    <a:pt x="238" y="505"/>
                  </a:lnTo>
                  <a:lnTo>
                    <a:pt x="236" y="501"/>
                  </a:lnTo>
                  <a:lnTo>
                    <a:pt x="238" y="497"/>
                  </a:lnTo>
                  <a:lnTo>
                    <a:pt x="244" y="493"/>
                  </a:lnTo>
                  <a:lnTo>
                    <a:pt x="250" y="491"/>
                  </a:lnTo>
                  <a:lnTo>
                    <a:pt x="256" y="487"/>
                  </a:lnTo>
                  <a:lnTo>
                    <a:pt x="258" y="482"/>
                  </a:lnTo>
                  <a:lnTo>
                    <a:pt x="256" y="476"/>
                  </a:lnTo>
                  <a:lnTo>
                    <a:pt x="252" y="470"/>
                  </a:lnTo>
                  <a:lnTo>
                    <a:pt x="246" y="466"/>
                  </a:lnTo>
                  <a:lnTo>
                    <a:pt x="246" y="461"/>
                  </a:lnTo>
                  <a:lnTo>
                    <a:pt x="248" y="455"/>
                  </a:lnTo>
                  <a:lnTo>
                    <a:pt x="252" y="449"/>
                  </a:lnTo>
                  <a:lnTo>
                    <a:pt x="256" y="445"/>
                  </a:lnTo>
                  <a:lnTo>
                    <a:pt x="260" y="440"/>
                  </a:lnTo>
                  <a:lnTo>
                    <a:pt x="266" y="428"/>
                  </a:lnTo>
                  <a:lnTo>
                    <a:pt x="274" y="413"/>
                  </a:lnTo>
                  <a:lnTo>
                    <a:pt x="284" y="399"/>
                  </a:lnTo>
                  <a:lnTo>
                    <a:pt x="292" y="390"/>
                  </a:lnTo>
                  <a:lnTo>
                    <a:pt x="302" y="388"/>
                  </a:lnTo>
                  <a:lnTo>
                    <a:pt x="306" y="392"/>
                  </a:lnTo>
                  <a:lnTo>
                    <a:pt x="304" y="398"/>
                  </a:lnTo>
                  <a:lnTo>
                    <a:pt x="300" y="403"/>
                  </a:lnTo>
                  <a:lnTo>
                    <a:pt x="294" y="411"/>
                  </a:lnTo>
                  <a:lnTo>
                    <a:pt x="290" y="421"/>
                  </a:lnTo>
                  <a:lnTo>
                    <a:pt x="288" y="432"/>
                  </a:lnTo>
                  <a:lnTo>
                    <a:pt x="286" y="443"/>
                  </a:lnTo>
                  <a:lnTo>
                    <a:pt x="284" y="447"/>
                  </a:lnTo>
                  <a:lnTo>
                    <a:pt x="282" y="451"/>
                  </a:lnTo>
                  <a:lnTo>
                    <a:pt x="282" y="459"/>
                  </a:lnTo>
                  <a:lnTo>
                    <a:pt x="284" y="464"/>
                  </a:lnTo>
                  <a:lnTo>
                    <a:pt x="290" y="464"/>
                  </a:lnTo>
                  <a:lnTo>
                    <a:pt x="298" y="459"/>
                  </a:lnTo>
                  <a:lnTo>
                    <a:pt x="308" y="453"/>
                  </a:lnTo>
                  <a:lnTo>
                    <a:pt x="316" y="447"/>
                  </a:lnTo>
                  <a:lnTo>
                    <a:pt x="322" y="442"/>
                  </a:lnTo>
                  <a:lnTo>
                    <a:pt x="326" y="438"/>
                  </a:lnTo>
                  <a:lnTo>
                    <a:pt x="326" y="436"/>
                  </a:lnTo>
                  <a:lnTo>
                    <a:pt x="329" y="432"/>
                  </a:lnTo>
                  <a:lnTo>
                    <a:pt x="335" y="432"/>
                  </a:lnTo>
                  <a:lnTo>
                    <a:pt x="343" y="430"/>
                  </a:lnTo>
                  <a:lnTo>
                    <a:pt x="351" y="422"/>
                  </a:lnTo>
                  <a:lnTo>
                    <a:pt x="355" y="417"/>
                  </a:lnTo>
                  <a:lnTo>
                    <a:pt x="357" y="415"/>
                  </a:lnTo>
                  <a:lnTo>
                    <a:pt x="355" y="413"/>
                  </a:lnTo>
                  <a:lnTo>
                    <a:pt x="351" y="407"/>
                  </a:lnTo>
                  <a:lnTo>
                    <a:pt x="351" y="401"/>
                  </a:lnTo>
                  <a:lnTo>
                    <a:pt x="357" y="396"/>
                  </a:lnTo>
                  <a:lnTo>
                    <a:pt x="367" y="394"/>
                  </a:lnTo>
                  <a:lnTo>
                    <a:pt x="377" y="394"/>
                  </a:lnTo>
                  <a:lnTo>
                    <a:pt x="385" y="396"/>
                  </a:lnTo>
                  <a:lnTo>
                    <a:pt x="391" y="398"/>
                  </a:lnTo>
                  <a:lnTo>
                    <a:pt x="397" y="401"/>
                  </a:lnTo>
                  <a:lnTo>
                    <a:pt x="405" y="403"/>
                  </a:lnTo>
                  <a:lnTo>
                    <a:pt x="417" y="407"/>
                  </a:lnTo>
                  <a:lnTo>
                    <a:pt x="431" y="411"/>
                  </a:lnTo>
                  <a:lnTo>
                    <a:pt x="442" y="413"/>
                  </a:lnTo>
                  <a:lnTo>
                    <a:pt x="448" y="413"/>
                  </a:lnTo>
                  <a:lnTo>
                    <a:pt x="452" y="411"/>
                  </a:lnTo>
                  <a:lnTo>
                    <a:pt x="458" y="411"/>
                  </a:lnTo>
                  <a:lnTo>
                    <a:pt x="466" y="411"/>
                  </a:lnTo>
                  <a:lnTo>
                    <a:pt x="474" y="413"/>
                  </a:lnTo>
                  <a:lnTo>
                    <a:pt x="482" y="415"/>
                  </a:lnTo>
                  <a:lnTo>
                    <a:pt x="496" y="415"/>
                  </a:lnTo>
                  <a:lnTo>
                    <a:pt x="510" y="415"/>
                  </a:lnTo>
                  <a:lnTo>
                    <a:pt x="520" y="415"/>
                  </a:lnTo>
                  <a:lnTo>
                    <a:pt x="528" y="417"/>
                  </a:lnTo>
                  <a:lnTo>
                    <a:pt x="536" y="422"/>
                  </a:lnTo>
                  <a:lnTo>
                    <a:pt x="546" y="428"/>
                  </a:lnTo>
                  <a:lnTo>
                    <a:pt x="555" y="430"/>
                  </a:lnTo>
                  <a:lnTo>
                    <a:pt x="563" y="432"/>
                  </a:lnTo>
                  <a:lnTo>
                    <a:pt x="565" y="432"/>
                  </a:lnTo>
                  <a:lnTo>
                    <a:pt x="567" y="434"/>
                  </a:lnTo>
                  <a:lnTo>
                    <a:pt x="569" y="436"/>
                  </a:lnTo>
                  <a:lnTo>
                    <a:pt x="575" y="442"/>
                  </a:lnTo>
                  <a:lnTo>
                    <a:pt x="583" y="445"/>
                  </a:lnTo>
                  <a:lnTo>
                    <a:pt x="593" y="447"/>
                  </a:lnTo>
                  <a:lnTo>
                    <a:pt x="601" y="449"/>
                  </a:lnTo>
                  <a:lnTo>
                    <a:pt x="607" y="449"/>
                  </a:lnTo>
                  <a:lnTo>
                    <a:pt x="611" y="445"/>
                  </a:lnTo>
                  <a:lnTo>
                    <a:pt x="613" y="440"/>
                  </a:lnTo>
                  <a:lnTo>
                    <a:pt x="615" y="434"/>
                  </a:lnTo>
                  <a:lnTo>
                    <a:pt x="619" y="434"/>
                  </a:lnTo>
                  <a:lnTo>
                    <a:pt x="629" y="436"/>
                  </a:lnTo>
                  <a:lnTo>
                    <a:pt x="641" y="440"/>
                  </a:lnTo>
                  <a:lnTo>
                    <a:pt x="651" y="442"/>
                  </a:lnTo>
                  <a:lnTo>
                    <a:pt x="660" y="445"/>
                  </a:lnTo>
                  <a:lnTo>
                    <a:pt x="668" y="453"/>
                  </a:lnTo>
                  <a:lnTo>
                    <a:pt x="676" y="463"/>
                  </a:lnTo>
                  <a:lnTo>
                    <a:pt x="684" y="470"/>
                  </a:lnTo>
                  <a:lnTo>
                    <a:pt x="690" y="474"/>
                  </a:lnTo>
                  <a:lnTo>
                    <a:pt x="692" y="476"/>
                  </a:lnTo>
                  <a:lnTo>
                    <a:pt x="710" y="493"/>
                  </a:lnTo>
                  <a:lnTo>
                    <a:pt x="720" y="503"/>
                  </a:lnTo>
                  <a:lnTo>
                    <a:pt x="722" y="503"/>
                  </a:lnTo>
                  <a:lnTo>
                    <a:pt x="726" y="503"/>
                  </a:lnTo>
                  <a:lnTo>
                    <a:pt x="730" y="505"/>
                  </a:lnTo>
                  <a:lnTo>
                    <a:pt x="736" y="508"/>
                  </a:lnTo>
                  <a:lnTo>
                    <a:pt x="744" y="516"/>
                  </a:lnTo>
                  <a:lnTo>
                    <a:pt x="754" y="526"/>
                  </a:lnTo>
                  <a:lnTo>
                    <a:pt x="760" y="533"/>
                  </a:lnTo>
                  <a:lnTo>
                    <a:pt x="764" y="537"/>
                  </a:lnTo>
                  <a:close/>
                </a:path>
              </a:pathLst>
            </a:custGeom>
            <a:solidFill>
              <a:srgbClr val="FFA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049"/>
            <p:cNvSpPr>
              <a:spLocks/>
            </p:cNvSpPr>
            <p:nvPr>
              <p:custDataLst>
                <p:tags r:id="rId23"/>
              </p:custDataLst>
            </p:nvPr>
          </p:nvSpPr>
          <p:spPr bwMode="auto">
            <a:xfrm>
              <a:off x="769" y="2242"/>
              <a:ext cx="63" cy="43"/>
            </a:xfrm>
            <a:custGeom>
              <a:avLst/>
              <a:gdLst>
                <a:gd name="T0" fmla="*/ 125 w 125"/>
                <a:gd name="T1" fmla="*/ 86 h 86"/>
                <a:gd name="T2" fmla="*/ 125 w 125"/>
                <a:gd name="T3" fmla="*/ 84 h 86"/>
                <a:gd name="T4" fmla="*/ 123 w 125"/>
                <a:gd name="T5" fmla="*/ 82 h 86"/>
                <a:gd name="T6" fmla="*/ 121 w 125"/>
                <a:gd name="T7" fmla="*/ 77 h 86"/>
                <a:gd name="T8" fmla="*/ 115 w 125"/>
                <a:gd name="T9" fmla="*/ 71 h 86"/>
                <a:gd name="T10" fmla="*/ 109 w 125"/>
                <a:gd name="T11" fmla="*/ 65 h 86"/>
                <a:gd name="T12" fmla="*/ 107 w 125"/>
                <a:gd name="T13" fmla="*/ 61 h 86"/>
                <a:gd name="T14" fmla="*/ 103 w 125"/>
                <a:gd name="T15" fmla="*/ 58 h 86"/>
                <a:gd name="T16" fmla="*/ 95 w 125"/>
                <a:gd name="T17" fmla="*/ 58 h 86"/>
                <a:gd name="T18" fmla="*/ 89 w 125"/>
                <a:gd name="T19" fmla="*/ 59 h 86"/>
                <a:gd name="T20" fmla="*/ 83 w 125"/>
                <a:gd name="T21" fmla="*/ 63 h 86"/>
                <a:gd name="T22" fmla="*/ 79 w 125"/>
                <a:gd name="T23" fmla="*/ 63 h 86"/>
                <a:gd name="T24" fmla="*/ 69 w 125"/>
                <a:gd name="T25" fmla="*/ 58 h 86"/>
                <a:gd name="T26" fmla="*/ 61 w 125"/>
                <a:gd name="T27" fmla="*/ 50 h 86"/>
                <a:gd name="T28" fmla="*/ 55 w 125"/>
                <a:gd name="T29" fmla="*/ 50 h 86"/>
                <a:gd name="T30" fmla="*/ 53 w 125"/>
                <a:gd name="T31" fmla="*/ 48 h 86"/>
                <a:gd name="T32" fmla="*/ 55 w 125"/>
                <a:gd name="T33" fmla="*/ 42 h 86"/>
                <a:gd name="T34" fmla="*/ 55 w 125"/>
                <a:gd name="T35" fmla="*/ 35 h 86"/>
                <a:gd name="T36" fmla="*/ 53 w 125"/>
                <a:gd name="T37" fmla="*/ 31 h 86"/>
                <a:gd name="T38" fmla="*/ 49 w 125"/>
                <a:gd name="T39" fmla="*/ 29 h 86"/>
                <a:gd name="T40" fmla="*/ 46 w 125"/>
                <a:gd name="T41" fmla="*/ 25 h 86"/>
                <a:gd name="T42" fmla="*/ 42 w 125"/>
                <a:gd name="T43" fmla="*/ 21 h 86"/>
                <a:gd name="T44" fmla="*/ 42 w 125"/>
                <a:gd name="T45" fmla="*/ 19 h 86"/>
                <a:gd name="T46" fmla="*/ 42 w 125"/>
                <a:gd name="T47" fmla="*/ 15 h 86"/>
                <a:gd name="T48" fmla="*/ 38 w 125"/>
                <a:gd name="T49" fmla="*/ 14 h 86"/>
                <a:gd name="T50" fmla="*/ 34 w 125"/>
                <a:gd name="T51" fmla="*/ 8 h 86"/>
                <a:gd name="T52" fmla="*/ 30 w 125"/>
                <a:gd name="T53" fmla="*/ 4 h 86"/>
                <a:gd name="T54" fmla="*/ 24 w 125"/>
                <a:gd name="T55" fmla="*/ 0 h 86"/>
                <a:gd name="T56" fmla="*/ 14 w 125"/>
                <a:gd name="T57" fmla="*/ 0 h 86"/>
                <a:gd name="T58" fmla="*/ 6 w 125"/>
                <a:gd name="T59" fmla="*/ 4 h 86"/>
                <a:gd name="T60" fmla="*/ 0 w 125"/>
                <a:gd name="T61" fmla="*/ 6 h 86"/>
                <a:gd name="T62" fmla="*/ 0 w 125"/>
                <a:gd name="T63" fmla="*/ 10 h 86"/>
                <a:gd name="T64" fmla="*/ 6 w 125"/>
                <a:gd name="T65" fmla="*/ 15 h 86"/>
                <a:gd name="T66" fmla="*/ 18 w 125"/>
                <a:gd name="T67" fmla="*/ 21 h 86"/>
                <a:gd name="T68" fmla="*/ 30 w 125"/>
                <a:gd name="T69" fmla="*/ 25 h 86"/>
                <a:gd name="T70" fmla="*/ 38 w 125"/>
                <a:gd name="T71" fmla="*/ 31 h 86"/>
                <a:gd name="T72" fmla="*/ 42 w 125"/>
                <a:gd name="T73" fmla="*/ 37 h 86"/>
                <a:gd name="T74" fmla="*/ 42 w 125"/>
                <a:gd name="T75" fmla="*/ 44 h 86"/>
                <a:gd name="T76" fmla="*/ 46 w 125"/>
                <a:gd name="T77" fmla="*/ 50 h 86"/>
                <a:gd name="T78" fmla="*/ 49 w 125"/>
                <a:gd name="T79" fmla="*/ 54 h 86"/>
                <a:gd name="T80" fmla="*/ 55 w 125"/>
                <a:gd name="T81" fmla="*/ 59 h 86"/>
                <a:gd name="T82" fmla="*/ 63 w 125"/>
                <a:gd name="T83" fmla="*/ 65 h 86"/>
                <a:gd name="T84" fmla="*/ 71 w 125"/>
                <a:gd name="T85" fmla="*/ 69 h 86"/>
                <a:gd name="T86" fmla="*/ 81 w 125"/>
                <a:gd name="T87" fmla="*/ 73 h 86"/>
                <a:gd name="T88" fmla="*/ 87 w 125"/>
                <a:gd name="T89" fmla="*/ 75 h 86"/>
                <a:gd name="T90" fmla="*/ 93 w 125"/>
                <a:gd name="T91" fmla="*/ 75 h 86"/>
                <a:gd name="T92" fmla="*/ 95 w 125"/>
                <a:gd name="T93" fmla="*/ 73 h 86"/>
                <a:gd name="T94" fmla="*/ 99 w 125"/>
                <a:gd name="T95" fmla="*/ 75 h 86"/>
                <a:gd name="T96" fmla="*/ 103 w 125"/>
                <a:gd name="T97" fmla="*/ 79 h 86"/>
                <a:gd name="T98" fmla="*/ 109 w 125"/>
                <a:gd name="T99" fmla="*/ 82 h 86"/>
                <a:gd name="T100" fmla="*/ 117 w 125"/>
                <a:gd name="T101" fmla="*/ 84 h 86"/>
                <a:gd name="T102" fmla="*/ 123 w 125"/>
                <a:gd name="T103" fmla="*/ 86 h 86"/>
                <a:gd name="T104" fmla="*/ 125 w 125"/>
                <a:gd name="T10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5" h="86">
                  <a:moveTo>
                    <a:pt x="125" y="86"/>
                  </a:moveTo>
                  <a:lnTo>
                    <a:pt x="125" y="84"/>
                  </a:lnTo>
                  <a:lnTo>
                    <a:pt x="123" y="82"/>
                  </a:lnTo>
                  <a:lnTo>
                    <a:pt x="121" y="77"/>
                  </a:lnTo>
                  <a:lnTo>
                    <a:pt x="115" y="71"/>
                  </a:lnTo>
                  <a:lnTo>
                    <a:pt x="109" y="65"/>
                  </a:lnTo>
                  <a:lnTo>
                    <a:pt x="107" y="61"/>
                  </a:lnTo>
                  <a:lnTo>
                    <a:pt x="103" y="58"/>
                  </a:lnTo>
                  <a:lnTo>
                    <a:pt x="95" y="58"/>
                  </a:lnTo>
                  <a:lnTo>
                    <a:pt x="89" y="59"/>
                  </a:lnTo>
                  <a:lnTo>
                    <a:pt x="83" y="63"/>
                  </a:lnTo>
                  <a:lnTo>
                    <a:pt x="79" y="63"/>
                  </a:lnTo>
                  <a:lnTo>
                    <a:pt x="69" y="58"/>
                  </a:lnTo>
                  <a:lnTo>
                    <a:pt x="61" y="50"/>
                  </a:lnTo>
                  <a:lnTo>
                    <a:pt x="55" y="50"/>
                  </a:lnTo>
                  <a:lnTo>
                    <a:pt x="53" y="48"/>
                  </a:lnTo>
                  <a:lnTo>
                    <a:pt x="55" y="42"/>
                  </a:lnTo>
                  <a:lnTo>
                    <a:pt x="55" y="35"/>
                  </a:lnTo>
                  <a:lnTo>
                    <a:pt x="53" y="31"/>
                  </a:lnTo>
                  <a:lnTo>
                    <a:pt x="49" y="29"/>
                  </a:lnTo>
                  <a:lnTo>
                    <a:pt x="46" y="25"/>
                  </a:lnTo>
                  <a:lnTo>
                    <a:pt x="42" y="21"/>
                  </a:lnTo>
                  <a:lnTo>
                    <a:pt x="42" y="19"/>
                  </a:lnTo>
                  <a:lnTo>
                    <a:pt x="42" y="15"/>
                  </a:lnTo>
                  <a:lnTo>
                    <a:pt x="38" y="14"/>
                  </a:lnTo>
                  <a:lnTo>
                    <a:pt x="34" y="8"/>
                  </a:lnTo>
                  <a:lnTo>
                    <a:pt x="30" y="4"/>
                  </a:lnTo>
                  <a:lnTo>
                    <a:pt x="24" y="0"/>
                  </a:lnTo>
                  <a:lnTo>
                    <a:pt x="14" y="0"/>
                  </a:lnTo>
                  <a:lnTo>
                    <a:pt x="6" y="4"/>
                  </a:lnTo>
                  <a:lnTo>
                    <a:pt x="0" y="6"/>
                  </a:lnTo>
                  <a:lnTo>
                    <a:pt x="0" y="10"/>
                  </a:lnTo>
                  <a:lnTo>
                    <a:pt x="6" y="15"/>
                  </a:lnTo>
                  <a:lnTo>
                    <a:pt x="18" y="21"/>
                  </a:lnTo>
                  <a:lnTo>
                    <a:pt x="30" y="25"/>
                  </a:lnTo>
                  <a:lnTo>
                    <a:pt x="38" y="31"/>
                  </a:lnTo>
                  <a:lnTo>
                    <a:pt x="42" y="37"/>
                  </a:lnTo>
                  <a:lnTo>
                    <a:pt x="42" y="44"/>
                  </a:lnTo>
                  <a:lnTo>
                    <a:pt x="46" y="50"/>
                  </a:lnTo>
                  <a:lnTo>
                    <a:pt x="49" y="54"/>
                  </a:lnTo>
                  <a:lnTo>
                    <a:pt x="55" y="59"/>
                  </a:lnTo>
                  <a:lnTo>
                    <a:pt x="63" y="65"/>
                  </a:lnTo>
                  <a:lnTo>
                    <a:pt x="71" y="69"/>
                  </a:lnTo>
                  <a:lnTo>
                    <a:pt x="81" y="73"/>
                  </a:lnTo>
                  <a:lnTo>
                    <a:pt x="87" y="75"/>
                  </a:lnTo>
                  <a:lnTo>
                    <a:pt x="93" y="75"/>
                  </a:lnTo>
                  <a:lnTo>
                    <a:pt x="95" y="73"/>
                  </a:lnTo>
                  <a:lnTo>
                    <a:pt x="99" y="75"/>
                  </a:lnTo>
                  <a:lnTo>
                    <a:pt x="103" y="79"/>
                  </a:lnTo>
                  <a:lnTo>
                    <a:pt x="109" y="82"/>
                  </a:lnTo>
                  <a:lnTo>
                    <a:pt x="117" y="84"/>
                  </a:lnTo>
                  <a:lnTo>
                    <a:pt x="123" y="86"/>
                  </a:lnTo>
                  <a:lnTo>
                    <a:pt x="125" y="86"/>
                  </a:lnTo>
                  <a:close/>
                </a:path>
              </a:pathLst>
            </a:custGeom>
            <a:solidFill>
              <a:srgbClr val="FFA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050"/>
            <p:cNvSpPr>
              <a:spLocks/>
            </p:cNvSpPr>
            <p:nvPr>
              <p:custDataLst>
                <p:tags r:id="rId24"/>
              </p:custDataLst>
            </p:nvPr>
          </p:nvSpPr>
          <p:spPr bwMode="auto">
            <a:xfrm>
              <a:off x="804" y="2255"/>
              <a:ext cx="9" cy="8"/>
            </a:xfrm>
            <a:custGeom>
              <a:avLst/>
              <a:gdLst>
                <a:gd name="T0" fmla="*/ 18 w 18"/>
                <a:gd name="T1" fmla="*/ 15 h 15"/>
                <a:gd name="T2" fmla="*/ 18 w 18"/>
                <a:gd name="T3" fmla="*/ 13 h 15"/>
                <a:gd name="T4" fmla="*/ 16 w 18"/>
                <a:gd name="T5" fmla="*/ 8 h 15"/>
                <a:gd name="T6" fmla="*/ 12 w 18"/>
                <a:gd name="T7" fmla="*/ 2 h 15"/>
                <a:gd name="T8" fmla="*/ 6 w 18"/>
                <a:gd name="T9" fmla="*/ 0 h 15"/>
                <a:gd name="T10" fmla="*/ 2 w 18"/>
                <a:gd name="T11" fmla="*/ 0 h 15"/>
                <a:gd name="T12" fmla="*/ 0 w 18"/>
                <a:gd name="T13" fmla="*/ 2 h 15"/>
                <a:gd name="T14" fmla="*/ 2 w 18"/>
                <a:gd name="T15" fmla="*/ 6 h 15"/>
                <a:gd name="T16" fmla="*/ 6 w 18"/>
                <a:gd name="T17" fmla="*/ 10 h 15"/>
                <a:gd name="T18" fmla="*/ 10 w 18"/>
                <a:gd name="T19" fmla="*/ 13 h 15"/>
                <a:gd name="T20" fmla="*/ 14 w 18"/>
                <a:gd name="T21" fmla="*/ 15 h 15"/>
                <a:gd name="T22" fmla="*/ 16 w 18"/>
                <a:gd name="T23" fmla="*/ 15 h 15"/>
                <a:gd name="T24" fmla="*/ 18 w 18"/>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5">
                  <a:moveTo>
                    <a:pt x="18" y="15"/>
                  </a:moveTo>
                  <a:lnTo>
                    <a:pt x="18" y="13"/>
                  </a:lnTo>
                  <a:lnTo>
                    <a:pt x="16" y="8"/>
                  </a:lnTo>
                  <a:lnTo>
                    <a:pt x="12" y="2"/>
                  </a:lnTo>
                  <a:lnTo>
                    <a:pt x="6" y="0"/>
                  </a:lnTo>
                  <a:lnTo>
                    <a:pt x="2" y="0"/>
                  </a:lnTo>
                  <a:lnTo>
                    <a:pt x="0" y="2"/>
                  </a:lnTo>
                  <a:lnTo>
                    <a:pt x="2" y="6"/>
                  </a:lnTo>
                  <a:lnTo>
                    <a:pt x="6" y="10"/>
                  </a:lnTo>
                  <a:lnTo>
                    <a:pt x="10" y="13"/>
                  </a:lnTo>
                  <a:lnTo>
                    <a:pt x="14" y="15"/>
                  </a:lnTo>
                  <a:lnTo>
                    <a:pt x="16" y="15"/>
                  </a:lnTo>
                  <a:lnTo>
                    <a:pt x="18" y="15"/>
                  </a:lnTo>
                  <a:close/>
                </a:path>
              </a:pathLst>
            </a:custGeom>
            <a:solidFill>
              <a:srgbClr val="FFA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051"/>
            <p:cNvSpPr>
              <a:spLocks/>
            </p:cNvSpPr>
            <p:nvPr>
              <p:custDataLst>
                <p:tags r:id="rId25"/>
              </p:custDataLst>
            </p:nvPr>
          </p:nvSpPr>
          <p:spPr bwMode="auto">
            <a:xfrm>
              <a:off x="785" y="2237"/>
              <a:ext cx="12" cy="9"/>
            </a:xfrm>
            <a:custGeom>
              <a:avLst/>
              <a:gdLst>
                <a:gd name="T0" fmla="*/ 23 w 23"/>
                <a:gd name="T1" fmla="*/ 17 h 19"/>
                <a:gd name="T2" fmla="*/ 21 w 23"/>
                <a:gd name="T3" fmla="*/ 15 h 19"/>
                <a:gd name="T4" fmla="*/ 19 w 23"/>
                <a:gd name="T5" fmla="*/ 11 h 19"/>
                <a:gd name="T6" fmla="*/ 16 w 23"/>
                <a:gd name="T7" fmla="*/ 7 h 19"/>
                <a:gd name="T8" fmla="*/ 10 w 23"/>
                <a:gd name="T9" fmla="*/ 2 h 19"/>
                <a:gd name="T10" fmla="*/ 4 w 23"/>
                <a:gd name="T11" fmla="*/ 0 h 19"/>
                <a:gd name="T12" fmla="*/ 0 w 23"/>
                <a:gd name="T13" fmla="*/ 2 h 19"/>
                <a:gd name="T14" fmla="*/ 0 w 23"/>
                <a:gd name="T15" fmla="*/ 5 h 19"/>
                <a:gd name="T16" fmla="*/ 2 w 23"/>
                <a:gd name="T17" fmla="*/ 9 h 19"/>
                <a:gd name="T18" fmla="*/ 8 w 23"/>
                <a:gd name="T19" fmla="*/ 13 h 19"/>
                <a:gd name="T20" fmla="*/ 14 w 23"/>
                <a:gd name="T21" fmla="*/ 17 h 19"/>
                <a:gd name="T22" fmla="*/ 17 w 23"/>
                <a:gd name="T23" fmla="*/ 19 h 19"/>
                <a:gd name="T24" fmla="*/ 23 w 23"/>
                <a:gd name="T2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19">
                  <a:moveTo>
                    <a:pt x="23" y="17"/>
                  </a:moveTo>
                  <a:lnTo>
                    <a:pt x="21" y="15"/>
                  </a:lnTo>
                  <a:lnTo>
                    <a:pt x="19" y="11"/>
                  </a:lnTo>
                  <a:lnTo>
                    <a:pt x="16" y="7"/>
                  </a:lnTo>
                  <a:lnTo>
                    <a:pt x="10" y="2"/>
                  </a:lnTo>
                  <a:lnTo>
                    <a:pt x="4" y="0"/>
                  </a:lnTo>
                  <a:lnTo>
                    <a:pt x="0" y="2"/>
                  </a:lnTo>
                  <a:lnTo>
                    <a:pt x="0" y="5"/>
                  </a:lnTo>
                  <a:lnTo>
                    <a:pt x="2" y="9"/>
                  </a:lnTo>
                  <a:lnTo>
                    <a:pt x="8" y="13"/>
                  </a:lnTo>
                  <a:lnTo>
                    <a:pt x="14" y="17"/>
                  </a:lnTo>
                  <a:lnTo>
                    <a:pt x="17" y="19"/>
                  </a:lnTo>
                  <a:lnTo>
                    <a:pt x="23" y="17"/>
                  </a:lnTo>
                  <a:close/>
                </a:path>
              </a:pathLst>
            </a:custGeom>
            <a:solidFill>
              <a:srgbClr val="FFA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5" name="Group 1052"/>
            <p:cNvGrpSpPr>
              <a:grpSpLocks/>
            </p:cNvGrpSpPr>
            <p:nvPr/>
          </p:nvGrpSpPr>
          <p:grpSpPr bwMode="auto">
            <a:xfrm>
              <a:off x="387" y="2343"/>
              <a:ext cx="103" cy="43"/>
              <a:chOff x="411" y="2310"/>
              <a:chExt cx="103" cy="43"/>
            </a:xfrm>
          </p:grpSpPr>
          <p:sp>
            <p:nvSpPr>
              <p:cNvPr id="44" name="Freeform 1053"/>
              <p:cNvSpPr>
                <a:spLocks/>
              </p:cNvSpPr>
              <p:nvPr>
                <p:custDataLst>
                  <p:tags r:id="rId42"/>
                </p:custDataLst>
              </p:nvPr>
            </p:nvSpPr>
            <p:spPr bwMode="auto">
              <a:xfrm>
                <a:off x="486" y="2310"/>
                <a:ext cx="28" cy="11"/>
              </a:xfrm>
              <a:custGeom>
                <a:avLst/>
                <a:gdLst>
                  <a:gd name="T0" fmla="*/ 56 w 56"/>
                  <a:gd name="T1" fmla="*/ 11 h 21"/>
                  <a:gd name="T2" fmla="*/ 32 w 56"/>
                  <a:gd name="T3" fmla="*/ 0 h 21"/>
                  <a:gd name="T4" fmla="*/ 6 w 56"/>
                  <a:gd name="T5" fmla="*/ 15 h 21"/>
                  <a:gd name="T6" fmla="*/ 4 w 56"/>
                  <a:gd name="T7" fmla="*/ 15 h 21"/>
                  <a:gd name="T8" fmla="*/ 2 w 56"/>
                  <a:gd name="T9" fmla="*/ 17 h 21"/>
                  <a:gd name="T10" fmla="*/ 0 w 56"/>
                  <a:gd name="T11" fmla="*/ 21 h 21"/>
                  <a:gd name="T12" fmla="*/ 8 w 56"/>
                  <a:gd name="T13" fmla="*/ 21 h 21"/>
                  <a:gd name="T14" fmla="*/ 22 w 56"/>
                  <a:gd name="T15" fmla="*/ 19 h 21"/>
                  <a:gd name="T16" fmla="*/ 38 w 56"/>
                  <a:gd name="T17" fmla="*/ 15 h 21"/>
                  <a:gd name="T18" fmla="*/ 50 w 56"/>
                  <a:gd name="T19" fmla="*/ 13 h 21"/>
                  <a:gd name="T20" fmla="*/ 56 w 56"/>
                  <a:gd name="T21"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21">
                    <a:moveTo>
                      <a:pt x="56" y="11"/>
                    </a:moveTo>
                    <a:lnTo>
                      <a:pt x="32" y="0"/>
                    </a:lnTo>
                    <a:lnTo>
                      <a:pt x="6" y="15"/>
                    </a:lnTo>
                    <a:lnTo>
                      <a:pt x="4" y="15"/>
                    </a:lnTo>
                    <a:lnTo>
                      <a:pt x="2" y="17"/>
                    </a:lnTo>
                    <a:lnTo>
                      <a:pt x="0" y="21"/>
                    </a:lnTo>
                    <a:lnTo>
                      <a:pt x="8" y="21"/>
                    </a:lnTo>
                    <a:lnTo>
                      <a:pt x="22" y="19"/>
                    </a:lnTo>
                    <a:lnTo>
                      <a:pt x="38" y="15"/>
                    </a:lnTo>
                    <a:lnTo>
                      <a:pt x="50" y="13"/>
                    </a:lnTo>
                    <a:lnTo>
                      <a:pt x="56" y="11"/>
                    </a:lnTo>
                    <a:close/>
                  </a:path>
                </a:pathLst>
              </a:custGeom>
              <a:solidFill>
                <a:srgbClr val="FFA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054"/>
              <p:cNvSpPr>
                <a:spLocks/>
              </p:cNvSpPr>
              <p:nvPr>
                <p:custDataLst>
                  <p:tags r:id="rId43"/>
                </p:custDataLst>
              </p:nvPr>
            </p:nvSpPr>
            <p:spPr bwMode="auto">
              <a:xfrm>
                <a:off x="457" y="2323"/>
                <a:ext cx="28" cy="18"/>
              </a:xfrm>
              <a:custGeom>
                <a:avLst/>
                <a:gdLst>
                  <a:gd name="T0" fmla="*/ 55 w 55"/>
                  <a:gd name="T1" fmla="*/ 4 h 36"/>
                  <a:gd name="T2" fmla="*/ 53 w 55"/>
                  <a:gd name="T3" fmla="*/ 5 h 36"/>
                  <a:gd name="T4" fmla="*/ 49 w 55"/>
                  <a:gd name="T5" fmla="*/ 7 h 36"/>
                  <a:gd name="T6" fmla="*/ 45 w 55"/>
                  <a:gd name="T7" fmla="*/ 11 h 36"/>
                  <a:gd name="T8" fmla="*/ 37 w 55"/>
                  <a:gd name="T9" fmla="*/ 13 h 36"/>
                  <a:gd name="T10" fmla="*/ 33 w 55"/>
                  <a:gd name="T11" fmla="*/ 15 h 36"/>
                  <a:gd name="T12" fmla="*/ 31 w 55"/>
                  <a:gd name="T13" fmla="*/ 13 h 36"/>
                  <a:gd name="T14" fmla="*/ 31 w 55"/>
                  <a:gd name="T15" fmla="*/ 13 h 36"/>
                  <a:gd name="T16" fmla="*/ 27 w 55"/>
                  <a:gd name="T17" fmla="*/ 17 h 36"/>
                  <a:gd name="T18" fmla="*/ 21 w 55"/>
                  <a:gd name="T19" fmla="*/ 23 h 36"/>
                  <a:gd name="T20" fmla="*/ 17 w 55"/>
                  <a:gd name="T21" fmla="*/ 25 h 36"/>
                  <a:gd name="T22" fmla="*/ 14 w 55"/>
                  <a:gd name="T23" fmla="*/ 28 h 36"/>
                  <a:gd name="T24" fmla="*/ 12 w 55"/>
                  <a:gd name="T25" fmla="*/ 28 h 36"/>
                  <a:gd name="T26" fmla="*/ 10 w 55"/>
                  <a:gd name="T27" fmla="*/ 30 h 36"/>
                  <a:gd name="T28" fmla="*/ 6 w 55"/>
                  <a:gd name="T29" fmla="*/ 34 h 36"/>
                  <a:gd name="T30" fmla="*/ 2 w 55"/>
                  <a:gd name="T31" fmla="*/ 36 h 36"/>
                  <a:gd name="T32" fmla="*/ 0 w 55"/>
                  <a:gd name="T33" fmla="*/ 34 h 36"/>
                  <a:gd name="T34" fmla="*/ 2 w 55"/>
                  <a:gd name="T35" fmla="*/ 28 h 36"/>
                  <a:gd name="T36" fmla="*/ 6 w 55"/>
                  <a:gd name="T37" fmla="*/ 23 h 36"/>
                  <a:gd name="T38" fmla="*/ 8 w 55"/>
                  <a:gd name="T39" fmla="*/ 19 h 36"/>
                  <a:gd name="T40" fmla="*/ 10 w 55"/>
                  <a:gd name="T41" fmla="*/ 17 h 36"/>
                  <a:gd name="T42" fmla="*/ 31 w 55"/>
                  <a:gd name="T43" fmla="*/ 4 h 36"/>
                  <a:gd name="T44" fmla="*/ 33 w 55"/>
                  <a:gd name="T45" fmla="*/ 2 h 36"/>
                  <a:gd name="T46" fmla="*/ 41 w 55"/>
                  <a:gd name="T47" fmla="*/ 0 h 36"/>
                  <a:gd name="T48" fmla="*/ 47 w 55"/>
                  <a:gd name="T49" fmla="*/ 0 h 36"/>
                  <a:gd name="T50" fmla="*/ 55 w 55"/>
                  <a:gd name="T51"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36">
                    <a:moveTo>
                      <a:pt x="55" y="4"/>
                    </a:moveTo>
                    <a:lnTo>
                      <a:pt x="53" y="5"/>
                    </a:lnTo>
                    <a:lnTo>
                      <a:pt x="49" y="7"/>
                    </a:lnTo>
                    <a:lnTo>
                      <a:pt x="45" y="11"/>
                    </a:lnTo>
                    <a:lnTo>
                      <a:pt x="37" y="13"/>
                    </a:lnTo>
                    <a:lnTo>
                      <a:pt x="33" y="15"/>
                    </a:lnTo>
                    <a:lnTo>
                      <a:pt x="31" y="13"/>
                    </a:lnTo>
                    <a:lnTo>
                      <a:pt x="31" y="13"/>
                    </a:lnTo>
                    <a:lnTo>
                      <a:pt x="27" y="17"/>
                    </a:lnTo>
                    <a:lnTo>
                      <a:pt x="21" y="23"/>
                    </a:lnTo>
                    <a:lnTo>
                      <a:pt x="17" y="25"/>
                    </a:lnTo>
                    <a:lnTo>
                      <a:pt x="14" y="28"/>
                    </a:lnTo>
                    <a:lnTo>
                      <a:pt x="12" y="28"/>
                    </a:lnTo>
                    <a:lnTo>
                      <a:pt x="10" y="30"/>
                    </a:lnTo>
                    <a:lnTo>
                      <a:pt x="6" y="34"/>
                    </a:lnTo>
                    <a:lnTo>
                      <a:pt x="2" y="36"/>
                    </a:lnTo>
                    <a:lnTo>
                      <a:pt x="0" y="34"/>
                    </a:lnTo>
                    <a:lnTo>
                      <a:pt x="2" y="28"/>
                    </a:lnTo>
                    <a:lnTo>
                      <a:pt x="6" y="23"/>
                    </a:lnTo>
                    <a:lnTo>
                      <a:pt x="8" y="19"/>
                    </a:lnTo>
                    <a:lnTo>
                      <a:pt x="10" y="17"/>
                    </a:lnTo>
                    <a:lnTo>
                      <a:pt x="31" y="4"/>
                    </a:lnTo>
                    <a:lnTo>
                      <a:pt x="33" y="2"/>
                    </a:lnTo>
                    <a:lnTo>
                      <a:pt x="41" y="0"/>
                    </a:lnTo>
                    <a:lnTo>
                      <a:pt x="47" y="0"/>
                    </a:lnTo>
                    <a:lnTo>
                      <a:pt x="55" y="4"/>
                    </a:lnTo>
                    <a:close/>
                  </a:path>
                </a:pathLst>
              </a:custGeom>
              <a:solidFill>
                <a:srgbClr val="FFA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1055"/>
              <p:cNvSpPr>
                <a:spLocks/>
              </p:cNvSpPr>
              <p:nvPr>
                <p:custDataLst>
                  <p:tags r:id="rId44"/>
                </p:custDataLst>
              </p:nvPr>
            </p:nvSpPr>
            <p:spPr bwMode="auto">
              <a:xfrm>
                <a:off x="442" y="2337"/>
                <a:ext cx="8" cy="6"/>
              </a:xfrm>
              <a:custGeom>
                <a:avLst/>
                <a:gdLst>
                  <a:gd name="T0" fmla="*/ 16 w 16"/>
                  <a:gd name="T1" fmla="*/ 10 h 12"/>
                  <a:gd name="T2" fmla="*/ 16 w 16"/>
                  <a:gd name="T3" fmla="*/ 8 h 12"/>
                  <a:gd name="T4" fmla="*/ 14 w 16"/>
                  <a:gd name="T5" fmla="*/ 4 h 12"/>
                  <a:gd name="T6" fmla="*/ 10 w 16"/>
                  <a:gd name="T7" fmla="*/ 0 h 12"/>
                  <a:gd name="T8" fmla="*/ 4 w 16"/>
                  <a:gd name="T9" fmla="*/ 0 h 12"/>
                  <a:gd name="T10" fmla="*/ 0 w 16"/>
                  <a:gd name="T11" fmla="*/ 4 h 12"/>
                  <a:gd name="T12" fmla="*/ 2 w 16"/>
                  <a:gd name="T13" fmla="*/ 10 h 12"/>
                  <a:gd name="T14" fmla="*/ 8 w 16"/>
                  <a:gd name="T15" fmla="*/ 12 h 12"/>
                  <a:gd name="T16" fmla="*/ 16 w 16"/>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2">
                    <a:moveTo>
                      <a:pt x="16" y="10"/>
                    </a:moveTo>
                    <a:lnTo>
                      <a:pt x="16" y="8"/>
                    </a:lnTo>
                    <a:lnTo>
                      <a:pt x="14" y="4"/>
                    </a:lnTo>
                    <a:lnTo>
                      <a:pt x="10" y="0"/>
                    </a:lnTo>
                    <a:lnTo>
                      <a:pt x="4" y="0"/>
                    </a:lnTo>
                    <a:lnTo>
                      <a:pt x="0" y="4"/>
                    </a:lnTo>
                    <a:lnTo>
                      <a:pt x="2" y="10"/>
                    </a:lnTo>
                    <a:lnTo>
                      <a:pt x="8" y="12"/>
                    </a:lnTo>
                    <a:lnTo>
                      <a:pt x="16" y="10"/>
                    </a:lnTo>
                    <a:close/>
                  </a:path>
                </a:pathLst>
              </a:custGeom>
              <a:solidFill>
                <a:srgbClr val="FFA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1056"/>
              <p:cNvSpPr>
                <a:spLocks/>
              </p:cNvSpPr>
              <p:nvPr>
                <p:custDataLst>
                  <p:tags r:id="rId45"/>
                </p:custDataLst>
              </p:nvPr>
            </p:nvSpPr>
            <p:spPr bwMode="auto">
              <a:xfrm>
                <a:off x="432" y="2344"/>
                <a:ext cx="7" cy="5"/>
              </a:xfrm>
              <a:custGeom>
                <a:avLst/>
                <a:gdLst>
                  <a:gd name="T0" fmla="*/ 16 w 16"/>
                  <a:gd name="T1" fmla="*/ 2 h 9"/>
                  <a:gd name="T2" fmla="*/ 14 w 16"/>
                  <a:gd name="T3" fmla="*/ 2 h 9"/>
                  <a:gd name="T4" fmla="*/ 8 w 16"/>
                  <a:gd name="T5" fmla="*/ 0 h 9"/>
                  <a:gd name="T6" fmla="*/ 4 w 16"/>
                  <a:gd name="T7" fmla="*/ 2 h 9"/>
                  <a:gd name="T8" fmla="*/ 0 w 16"/>
                  <a:gd name="T9" fmla="*/ 5 h 9"/>
                  <a:gd name="T10" fmla="*/ 2 w 16"/>
                  <a:gd name="T11" fmla="*/ 9 h 9"/>
                  <a:gd name="T12" fmla="*/ 6 w 16"/>
                  <a:gd name="T13" fmla="*/ 9 h 9"/>
                  <a:gd name="T14" fmla="*/ 12 w 16"/>
                  <a:gd name="T15" fmla="*/ 7 h 9"/>
                  <a:gd name="T16" fmla="*/ 16 w 16"/>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9">
                    <a:moveTo>
                      <a:pt x="16" y="2"/>
                    </a:moveTo>
                    <a:lnTo>
                      <a:pt x="14" y="2"/>
                    </a:lnTo>
                    <a:lnTo>
                      <a:pt x="8" y="0"/>
                    </a:lnTo>
                    <a:lnTo>
                      <a:pt x="4" y="2"/>
                    </a:lnTo>
                    <a:lnTo>
                      <a:pt x="0" y="5"/>
                    </a:lnTo>
                    <a:lnTo>
                      <a:pt x="2" y="9"/>
                    </a:lnTo>
                    <a:lnTo>
                      <a:pt x="6" y="9"/>
                    </a:lnTo>
                    <a:lnTo>
                      <a:pt x="12" y="7"/>
                    </a:lnTo>
                    <a:lnTo>
                      <a:pt x="16" y="2"/>
                    </a:lnTo>
                    <a:close/>
                  </a:path>
                </a:pathLst>
              </a:custGeom>
              <a:solidFill>
                <a:srgbClr val="FFA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1057"/>
              <p:cNvSpPr>
                <a:spLocks/>
              </p:cNvSpPr>
              <p:nvPr>
                <p:custDataLst>
                  <p:tags r:id="rId46"/>
                </p:custDataLst>
              </p:nvPr>
            </p:nvSpPr>
            <p:spPr bwMode="auto">
              <a:xfrm>
                <a:off x="418" y="2343"/>
                <a:ext cx="6" cy="6"/>
              </a:xfrm>
              <a:custGeom>
                <a:avLst/>
                <a:gdLst>
                  <a:gd name="T0" fmla="*/ 12 w 12"/>
                  <a:gd name="T1" fmla="*/ 11 h 11"/>
                  <a:gd name="T2" fmla="*/ 12 w 12"/>
                  <a:gd name="T3" fmla="*/ 9 h 11"/>
                  <a:gd name="T4" fmla="*/ 10 w 12"/>
                  <a:gd name="T5" fmla="*/ 4 h 11"/>
                  <a:gd name="T6" fmla="*/ 6 w 12"/>
                  <a:gd name="T7" fmla="*/ 0 h 11"/>
                  <a:gd name="T8" fmla="*/ 2 w 12"/>
                  <a:gd name="T9" fmla="*/ 0 h 11"/>
                  <a:gd name="T10" fmla="*/ 0 w 12"/>
                  <a:gd name="T11" fmla="*/ 4 h 11"/>
                  <a:gd name="T12" fmla="*/ 2 w 12"/>
                  <a:gd name="T13" fmla="*/ 9 h 11"/>
                  <a:gd name="T14" fmla="*/ 8 w 12"/>
                  <a:gd name="T15" fmla="*/ 11 h 11"/>
                  <a:gd name="T16" fmla="*/ 12 w 12"/>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
                    <a:moveTo>
                      <a:pt x="12" y="11"/>
                    </a:moveTo>
                    <a:lnTo>
                      <a:pt x="12" y="9"/>
                    </a:lnTo>
                    <a:lnTo>
                      <a:pt x="10" y="4"/>
                    </a:lnTo>
                    <a:lnTo>
                      <a:pt x="6" y="0"/>
                    </a:lnTo>
                    <a:lnTo>
                      <a:pt x="2" y="0"/>
                    </a:lnTo>
                    <a:lnTo>
                      <a:pt x="0" y="4"/>
                    </a:lnTo>
                    <a:lnTo>
                      <a:pt x="2" y="9"/>
                    </a:lnTo>
                    <a:lnTo>
                      <a:pt x="8" y="11"/>
                    </a:lnTo>
                    <a:lnTo>
                      <a:pt x="12" y="11"/>
                    </a:lnTo>
                    <a:close/>
                  </a:path>
                </a:pathLst>
              </a:custGeom>
              <a:solidFill>
                <a:srgbClr val="FFA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1058"/>
              <p:cNvSpPr>
                <a:spLocks/>
              </p:cNvSpPr>
              <p:nvPr>
                <p:custDataLst>
                  <p:tags r:id="rId47"/>
                </p:custDataLst>
              </p:nvPr>
            </p:nvSpPr>
            <p:spPr bwMode="auto">
              <a:xfrm>
                <a:off x="411" y="2350"/>
                <a:ext cx="4" cy="3"/>
              </a:xfrm>
              <a:custGeom>
                <a:avLst/>
                <a:gdLst>
                  <a:gd name="T0" fmla="*/ 5 w 7"/>
                  <a:gd name="T1" fmla="*/ 0 h 8"/>
                  <a:gd name="T2" fmla="*/ 3 w 7"/>
                  <a:gd name="T3" fmla="*/ 0 h 8"/>
                  <a:gd name="T4" fmla="*/ 1 w 7"/>
                  <a:gd name="T5" fmla="*/ 0 h 8"/>
                  <a:gd name="T6" fmla="*/ 0 w 7"/>
                  <a:gd name="T7" fmla="*/ 2 h 8"/>
                  <a:gd name="T8" fmla="*/ 0 w 7"/>
                  <a:gd name="T9" fmla="*/ 6 h 8"/>
                  <a:gd name="T10" fmla="*/ 3 w 7"/>
                  <a:gd name="T11" fmla="*/ 8 h 8"/>
                  <a:gd name="T12" fmla="*/ 5 w 7"/>
                  <a:gd name="T13" fmla="*/ 6 h 8"/>
                  <a:gd name="T14" fmla="*/ 7 w 7"/>
                  <a:gd name="T15" fmla="*/ 4 h 8"/>
                  <a:gd name="T16" fmla="*/ 5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5" y="0"/>
                    </a:moveTo>
                    <a:lnTo>
                      <a:pt x="3" y="0"/>
                    </a:lnTo>
                    <a:lnTo>
                      <a:pt x="1" y="0"/>
                    </a:lnTo>
                    <a:lnTo>
                      <a:pt x="0" y="2"/>
                    </a:lnTo>
                    <a:lnTo>
                      <a:pt x="0" y="6"/>
                    </a:lnTo>
                    <a:lnTo>
                      <a:pt x="3" y="8"/>
                    </a:lnTo>
                    <a:lnTo>
                      <a:pt x="5" y="6"/>
                    </a:lnTo>
                    <a:lnTo>
                      <a:pt x="7" y="4"/>
                    </a:lnTo>
                    <a:lnTo>
                      <a:pt x="5" y="0"/>
                    </a:lnTo>
                    <a:close/>
                  </a:path>
                </a:pathLst>
              </a:custGeom>
              <a:solidFill>
                <a:srgbClr val="FFA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6" name="Group 1059"/>
            <p:cNvGrpSpPr>
              <a:grpSpLocks/>
            </p:cNvGrpSpPr>
            <p:nvPr/>
          </p:nvGrpSpPr>
          <p:grpSpPr bwMode="auto">
            <a:xfrm>
              <a:off x="398" y="3121"/>
              <a:ext cx="302" cy="187"/>
              <a:chOff x="384" y="3151"/>
              <a:chExt cx="302" cy="187"/>
            </a:xfrm>
          </p:grpSpPr>
          <p:sp>
            <p:nvSpPr>
              <p:cNvPr id="36" name="Freeform 1060"/>
              <p:cNvSpPr>
                <a:spLocks/>
              </p:cNvSpPr>
              <p:nvPr>
                <p:custDataLst>
                  <p:tags r:id="rId34"/>
                </p:custDataLst>
              </p:nvPr>
            </p:nvSpPr>
            <p:spPr bwMode="auto">
              <a:xfrm>
                <a:off x="384" y="3165"/>
                <a:ext cx="11" cy="12"/>
              </a:xfrm>
              <a:custGeom>
                <a:avLst/>
                <a:gdLst>
                  <a:gd name="T0" fmla="*/ 18 w 22"/>
                  <a:gd name="T1" fmla="*/ 0 h 25"/>
                  <a:gd name="T2" fmla="*/ 0 w 22"/>
                  <a:gd name="T3" fmla="*/ 17 h 25"/>
                  <a:gd name="T4" fmla="*/ 2 w 22"/>
                  <a:gd name="T5" fmla="*/ 19 h 25"/>
                  <a:gd name="T6" fmla="*/ 4 w 22"/>
                  <a:gd name="T7" fmla="*/ 23 h 25"/>
                  <a:gd name="T8" fmla="*/ 8 w 22"/>
                  <a:gd name="T9" fmla="*/ 25 h 25"/>
                  <a:gd name="T10" fmla="*/ 12 w 22"/>
                  <a:gd name="T11" fmla="*/ 23 h 25"/>
                  <a:gd name="T12" fmla="*/ 16 w 22"/>
                  <a:gd name="T13" fmla="*/ 19 h 25"/>
                  <a:gd name="T14" fmla="*/ 18 w 22"/>
                  <a:gd name="T15" fmla="*/ 13 h 25"/>
                  <a:gd name="T16" fmla="*/ 18 w 22"/>
                  <a:gd name="T17" fmla="*/ 11 h 25"/>
                  <a:gd name="T18" fmla="*/ 18 w 22"/>
                  <a:gd name="T19" fmla="*/ 10 h 25"/>
                  <a:gd name="T20" fmla="*/ 20 w 22"/>
                  <a:gd name="T21" fmla="*/ 8 h 25"/>
                  <a:gd name="T22" fmla="*/ 22 w 22"/>
                  <a:gd name="T23" fmla="*/ 4 h 25"/>
                  <a:gd name="T24" fmla="*/ 22 w 22"/>
                  <a:gd name="T25" fmla="*/ 2 h 25"/>
                  <a:gd name="T26" fmla="*/ 18 w 22"/>
                  <a:gd name="T2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5">
                    <a:moveTo>
                      <a:pt x="18" y="0"/>
                    </a:moveTo>
                    <a:lnTo>
                      <a:pt x="0" y="17"/>
                    </a:lnTo>
                    <a:lnTo>
                      <a:pt x="2" y="19"/>
                    </a:lnTo>
                    <a:lnTo>
                      <a:pt x="4" y="23"/>
                    </a:lnTo>
                    <a:lnTo>
                      <a:pt x="8" y="25"/>
                    </a:lnTo>
                    <a:lnTo>
                      <a:pt x="12" y="23"/>
                    </a:lnTo>
                    <a:lnTo>
                      <a:pt x="16" y="19"/>
                    </a:lnTo>
                    <a:lnTo>
                      <a:pt x="18" y="13"/>
                    </a:lnTo>
                    <a:lnTo>
                      <a:pt x="18" y="11"/>
                    </a:lnTo>
                    <a:lnTo>
                      <a:pt x="18" y="10"/>
                    </a:lnTo>
                    <a:lnTo>
                      <a:pt x="20" y="8"/>
                    </a:lnTo>
                    <a:lnTo>
                      <a:pt x="22" y="4"/>
                    </a:lnTo>
                    <a:lnTo>
                      <a:pt x="22" y="2"/>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061"/>
              <p:cNvSpPr>
                <a:spLocks/>
              </p:cNvSpPr>
              <p:nvPr>
                <p:custDataLst>
                  <p:tags r:id="rId35"/>
                </p:custDataLst>
              </p:nvPr>
            </p:nvSpPr>
            <p:spPr bwMode="auto">
              <a:xfrm>
                <a:off x="411" y="3151"/>
                <a:ext cx="28" cy="21"/>
              </a:xfrm>
              <a:custGeom>
                <a:avLst/>
                <a:gdLst>
                  <a:gd name="T0" fmla="*/ 13 w 57"/>
                  <a:gd name="T1" fmla="*/ 2 h 42"/>
                  <a:gd name="T2" fmla="*/ 11 w 57"/>
                  <a:gd name="T3" fmla="*/ 4 h 42"/>
                  <a:gd name="T4" fmla="*/ 5 w 57"/>
                  <a:gd name="T5" fmla="*/ 10 h 42"/>
                  <a:gd name="T6" fmla="*/ 0 w 57"/>
                  <a:gd name="T7" fmla="*/ 18 h 42"/>
                  <a:gd name="T8" fmla="*/ 0 w 57"/>
                  <a:gd name="T9" fmla="*/ 23 h 42"/>
                  <a:gd name="T10" fmla="*/ 3 w 57"/>
                  <a:gd name="T11" fmla="*/ 27 h 42"/>
                  <a:gd name="T12" fmla="*/ 5 w 57"/>
                  <a:gd name="T13" fmla="*/ 31 h 42"/>
                  <a:gd name="T14" fmla="*/ 11 w 57"/>
                  <a:gd name="T15" fmla="*/ 33 h 42"/>
                  <a:gd name="T16" fmla="*/ 17 w 57"/>
                  <a:gd name="T17" fmla="*/ 37 h 42"/>
                  <a:gd name="T18" fmla="*/ 25 w 57"/>
                  <a:gd name="T19" fmla="*/ 40 h 42"/>
                  <a:gd name="T20" fmla="*/ 33 w 57"/>
                  <a:gd name="T21" fmla="*/ 42 h 42"/>
                  <a:gd name="T22" fmla="*/ 39 w 57"/>
                  <a:gd name="T23" fmla="*/ 42 h 42"/>
                  <a:gd name="T24" fmla="*/ 45 w 57"/>
                  <a:gd name="T25" fmla="*/ 39 h 42"/>
                  <a:gd name="T26" fmla="*/ 49 w 57"/>
                  <a:gd name="T27" fmla="*/ 35 h 42"/>
                  <a:gd name="T28" fmla="*/ 51 w 57"/>
                  <a:gd name="T29" fmla="*/ 31 h 42"/>
                  <a:gd name="T30" fmla="*/ 51 w 57"/>
                  <a:gd name="T31" fmla="*/ 27 h 42"/>
                  <a:gd name="T32" fmla="*/ 51 w 57"/>
                  <a:gd name="T33" fmla="*/ 21 h 42"/>
                  <a:gd name="T34" fmla="*/ 53 w 57"/>
                  <a:gd name="T35" fmla="*/ 18 h 42"/>
                  <a:gd name="T36" fmla="*/ 57 w 57"/>
                  <a:gd name="T37" fmla="*/ 14 h 42"/>
                  <a:gd name="T38" fmla="*/ 57 w 57"/>
                  <a:gd name="T39" fmla="*/ 10 h 42"/>
                  <a:gd name="T40" fmla="*/ 47 w 57"/>
                  <a:gd name="T41" fmla="*/ 4 h 42"/>
                  <a:gd name="T42" fmla="*/ 33 w 57"/>
                  <a:gd name="T43" fmla="*/ 0 h 42"/>
                  <a:gd name="T44" fmla="*/ 23 w 57"/>
                  <a:gd name="T45" fmla="*/ 0 h 42"/>
                  <a:gd name="T46" fmla="*/ 15 w 57"/>
                  <a:gd name="T47" fmla="*/ 2 h 42"/>
                  <a:gd name="T48" fmla="*/ 13 w 57"/>
                  <a:gd name="T49"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7" h="42">
                    <a:moveTo>
                      <a:pt x="13" y="2"/>
                    </a:moveTo>
                    <a:lnTo>
                      <a:pt x="11" y="4"/>
                    </a:lnTo>
                    <a:lnTo>
                      <a:pt x="5" y="10"/>
                    </a:lnTo>
                    <a:lnTo>
                      <a:pt x="0" y="18"/>
                    </a:lnTo>
                    <a:lnTo>
                      <a:pt x="0" y="23"/>
                    </a:lnTo>
                    <a:lnTo>
                      <a:pt x="3" y="27"/>
                    </a:lnTo>
                    <a:lnTo>
                      <a:pt x="5" y="31"/>
                    </a:lnTo>
                    <a:lnTo>
                      <a:pt x="11" y="33"/>
                    </a:lnTo>
                    <a:lnTo>
                      <a:pt x="17" y="37"/>
                    </a:lnTo>
                    <a:lnTo>
                      <a:pt x="25" y="40"/>
                    </a:lnTo>
                    <a:lnTo>
                      <a:pt x="33" y="42"/>
                    </a:lnTo>
                    <a:lnTo>
                      <a:pt x="39" y="42"/>
                    </a:lnTo>
                    <a:lnTo>
                      <a:pt x="45" y="39"/>
                    </a:lnTo>
                    <a:lnTo>
                      <a:pt x="49" y="35"/>
                    </a:lnTo>
                    <a:lnTo>
                      <a:pt x="51" y="31"/>
                    </a:lnTo>
                    <a:lnTo>
                      <a:pt x="51" y="27"/>
                    </a:lnTo>
                    <a:lnTo>
                      <a:pt x="51" y="21"/>
                    </a:lnTo>
                    <a:lnTo>
                      <a:pt x="53" y="18"/>
                    </a:lnTo>
                    <a:lnTo>
                      <a:pt x="57" y="14"/>
                    </a:lnTo>
                    <a:lnTo>
                      <a:pt x="57" y="10"/>
                    </a:lnTo>
                    <a:lnTo>
                      <a:pt x="47" y="4"/>
                    </a:lnTo>
                    <a:lnTo>
                      <a:pt x="33" y="0"/>
                    </a:lnTo>
                    <a:lnTo>
                      <a:pt x="23" y="0"/>
                    </a:lnTo>
                    <a:lnTo>
                      <a:pt x="15" y="2"/>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062"/>
              <p:cNvSpPr>
                <a:spLocks/>
              </p:cNvSpPr>
              <p:nvPr>
                <p:custDataLst>
                  <p:tags r:id="rId36"/>
                </p:custDataLst>
              </p:nvPr>
            </p:nvSpPr>
            <p:spPr bwMode="auto">
              <a:xfrm>
                <a:off x="496" y="3182"/>
                <a:ext cx="31" cy="25"/>
              </a:xfrm>
              <a:custGeom>
                <a:avLst/>
                <a:gdLst>
                  <a:gd name="T0" fmla="*/ 6 w 61"/>
                  <a:gd name="T1" fmla="*/ 14 h 50"/>
                  <a:gd name="T2" fmla="*/ 4 w 61"/>
                  <a:gd name="T3" fmla="*/ 16 h 50"/>
                  <a:gd name="T4" fmla="*/ 2 w 61"/>
                  <a:gd name="T5" fmla="*/ 18 h 50"/>
                  <a:gd name="T6" fmla="*/ 0 w 61"/>
                  <a:gd name="T7" fmla="*/ 23 h 50"/>
                  <a:gd name="T8" fmla="*/ 2 w 61"/>
                  <a:gd name="T9" fmla="*/ 27 h 50"/>
                  <a:gd name="T10" fmla="*/ 6 w 61"/>
                  <a:gd name="T11" fmla="*/ 31 h 50"/>
                  <a:gd name="T12" fmla="*/ 10 w 61"/>
                  <a:gd name="T13" fmla="*/ 33 h 50"/>
                  <a:gd name="T14" fmla="*/ 12 w 61"/>
                  <a:gd name="T15" fmla="*/ 35 h 50"/>
                  <a:gd name="T16" fmla="*/ 14 w 61"/>
                  <a:gd name="T17" fmla="*/ 39 h 50"/>
                  <a:gd name="T18" fmla="*/ 14 w 61"/>
                  <a:gd name="T19" fmla="*/ 42 h 50"/>
                  <a:gd name="T20" fmla="*/ 18 w 61"/>
                  <a:gd name="T21" fmla="*/ 44 h 50"/>
                  <a:gd name="T22" fmla="*/ 20 w 61"/>
                  <a:gd name="T23" fmla="*/ 44 h 50"/>
                  <a:gd name="T24" fmla="*/ 26 w 61"/>
                  <a:gd name="T25" fmla="*/ 44 h 50"/>
                  <a:gd name="T26" fmla="*/ 32 w 61"/>
                  <a:gd name="T27" fmla="*/ 44 h 50"/>
                  <a:gd name="T28" fmla="*/ 38 w 61"/>
                  <a:gd name="T29" fmla="*/ 46 h 50"/>
                  <a:gd name="T30" fmla="*/ 42 w 61"/>
                  <a:gd name="T31" fmla="*/ 50 h 50"/>
                  <a:gd name="T32" fmla="*/ 44 w 61"/>
                  <a:gd name="T33" fmla="*/ 50 h 50"/>
                  <a:gd name="T34" fmla="*/ 55 w 61"/>
                  <a:gd name="T35" fmla="*/ 50 h 50"/>
                  <a:gd name="T36" fmla="*/ 57 w 61"/>
                  <a:gd name="T37" fmla="*/ 48 h 50"/>
                  <a:gd name="T38" fmla="*/ 61 w 61"/>
                  <a:gd name="T39" fmla="*/ 46 h 50"/>
                  <a:gd name="T40" fmla="*/ 61 w 61"/>
                  <a:gd name="T41" fmla="*/ 41 h 50"/>
                  <a:gd name="T42" fmla="*/ 59 w 61"/>
                  <a:gd name="T43" fmla="*/ 37 h 50"/>
                  <a:gd name="T44" fmla="*/ 53 w 61"/>
                  <a:gd name="T45" fmla="*/ 33 h 50"/>
                  <a:gd name="T46" fmla="*/ 49 w 61"/>
                  <a:gd name="T47" fmla="*/ 31 h 50"/>
                  <a:gd name="T48" fmla="*/ 48 w 61"/>
                  <a:gd name="T49" fmla="*/ 29 h 50"/>
                  <a:gd name="T50" fmla="*/ 46 w 61"/>
                  <a:gd name="T51" fmla="*/ 23 h 50"/>
                  <a:gd name="T52" fmla="*/ 46 w 61"/>
                  <a:gd name="T53" fmla="*/ 20 h 50"/>
                  <a:gd name="T54" fmla="*/ 48 w 61"/>
                  <a:gd name="T55" fmla="*/ 18 h 50"/>
                  <a:gd name="T56" fmla="*/ 48 w 61"/>
                  <a:gd name="T57" fmla="*/ 18 h 50"/>
                  <a:gd name="T58" fmla="*/ 44 w 61"/>
                  <a:gd name="T59" fmla="*/ 14 h 50"/>
                  <a:gd name="T60" fmla="*/ 38 w 61"/>
                  <a:gd name="T61" fmla="*/ 6 h 50"/>
                  <a:gd name="T62" fmla="*/ 30 w 61"/>
                  <a:gd name="T63" fmla="*/ 2 h 50"/>
                  <a:gd name="T64" fmla="*/ 24 w 61"/>
                  <a:gd name="T65" fmla="*/ 0 h 50"/>
                  <a:gd name="T66" fmla="*/ 20 w 61"/>
                  <a:gd name="T67" fmla="*/ 4 h 50"/>
                  <a:gd name="T68" fmla="*/ 16 w 61"/>
                  <a:gd name="T69" fmla="*/ 8 h 50"/>
                  <a:gd name="T70" fmla="*/ 12 w 61"/>
                  <a:gd name="T71" fmla="*/ 12 h 50"/>
                  <a:gd name="T72" fmla="*/ 8 w 61"/>
                  <a:gd name="T73" fmla="*/ 14 h 50"/>
                  <a:gd name="T74" fmla="*/ 6 w 61"/>
                  <a:gd name="T75" fmla="*/ 1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 h="50">
                    <a:moveTo>
                      <a:pt x="6" y="14"/>
                    </a:moveTo>
                    <a:lnTo>
                      <a:pt x="4" y="16"/>
                    </a:lnTo>
                    <a:lnTo>
                      <a:pt x="2" y="18"/>
                    </a:lnTo>
                    <a:lnTo>
                      <a:pt x="0" y="23"/>
                    </a:lnTo>
                    <a:lnTo>
                      <a:pt x="2" y="27"/>
                    </a:lnTo>
                    <a:lnTo>
                      <a:pt x="6" y="31"/>
                    </a:lnTo>
                    <a:lnTo>
                      <a:pt x="10" y="33"/>
                    </a:lnTo>
                    <a:lnTo>
                      <a:pt x="12" y="35"/>
                    </a:lnTo>
                    <a:lnTo>
                      <a:pt x="14" y="39"/>
                    </a:lnTo>
                    <a:lnTo>
                      <a:pt x="14" y="42"/>
                    </a:lnTo>
                    <a:lnTo>
                      <a:pt x="18" y="44"/>
                    </a:lnTo>
                    <a:lnTo>
                      <a:pt x="20" y="44"/>
                    </a:lnTo>
                    <a:lnTo>
                      <a:pt x="26" y="44"/>
                    </a:lnTo>
                    <a:lnTo>
                      <a:pt x="32" y="44"/>
                    </a:lnTo>
                    <a:lnTo>
                      <a:pt x="38" y="46"/>
                    </a:lnTo>
                    <a:lnTo>
                      <a:pt x="42" y="50"/>
                    </a:lnTo>
                    <a:lnTo>
                      <a:pt x="44" y="50"/>
                    </a:lnTo>
                    <a:lnTo>
                      <a:pt x="55" y="50"/>
                    </a:lnTo>
                    <a:lnTo>
                      <a:pt x="57" y="48"/>
                    </a:lnTo>
                    <a:lnTo>
                      <a:pt x="61" y="46"/>
                    </a:lnTo>
                    <a:lnTo>
                      <a:pt x="61" y="41"/>
                    </a:lnTo>
                    <a:lnTo>
                      <a:pt x="59" y="37"/>
                    </a:lnTo>
                    <a:lnTo>
                      <a:pt x="53" y="33"/>
                    </a:lnTo>
                    <a:lnTo>
                      <a:pt x="49" y="31"/>
                    </a:lnTo>
                    <a:lnTo>
                      <a:pt x="48" y="29"/>
                    </a:lnTo>
                    <a:lnTo>
                      <a:pt x="46" y="23"/>
                    </a:lnTo>
                    <a:lnTo>
                      <a:pt x="46" y="20"/>
                    </a:lnTo>
                    <a:lnTo>
                      <a:pt x="48" y="18"/>
                    </a:lnTo>
                    <a:lnTo>
                      <a:pt x="48" y="18"/>
                    </a:lnTo>
                    <a:lnTo>
                      <a:pt x="44" y="14"/>
                    </a:lnTo>
                    <a:lnTo>
                      <a:pt x="38" y="6"/>
                    </a:lnTo>
                    <a:lnTo>
                      <a:pt x="30" y="2"/>
                    </a:lnTo>
                    <a:lnTo>
                      <a:pt x="24" y="0"/>
                    </a:lnTo>
                    <a:lnTo>
                      <a:pt x="20" y="4"/>
                    </a:lnTo>
                    <a:lnTo>
                      <a:pt x="16" y="8"/>
                    </a:lnTo>
                    <a:lnTo>
                      <a:pt x="12" y="12"/>
                    </a:lnTo>
                    <a:lnTo>
                      <a:pt x="8" y="14"/>
                    </a:lnTo>
                    <a:lnTo>
                      <a:pt x="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063"/>
              <p:cNvSpPr>
                <a:spLocks/>
              </p:cNvSpPr>
              <p:nvPr>
                <p:custDataLst>
                  <p:tags r:id="rId37"/>
                </p:custDataLst>
              </p:nvPr>
            </p:nvSpPr>
            <p:spPr bwMode="auto">
              <a:xfrm>
                <a:off x="549" y="3210"/>
                <a:ext cx="30" cy="10"/>
              </a:xfrm>
              <a:custGeom>
                <a:avLst/>
                <a:gdLst>
                  <a:gd name="T0" fmla="*/ 0 w 59"/>
                  <a:gd name="T1" fmla="*/ 13 h 21"/>
                  <a:gd name="T2" fmla="*/ 2 w 59"/>
                  <a:gd name="T3" fmla="*/ 13 h 21"/>
                  <a:gd name="T4" fmla="*/ 10 w 59"/>
                  <a:gd name="T5" fmla="*/ 13 h 21"/>
                  <a:gd name="T6" fmla="*/ 18 w 59"/>
                  <a:gd name="T7" fmla="*/ 15 h 21"/>
                  <a:gd name="T8" fmla="*/ 24 w 59"/>
                  <a:gd name="T9" fmla="*/ 17 h 21"/>
                  <a:gd name="T10" fmla="*/ 28 w 59"/>
                  <a:gd name="T11" fmla="*/ 19 h 21"/>
                  <a:gd name="T12" fmla="*/ 30 w 59"/>
                  <a:gd name="T13" fmla="*/ 19 h 21"/>
                  <a:gd name="T14" fmla="*/ 34 w 59"/>
                  <a:gd name="T15" fmla="*/ 19 h 21"/>
                  <a:gd name="T16" fmla="*/ 40 w 59"/>
                  <a:gd name="T17" fmla="*/ 19 h 21"/>
                  <a:gd name="T18" fmla="*/ 48 w 59"/>
                  <a:gd name="T19" fmla="*/ 21 h 21"/>
                  <a:gd name="T20" fmla="*/ 53 w 59"/>
                  <a:gd name="T21" fmla="*/ 21 h 21"/>
                  <a:gd name="T22" fmla="*/ 57 w 59"/>
                  <a:gd name="T23" fmla="*/ 21 h 21"/>
                  <a:gd name="T24" fmla="*/ 59 w 59"/>
                  <a:gd name="T25" fmla="*/ 15 h 21"/>
                  <a:gd name="T26" fmla="*/ 59 w 59"/>
                  <a:gd name="T27" fmla="*/ 9 h 21"/>
                  <a:gd name="T28" fmla="*/ 57 w 59"/>
                  <a:gd name="T29" fmla="*/ 6 h 21"/>
                  <a:gd name="T30" fmla="*/ 53 w 59"/>
                  <a:gd name="T31" fmla="*/ 4 h 21"/>
                  <a:gd name="T32" fmla="*/ 48 w 59"/>
                  <a:gd name="T33" fmla="*/ 4 h 21"/>
                  <a:gd name="T34" fmla="*/ 44 w 59"/>
                  <a:gd name="T35" fmla="*/ 4 h 21"/>
                  <a:gd name="T36" fmla="*/ 40 w 59"/>
                  <a:gd name="T37" fmla="*/ 6 h 21"/>
                  <a:gd name="T38" fmla="*/ 34 w 59"/>
                  <a:gd name="T39" fmla="*/ 6 h 21"/>
                  <a:gd name="T40" fmla="*/ 26 w 59"/>
                  <a:gd name="T41" fmla="*/ 4 h 21"/>
                  <a:gd name="T42" fmla="*/ 18 w 59"/>
                  <a:gd name="T43" fmla="*/ 2 h 21"/>
                  <a:gd name="T44" fmla="*/ 14 w 59"/>
                  <a:gd name="T45" fmla="*/ 0 h 21"/>
                  <a:gd name="T46" fmla="*/ 10 w 59"/>
                  <a:gd name="T47" fmla="*/ 0 h 21"/>
                  <a:gd name="T48" fmla="*/ 6 w 59"/>
                  <a:gd name="T49" fmla="*/ 2 h 21"/>
                  <a:gd name="T50" fmla="*/ 4 w 59"/>
                  <a:gd name="T51" fmla="*/ 6 h 21"/>
                  <a:gd name="T52" fmla="*/ 2 w 59"/>
                  <a:gd name="T53" fmla="*/ 9 h 21"/>
                  <a:gd name="T54" fmla="*/ 0 w 59"/>
                  <a:gd name="T55" fmla="*/ 11 h 21"/>
                  <a:gd name="T56" fmla="*/ 0 w 59"/>
                  <a:gd name="T57"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21">
                    <a:moveTo>
                      <a:pt x="0" y="13"/>
                    </a:moveTo>
                    <a:lnTo>
                      <a:pt x="2" y="13"/>
                    </a:lnTo>
                    <a:lnTo>
                      <a:pt x="10" y="13"/>
                    </a:lnTo>
                    <a:lnTo>
                      <a:pt x="18" y="15"/>
                    </a:lnTo>
                    <a:lnTo>
                      <a:pt x="24" y="17"/>
                    </a:lnTo>
                    <a:lnTo>
                      <a:pt x="28" y="19"/>
                    </a:lnTo>
                    <a:lnTo>
                      <a:pt x="30" y="19"/>
                    </a:lnTo>
                    <a:lnTo>
                      <a:pt x="34" y="19"/>
                    </a:lnTo>
                    <a:lnTo>
                      <a:pt x="40" y="19"/>
                    </a:lnTo>
                    <a:lnTo>
                      <a:pt x="48" y="21"/>
                    </a:lnTo>
                    <a:lnTo>
                      <a:pt x="53" y="21"/>
                    </a:lnTo>
                    <a:lnTo>
                      <a:pt x="57" y="21"/>
                    </a:lnTo>
                    <a:lnTo>
                      <a:pt x="59" y="15"/>
                    </a:lnTo>
                    <a:lnTo>
                      <a:pt x="59" y="9"/>
                    </a:lnTo>
                    <a:lnTo>
                      <a:pt x="57" y="6"/>
                    </a:lnTo>
                    <a:lnTo>
                      <a:pt x="53" y="4"/>
                    </a:lnTo>
                    <a:lnTo>
                      <a:pt x="48" y="4"/>
                    </a:lnTo>
                    <a:lnTo>
                      <a:pt x="44" y="4"/>
                    </a:lnTo>
                    <a:lnTo>
                      <a:pt x="40" y="6"/>
                    </a:lnTo>
                    <a:lnTo>
                      <a:pt x="34" y="6"/>
                    </a:lnTo>
                    <a:lnTo>
                      <a:pt x="26" y="4"/>
                    </a:lnTo>
                    <a:lnTo>
                      <a:pt x="18" y="2"/>
                    </a:lnTo>
                    <a:lnTo>
                      <a:pt x="14" y="0"/>
                    </a:lnTo>
                    <a:lnTo>
                      <a:pt x="10" y="0"/>
                    </a:lnTo>
                    <a:lnTo>
                      <a:pt x="6" y="2"/>
                    </a:lnTo>
                    <a:lnTo>
                      <a:pt x="4" y="6"/>
                    </a:lnTo>
                    <a:lnTo>
                      <a:pt x="2" y="9"/>
                    </a:lnTo>
                    <a:lnTo>
                      <a:pt x="0" y="11"/>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064"/>
              <p:cNvSpPr>
                <a:spLocks/>
              </p:cNvSpPr>
              <p:nvPr>
                <p:custDataLst>
                  <p:tags r:id="rId38"/>
                </p:custDataLst>
              </p:nvPr>
            </p:nvSpPr>
            <p:spPr bwMode="auto">
              <a:xfrm>
                <a:off x="561" y="3226"/>
                <a:ext cx="16" cy="12"/>
              </a:xfrm>
              <a:custGeom>
                <a:avLst/>
                <a:gdLst>
                  <a:gd name="T0" fmla="*/ 26 w 31"/>
                  <a:gd name="T1" fmla="*/ 2 h 23"/>
                  <a:gd name="T2" fmla="*/ 28 w 31"/>
                  <a:gd name="T3" fmla="*/ 4 h 23"/>
                  <a:gd name="T4" fmla="*/ 29 w 31"/>
                  <a:gd name="T5" fmla="*/ 10 h 23"/>
                  <a:gd name="T6" fmla="*/ 31 w 31"/>
                  <a:gd name="T7" fmla="*/ 16 h 23"/>
                  <a:gd name="T8" fmla="*/ 28 w 31"/>
                  <a:gd name="T9" fmla="*/ 18 h 23"/>
                  <a:gd name="T10" fmla="*/ 24 w 31"/>
                  <a:gd name="T11" fmla="*/ 18 h 23"/>
                  <a:gd name="T12" fmla="*/ 22 w 31"/>
                  <a:gd name="T13" fmla="*/ 18 h 23"/>
                  <a:gd name="T14" fmla="*/ 20 w 31"/>
                  <a:gd name="T15" fmla="*/ 18 h 23"/>
                  <a:gd name="T16" fmla="*/ 20 w 31"/>
                  <a:gd name="T17" fmla="*/ 18 h 23"/>
                  <a:gd name="T18" fmla="*/ 18 w 31"/>
                  <a:gd name="T19" fmla="*/ 19 h 23"/>
                  <a:gd name="T20" fmla="*/ 14 w 31"/>
                  <a:gd name="T21" fmla="*/ 21 h 23"/>
                  <a:gd name="T22" fmla="*/ 10 w 31"/>
                  <a:gd name="T23" fmla="*/ 23 h 23"/>
                  <a:gd name="T24" fmla="*/ 8 w 31"/>
                  <a:gd name="T25" fmla="*/ 21 h 23"/>
                  <a:gd name="T26" fmla="*/ 8 w 31"/>
                  <a:gd name="T27" fmla="*/ 19 h 23"/>
                  <a:gd name="T28" fmla="*/ 8 w 31"/>
                  <a:gd name="T29" fmla="*/ 19 h 23"/>
                  <a:gd name="T30" fmla="*/ 8 w 31"/>
                  <a:gd name="T31" fmla="*/ 19 h 23"/>
                  <a:gd name="T32" fmla="*/ 6 w 31"/>
                  <a:gd name="T33" fmla="*/ 16 h 23"/>
                  <a:gd name="T34" fmla="*/ 2 w 31"/>
                  <a:gd name="T35" fmla="*/ 8 h 23"/>
                  <a:gd name="T36" fmla="*/ 0 w 31"/>
                  <a:gd name="T37" fmla="*/ 4 h 23"/>
                  <a:gd name="T38" fmla="*/ 0 w 31"/>
                  <a:gd name="T39" fmla="*/ 0 h 23"/>
                  <a:gd name="T40" fmla="*/ 6 w 31"/>
                  <a:gd name="T41" fmla="*/ 0 h 23"/>
                  <a:gd name="T42" fmla="*/ 14 w 31"/>
                  <a:gd name="T43" fmla="*/ 2 h 23"/>
                  <a:gd name="T44" fmla="*/ 20 w 31"/>
                  <a:gd name="T45" fmla="*/ 2 h 23"/>
                  <a:gd name="T46" fmla="*/ 24 w 31"/>
                  <a:gd name="T47" fmla="*/ 2 h 23"/>
                  <a:gd name="T48" fmla="*/ 26 w 31"/>
                  <a:gd name="T49"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 h="23">
                    <a:moveTo>
                      <a:pt x="26" y="2"/>
                    </a:moveTo>
                    <a:lnTo>
                      <a:pt x="28" y="4"/>
                    </a:lnTo>
                    <a:lnTo>
                      <a:pt x="29" y="10"/>
                    </a:lnTo>
                    <a:lnTo>
                      <a:pt x="31" y="16"/>
                    </a:lnTo>
                    <a:lnTo>
                      <a:pt x="28" y="18"/>
                    </a:lnTo>
                    <a:lnTo>
                      <a:pt x="24" y="18"/>
                    </a:lnTo>
                    <a:lnTo>
                      <a:pt x="22" y="18"/>
                    </a:lnTo>
                    <a:lnTo>
                      <a:pt x="20" y="18"/>
                    </a:lnTo>
                    <a:lnTo>
                      <a:pt x="20" y="18"/>
                    </a:lnTo>
                    <a:lnTo>
                      <a:pt x="18" y="19"/>
                    </a:lnTo>
                    <a:lnTo>
                      <a:pt x="14" y="21"/>
                    </a:lnTo>
                    <a:lnTo>
                      <a:pt x="10" y="23"/>
                    </a:lnTo>
                    <a:lnTo>
                      <a:pt x="8" y="21"/>
                    </a:lnTo>
                    <a:lnTo>
                      <a:pt x="8" y="19"/>
                    </a:lnTo>
                    <a:lnTo>
                      <a:pt x="8" y="19"/>
                    </a:lnTo>
                    <a:lnTo>
                      <a:pt x="8" y="19"/>
                    </a:lnTo>
                    <a:lnTo>
                      <a:pt x="6" y="16"/>
                    </a:lnTo>
                    <a:lnTo>
                      <a:pt x="2" y="8"/>
                    </a:lnTo>
                    <a:lnTo>
                      <a:pt x="0" y="4"/>
                    </a:lnTo>
                    <a:lnTo>
                      <a:pt x="0" y="0"/>
                    </a:lnTo>
                    <a:lnTo>
                      <a:pt x="6" y="0"/>
                    </a:lnTo>
                    <a:lnTo>
                      <a:pt x="14" y="2"/>
                    </a:lnTo>
                    <a:lnTo>
                      <a:pt x="20" y="2"/>
                    </a:lnTo>
                    <a:lnTo>
                      <a:pt x="24" y="2"/>
                    </a:lnTo>
                    <a:lnTo>
                      <a:pt x="2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065"/>
              <p:cNvSpPr>
                <a:spLocks/>
              </p:cNvSpPr>
              <p:nvPr>
                <p:custDataLst>
                  <p:tags r:id="rId39"/>
                </p:custDataLst>
              </p:nvPr>
            </p:nvSpPr>
            <p:spPr bwMode="auto">
              <a:xfrm>
                <a:off x="581" y="3219"/>
                <a:ext cx="44" cy="28"/>
              </a:xfrm>
              <a:custGeom>
                <a:avLst/>
                <a:gdLst>
                  <a:gd name="T0" fmla="*/ 16 w 88"/>
                  <a:gd name="T1" fmla="*/ 4 h 55"/>
                  <a:gd name="T2" fmla="*/ 14 w 88"/>
                  <a:gd name="T3" fmla="*/ 2 h 55"/>
                  <a:gd name="T4" fmla="*/ 12 w 88"/>
                  <a:gd name="T5" fmla="*/ 0 h 55"/>
                  <a:gd name="T6" fmla="*/ 8 w 88"/>
                  <a:gd name="T7" fmla="*/ 0 h 55"/>
                  <a:gd name="T8" fmla="*/ 4 w 88"/>
                  <a:gd name="T9" fmla="*/ 4 h 55"/>
                  <a:gd name="T10" fmla="*/ 0 w 88"/>
                  <a:gd name="T11" fmla="*/ 10 h 55"/>
                  <a:gd name="T12" fmla="*/ 0 w 88"/>
                  <a:gd name="T13" fmla="*/ 11 h 55"/>
                  <a:gd name="T14" fmla="*/ 2 w 88"/>
                  <a:gd name="T15" fmla="*/ 15 h 55"/>
                  <a:gd name="T16" fmla="*/ 6 w 88"/>
                  <a:gd name="T17" fmla="*/ 19 h 55"/>
                  <a:gd name="T18" fmla="*/ 10 w 88"/>
                  <a:gd name="T19" fmla="*/ 23 h 55"/>
                  <a:gd name="T20" fmla="*/ 14 w 88"/>
                  <a:gd name="T21" fmla="*/ 29 h 55"/>
                  <a:gd name="T22" fmla="*/ 18 w 88"/>
                  <a:gd name="T23" fmla="*/ 31 h 55"/>
                  <a:gd name="T24" fmla="*/ 20 w 88"/>
                  <a:gd name="T25" fmla="*/ 32 h 55"/>
                  <a:gd name="T26" fmla="*/ 22 w 88"/>
                  <a:gd name="T27" fmla="*/ 32 h 55"/>
                  <a:gd name="T28" fmla="*/ 26 w 88"/>
                  <a:gd name="T29" fmla="*/ 31 h 55"/>
                  <a:gd name="T30" fmla="*/ 30 w 88"/>
                  <a:gd name="T31" fmla="*/ 31 h 55"/>
                  <a:gd name="T32" fmla="*/ 30 w 88"/>
                  <a:gd name="T33" fmla="*/ 34 h 55"/>
                  <a:gd name="T34" fmla="*/ 30 w 88"/>
                  <a:gd name="T35" fmla="*/ 40 h 55"/>
                  <a:gd name="T36" fmla="*/ 30 w 88"/>
                  <a:gd name="T37" fmla="*/ 48 h 55"/>
                  <a:gd name="T38" fmla="*/ 32 w 88"/>
                  <a:gd name="T39" fmla="*/ 53 h 55"/>
                  <a:gd name="T40" fmla="*/ 32 w 88"/>
                  <a:gd name="T41" fmla="*/ 55 h 55"/>
                  <a:gd name="T42" fmla="*/ 34 w 88"/>
                  <a:gd name="T43" fmla="*/ 55 h 55"/>
                  <a:gd name="T44" fmla="*/ 38 w 88"/>
                  <a:gd name="T45" fmla="*/ 55 h 55"/>
                  <a:gd name="T46" fmla="*/ 44 w 88"/>
                  <a:gd name="T47" fmla="*/ 55 h 55"/>
                  <a:gd name="T48" fmla="*/ 54 w 88"/>
                  <a:gd name="T49" fmla="*/ 52 h 55"/>
                  <a:gd name="T50" fmla="*/ 64 w 88"/>
                  <a:gd name="T51" fmla="*/ 48 h 55"/>
                  <a:gd name="T52" fmla="*/ 72 w 88"/>
                  <a:gd name="T53" fmla="*/ 44 h 55"/>
                  <a:gd name="T54" fmla="*/ 78 w 88"/>
                  <a:gd name="T55" fmla="*/ 40 h 55"/>
                  <a:gd name="T56" fmla="*/ 82 w 88"/>
                  <a:gd name="T57" fmla="*/ 38 h 55"/>
                  <a:gd name="T58" fmla="*/ 86 w 88"/>
                  <a:gd name="T59" fmla="*/ 36 h 55"/>
                  <a:gd name="T60" fmla="*/ 88 w 88"/>
                  <a:gd name="T61" fmla="*/ 32 h 55"/>
                  <a:gd name="T62" fmla="*/ 88 w 88"/>
                  <a:gd name="T63" fmla="*/ 29 h 55"/>
                  <a:gd name="T64" fmla="*/ 84 w 88"/>
                  <a:gd name="T65" fmla="*/ 27 h 55"/>
                  <a:gd name="T66" fmla="*/ 78 w 88"/>
                  <a:gd name="T67" fmla="*/ 25 h 55"/>
                  <a:gd name="T68" fmla="*/ 72 w 88"/>
                  <a:gd name="T69" fmla="*/ 23 h 55"/>
                  <a:gd name="T70" fmla="*/ 66 w 88"/>
                  <a:gd name="T71" fmla="*/ 21 h 55"/>
                  <a:gd name="T72" fmla="*/ 64 w 88"/>
                  <a:gd name="T73" fmla="*/ 19 h 55"/>
                  <a:gd name="T74" fmla="*/ 62 w 88"/>
                  <a:gd name="T75" fmla="*/ 17 h 55"/>
                  <a:gd name="T76" fmla="*/ 58 w 88"/>
                  <a:gd name="T77" fmla="*/ 13 h 55"/>
                  <a:gd name="T78" fmla="*/ 52 w 88"/>
                  <a:gd name="T79" fmla="*/ 10 h 55"/>
                  <a:gd name="T80" fmla="*/ 46 w 88"/>
                  <a:gd name="T81" fmla="*/ 8 h 55"/>
                  <a:gd name="T82" fmla="*/ 40 w 88"/>
                  <a:gd name="T83" fmla="*/ 10 h 55"/>
                  <a:gd name="T84" fmla="*/ 32 w 88"/>
                  <a:gd name="T85" fmla="*/ 10 h 55"/>
                  <a:gd name="T86" fmla="*/ 26 w 88"/>
                  <a:gd name="T87" fmla="*/ 10 h 55"/>
                  <a:gd name="T88" fmla="*/ 24 w 88"/>
                  <a:gd name="T89" fmla="*/ 10 h 55"/>
                  <a:gd name="T90" fmla="*/ 16 w 88"/>
                  <a:gd name="T91" fmla="*/ 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8" h="55">
                    <a:moveTo>
                      <a:pt x="16" y="4"/>
                    </a:moveTo>
                    <a:lnTo>
                      <a:pt x="14" y="2"/>
                    </a:lnTo>
                    <a:lnTo>
                      <a:pt x="12" y="0"/>
                    </a:lnTo>
                    <a:lnTo>
                      <a:pt x="8" y="0"/>
                    </a:lnTo>
                    <a:lnTo>
                      <a:pt x="4" y="4"/>
                    </a:lnTo>
                    <a:lnTo>
                      <a:pt x="0" y="10"/>
                    </a:lnTo>
                    <a:lnTo>
                      <a:pt x="0" y="11"/>
                    </a:lnTo>
                    <a:lnTo>
                      <a:pt x="2" y="15"/>
                    </a:lnTo>
                    <a:lnTo>
                      <a:pt x="6" y="19"/>
                    </a:lnTo>
                    <a:lnTo>
                      <a:pt x="10" y="23"/>
                    </a:lnTo>
                    <a:lnTo>
                      <a:pt x="14" y="29"/>
                    </a:lnTo>
                    <a:lnTo>
                      <a:pt x="18" y="31"/>
                    </a:lnTo>
                    <a:lnTo>
                      <a:pt x="20" y="32"/>
                    </a:lnTo>
                    <a:lnTo>
                      <a:pt x="22" y="32"/>
                    </a:lnTo>
                    <a:lnTo>
                      <a:pt x="26" y="31"/>
                    </a:lnTo>
                    <a:lnTo>
                      <a:pt x="30" y="31"/>
                    </a:lnTo>
                    <a:lnTo>
                      <a:pt x="30" y="34"/>
                    </a:lnTo>
                    <a:lnTo>
                      <a:pt x="30" y="40"/>
                    </a:lnTo>
                    <a:lnTo>
                      <a:pt x="30" y="48"/>
                    </a:lnTo>
                    <a:lnTo>
                      <a:pt x="32" y="53"/>
                    </a:lnTo>
                    <a:lnTo>
                      <a:pt x="32" y="55"/>
                    </a:lnTo>
                    <a:lnTo>
                      <a:pt x="34" y="55"/>
                    </a:lnTo>
                    <a:lnTo>
                      <a:pt x="38" y="55"/>
                    </a:lnTo>
                    <a:lnTo>
                      <a:pt x="44" y="55"/>
                    </a:lnTo>
                    <a:lnTo>
                      <a:pt x="54" y="52"/>
                    </a:lnTo>
                    <a:lnTo>
                      <a:pt x="64" y="48"/>
                    </a:lnTo>
                    <a:lnTo>
                      <a:pt x="72" y="44"/>
                    </a:lnTo>
                    <a:lnTo>
                      <a:pt x="78" y="40"/>
                    </a:lnTo>
                    <a:lnTo>
                      <a:pt x="82" y="38"/>
                    </a:lnTo>
                    <a:lnTo>
                      <a:pt x="86" y="36"/>
                    </a:lnTo>
                    <a:lnTo>
                      <a:pt x="88" y="32"/>
                    </a:lnTo>
                    <a:lnTo>
                      <a:pt x="88" y="29"/>
                    </a:lnTo>
                    <a:lnTo>
                      <a:pt x="84" y="27"/>
                    </a:lnTo>
                    <a:lnTo>
                      <a:pt x="78" y="25"/>
                    </a:lnTo>
                    <a:lnTo>
                      <a:pt x="72" y="23"/>
                    </a:lnTo>
                    <a:lnTo>
                      <a:pt x="66" y="21"/>
                    </a:lnTo>
                    <a:lnTo>
                      <a:pt x="64" y="19"/>
                    </a:lnTo>
                    <a:lnTo>
                      <a:pt x="62" y="17"/>
                    </a:lnTo>
                    <a:lnTo>
                      <a:pt x="58" y="13"/>
                    </a:lnTo>
                    <a:lnTo>
                      <a:pt x="52" y="10"/>
                    </a:lnTo>
                    <a:lnTo>
                      <a:pt x="46" y="8"/>
                    </a:lnTo>
                    <a:lnTo>
                      <a:pt x="40" y="10"/>
                    </a:lnTo>
                    <a:lnTo>
                      <a:pt x="32" y="10"/>
                    </a:lnTo>
                    <a:lnTo>
                      <a:pt x="26" y="10"/>
                    </a:lnTo>
                    <a:lnTo>
                      <a:pt x="24" y="10"/>
                    </a:lnTo>
                    <a:lnTo>
                      <a:pt x="1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1066"/>
              <p:cNvSpPr>
                <a:spLocks/>
              </p:cNvSpPr>
              <p:nvPr>
                <p:custDataLst>
                  <p:tags r:id="rId40"/>
                </p:custDataLst>
              </p:nvPr>
            </p:nvSpPr>
            <p:spPr bwMode="auto">
              <a:xfrm>
                <a:off x="584" y="3244"/>
                <a:ext cx="7" cy="8"/>
              </a:xfrm>
              <a:custGeom>
                <a:avLst/>
                <a:gdLst>
                  <a:gd name="T0" fmla="*/ 12 w 14"/>
                  <a:gd name="T1" fmla="*/ 0 h 15"/>
                  <a:gd name="T2" fmla="*/ 14 w 14"/>
                  <a:gd name="T3" fmla="*/ 2 h 15"/>
                  <a:gd name="T4" fmla="*/ 14 w 14"/>
                  <a:gd name="T5" fmla="*/ 7 h 15"/>
                  <a:gd name="T6" fmla="*/ 14 w 14"/>
                  <a:gd name="T7" fmla="*/ 11 h 15"/>
                  <a:gd name="T8" fmla="*/ 10 w 14"/>
                  <a:gd name="T9" fmla="*/ 15 h 15"/>
                  <a:gd name="T10" fmla="*/ 6 w 14"/>
                  <a:gd name="T11" fmla="*/ 15 h 15"/>
                  <a:gd name="T12" fmla="*/ 2 w 14"/>
                  <a:gd name="T13" fmla="*/ 13 h 15"/>
                  <a:gd name="T14" fmla="*/ 0 w 14"/>
                  <a:gd name="T15" fmla="*/ 11 h 15"/>
                  <a:gd name="T16" fmla="*/ 0 w 14"/>
                  <a:gd name="T17" fmla="*/ 9 h 15"/>
                  <a:gd name="T18" fmla="*/ 0 w 14"/>
                  <a:gd name="T19" fmla="*/ 7 h 15"/>
                  <a:gd name="T20" fmla="*/ 2 w 14"/>
                  <a:gd name="T21" fmla="*/ 3 h 15"/>
                  <a:gd name="T22" fmla="*/ 6 w 14"/>
                  <a:gd name="T23" fmla="*/ 2 h 15"/>
                  <a:gd name="T24" fmla="*/ 12 w 14"/>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5">
                    <a:moveTo>
                      <a:pt x="12" y="0"/>
                    </a:moveTo>
                    <a:lnTo>
                      <a:pt x="14" y="2"/>
                    </a:lnTo>
                    <a:lnTo>
                      <a:pt x="14" y="7"/>
                    </a:lnTo>
                    <a:lnTo>
                      <a:pt x="14" y="11"/>
                    </a:lnTo>
                    <a:lnTo>
                      <a:pt x="10" y="15"/>
                    </a:lnTo>
                    <a:lnTo>
                      <a:pt x="6" y="15"/>
                    </a:lnTo>
                    <a:lnTo>
                      <a:pt x="2" y="13"/>
                    </a:lnTo>
                    <a:lnTo>
                      <a:pt x="0" y="11"/>
                    </a:lnTo>
                    <a:lnTo>
                      <a:pt x="0" y="9"/>
                    </a:lnTo>
                    <a:lnTo>
                      <a:pt x="0" y="7"/>
                    </a:lnTo>
                    <a:lnTo>
                      <a:pt x="2" y="3"/>
                    </a:lnTo>
                    <a:lnTo>
                      <a:pt x="6" y="2"/>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1067"/>
              <p:cNvSpPr>
                <a:spLocks/>
              </p:cNvSpPr>
              <p:nvPr>
                <p:custDataLst>
                  <p:tags r:id="rId41"/>
                </p:custDataLst>
              </p:nvPr>
            </p:nvSpPr>
            <p:spPr bwMode="auto">
              <a:xfrm>
                <a:off x="620" y="3263"/>
                <a:ext cx="66" cy="75"/>
              </a:xfrm>
              <a:custGeom>
                <a:avLst/>
                <a:gdLst>
                  <a:gd name="T0" fmla="*/ 81 w 132"/>
                  <a:gd name="T1" fmla="*/ 105 h 149"/>
                  <a:gd name="T2" fmla="*/ 67 w 132"/>
                  <a:gd name="T3" fmla="*/ 107 h 149"/>
                  <a:gd name="T4" fmla="*/ 49 w 132"/>
                  <a:gd name="T5" fmla="*/ 95 h 149"/>
                  <a:gd name="T6" fmla="*/ 43 w 132"/>
                  <a:gd name="T7" fmla="*/ 73 h 149"/>
                  <a:gd name="T8" fmla="*/ 43 w 132"/>
                  <a:gd name="T9" fmla="*/ 53 h 149"/>
                  <a:gd name="T10" fmla="*/ 37 w 132"/>
                  <a:gd name="T11" fmla="*/ 36 h 149"/>
                  <a:gd name="T12" fmla="*/ 31 w 132"/>
                  <a:gd name="T13" fmla="*/ 23 h 149"/>
                  <a:gd name="T14" fmla="*/ 33 w 132"/>
                  <a:gd name="T15" fmla="*/ 15 h 149"/>
                  <a:gd name="T16" fmla="*/ 33 w 132"/>
                  <a:gd name="T17" fmla="*/ 9 h 149"/>
                  <a:gd name="T18" fmla="*/ 27 w 132"/>
                  <a:gd name="T19" fmla="*/ 8 h 149"/>
                  <a:gd name="T20" fmla="*/ 23 w 132"/>
                  <a:gd name="T21" fmla="*/ 4 h 149"/>
                  <a:gd name="T22" fmla="*/ 18 w 132"/>
                  <a:gd name="T23" fmla="*/ 0 h 149"/>
                  <a:gd name="T24" fmla="*/ 12 w 132"/>
                  <a:gd name="T25" fmla="*/ 4 h 149"/>
                  <a:gd name="T26" fmla="*/ 16 w 132"/>
                  <a:gd name="T27" fmla="*/ 17 h 149"/>
                  <a:gd name="T28" fmla="*/ 20 w 132"/>
                  <a:gd name="T29" fmla="*/ 29 h 149"/>
                  <a:gd name="T30" fmla="*/ 20 w 132"/>
                  <a:gd name="T31" fmla="*/ 40 h 149"/>
                  <a:gd name="T32" fmla="*/ 10 w 132"/>
                  <a:gd name="T33" fmla="*/ 48 h 149"/>
                  <a:gd name="T34" fmla="*/ 0 w 132"/>
                  <a:gd name="T35" fmla="*/ 59 h 149"/>
                  <a:gd name="T36" fmla="*/ 6 w 132"/>
                  <a:gd name="T37" fmla="*/ 78 h 149"/>
                  <a:gd name="T38" fmla="*/ 10 w 132"/>
                  <a:gd name="T39" fmla="*/ 95 h 149"/>
                  <a:gd name="T40" fmla="*/ 10 w 132"/>
                  <a:gd name="T41" fmla="*/ 113 h 149"/>
                  <a:gd name="T42" fmla="*/ 18 w 132"/>
                  <a:gd name="T43" fmla="*/ 138 h 149"/>
                  <a:gd name="T44" fmla="*/ 35 w 132"/>
                  <a:gd name="T45" fmla="*/ 149 h 149"/>
                  <a:gd name="T46" fmla="*/ 49 w 132"/>
                  <a:gd name="T47" fmla="*/ 145 h 149"/>
                  <a:gd name="T48" fmla="*/ 59 w 132"/>
                  <a:gd name="T49" fmla="*/ 130 h 149"/>
                  <a:gd name="T50" fmla="*/ 67 w 132"/>
                  <a:gd name="T51" fmla="*/ 120 h 149"/>
                  <a:gd name="T52" fmla="*/ 89 w 132"/>
                  <a:gd name="T53" fmla="*/ 117 h 149"/>
                  <a:gd name="T54" fmla="*/ 115 w 132"/>
                  <a:gd name="T55" fmla="*/ 107 h 149"/>
                  <a:gd name="T56" fmla="*/ 129 w 132"/>
                  <a:gd name="T57" fmla="*/ 99 h 149"/>
                  <a:gd name="T58" fmla="*/ 132 w 132"/>
                  <a:gd name="T59" fmla="*/ 88 h 149"/>
                  <a:gd name="T60" fmla="*/ 123 w 132"/>
                  <a:gd name="T61" fmla="*/ 76 h 149"/>
                  <a:gd name="T62" fmla="*/ 121 w 132"/>
                  <a:gd name="T63" fmla="*/ 76 h 149"/>
                  <a:gd name="T64" fmla="*/ 117 w 132"/>
                  <a:gd name="T65" fmla="*/ 76 h 149"/>
                  <a:gd name="T66" fmla="*/ 111 w 132"/>
                  <a:gd name="T67" fmla="*/ 78 h 149"/>
                  <a:gd name="T68" fmla="*/ 99 w 132"/>
                  <a:gd name="T69" fmla="*/ 80 h 149"/>
                  <a:gd name="T70" fmla="*/ 91 w 132"/>
                  <a:gd name="T71" fmla="*/ 9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2" h="149">
                    <a:moveTo>
                      <a:pt x="87" y="97"/>
                    </a:moveTo>
                    <a:lnTo>
                      <a:pt x="81" y="105"/>
                    </a:lnTo>
                    <a:lnTo>
                      <a:pt x="75" y="107"/>
                    </a:lnTo>
                    <a:lnTo>
                      <a:pt x="67" y="107"/>
                    </a:lnTo>
                    <a:lnTo>
                      <a:pt x="57" y="103"/>
                    </a:lnTo>
                    <a:lnTo>
                      <a:pt x="49" y="95"/>
                    </a:lnTo>
                    <a:lnTo>
                      <a:pt x="45" y="84"/>
                    </a:lnTo>
                    <a:lnTo>
                      <a:pt x="43" y="73"/>
                    </a:lnTo>
                    <a:lnTo>
                      <a:pt x="43" y="61"/>
                    </a:lnTo>
                    <a:lnTo>
                      <a:pt x="43" y="53"/>
                    </a:lnTo>
                    <a:lnTo>
                      <a:pt x="41" y="44"/>
                    </a:lnTo>
                    <a:lnTo>
                      <a:pt x="37" y="36"/>
                    </a:lnTo>
                    <a:lnTo>
                      <a:pt x="33" y="29"/>
                    </a:lnTo>
                    <a:lnTo>
                      <a:pt x="31" y="23"/>
                    </a:lnTo>
                    <a:lnTo>
                      <a:pt x="31" y="19"/>
                    </a:lnTo>
                    <a:lnTo>
                      <a:pt x="33" y="15"/>
                    </a:lnTo>
                    <a:lnTo>
                      <a:pt x="35" y="11"/>
                    </a:lnTo>
                    <a:lnTo>
                      <a:pt x="33" y="9"/>
                    </a:lnTo>
                    <a:lnTo>
                      <a:pt x="29" y="8"/>
                    </a:lnTo>
                    <a:lnTo>
                      <a:pt x="27" y="8"/>
                    </a:lnTo>
                    <a:lnTo>
                      <a:pt x="25" y="6"/>
                    </a:lnTo>
                    <a:lnTo>
                      <a:pt x="23" y="4"/>
                    </a:lnTo>
                    <a:lnTo>
                      <a:pt x="21" y="2"/>
                    </a:lnTo>
                    <a:lnTo>
                      <a:pt x="18" y="0"/>
                    </a:lnTo>
                    <a:lnTo>
                      <a:pt x="14" y="0"/>
                    </a:lnTo>
                    <a:lnTo>
                      <a:pt x="12" y="4"/>
                    </a:lnTo>
                    <a:lnTo>
                      <a:pt x="14" y="9"/>
                    </a:lnTo>
                    <a:lnTo>
                      <a:pt x="16" y="17"/>
                    </a:lnTo>
                    <a:lnTo>
                      <a:pt x="18" y="23"/>
                    </a:lnTo>
                    <a:lnTo>
                      <a:pt x="20" y="29"/>
                    </a:lnTo>
                    <a:lnTo>
                      <a:pt x="20" y="34"/>
                    </a:lnTo>
                    <a:lnTo>
                      <a:pt x="20" y="40"/>
                    </a:lnTo>
                    <a:lnTo>
                      <a:pt x="16" y="44"/>
                    </a:lnTo>
                    <a:lnTo>
                      <a:pt x="10" y="48"/>
                    </a:lnTo>
                    <a:lnTo>
                      <a:pt x="4" y="53"/>
                    </a:lnTo>
                    <a:lnTo>
                      <a:pt x="0" y="59"/>
                    </a:lnTo>
                    <a:lnTo>
                      <a:pt x="2" y="69"/>
                    </a:lnTo>
                    <a:lnTo>
                      <a:pt x="6" y="78"/>
                    </a:lnTo>
                    <a:lnTo>
                      <a:pt x="8" y="86"/>
                    </a:lnTo>
                    <a:lnTo>
                      <a:pt x="10" y="95"/>
                    </a:lnTo>
                    <a:lnTo>
                      <a:pt x="10" y="103"/>
                    </a:lnTo>
                    <a:lnTo>
                      <a:pt x="10" y="113"/>
                    </a:lnTo>
                    <a:lnTo>
                      <a:pt x="12" y="124"/>
                    </a:lnTo>
                    <a:lnTo>
                      <a:pt x="18" y="138"/>
                    </a:lnTo>
                    <a:lnTo>
                      <a:pt x="25" y="145"/>
                    </a:lnTo>
                    <a:lnTo>
                      <a:pt x="35" y="149"/>
                    </a:lnTo>
                    <a:lnTo>
                      <a:pt x="43" y="149"/>
                    </a:lnTo>
                    <a:lnTo>
                      <a:pt x="49" y="145"/>
                    </a:lnTo>
                    <a:lnTo>
                      <a:pt x="55" y="138"/>
                    </a:lnTo>
                    <a:lnTo>
                      <a:pt x="59" y="130"/>
                    </a:lnTo>
                    <a:lnTo>
                      <a:pt x="63" y="124"/>
                    </a:lnTo>
                    <a:lnTo>
                      <a:pt x="67" y="120"/>
                    </a:lnTo>
                    <a:lnTo>
                      <a:pt x="75" y="118"/>
                    </a:lnTo>
                    <a:lnTo>
                      <a:pt x="89" y="117"/>
                    </a:lnTo>
                    <a:lnTo>
                      <a:pt x="103" y="111"/>
                    </a:lnTo>
                    <a:lnTo>
                      <a:pt x="115" y="107"/>
                    </a:lnTo>
                    <a:lnTo>
                      <a:pt x="123" y="103"/>
                    </a:lnTo>
                    <a:lnTo>
                      <a:pt x="129" y="99"/>
                    </a:lnTo>
                    <a:lnTo>
                      <a:pt x="132" y="94"/>
                    </a:lnTo>
                    <a:lnTo>
                      <a:pt x="132" y="88"/>
                    </a:lnTo>
                    <a:lnTo>
                      <a:pt x="125" y="78"/>
                    </a:lnTo>
                    <a:lnTo>
                      <a:pt x="123" y="76"/>
                    </a:lnTo>
                    <a:lnTo>
                      <a:pt x="123" y="76"/>
                    </a:lnTo>
                    <a:lnTo>
                      <a:pt x="121" y="76"/>
                    </a:lnTo>
                    <a:lnTo>
                      <a:pt x="121" y="74"/>
                    </a:lnTo>
                    <a:lnTo>
                      <a:pt x="117" y="76"/>
                    </a:lnTo>
                    <a:lnTo>
                      <a:pt x="115" y="76"/>
                    </a:lnTo>
                    <a:lnTo>
                      <a:pt x="111" y="78"/>
                    </a:lnTo>
                    <a:lnTo>
                      <a:pt x="109" y="78"/>
                    </a:lnTo>
                    <a:lnTo>
                      <a:pt x="99" y="80"/>
                    </a:lnTo>
                    <a:lnTo>
                      <a:pt x="95" y="84"/>
                    </a:lnTo>
                    <a:lnTo>
                      <a:pt x="91" y="90"/>
                    </a:lnTo>
                    <a:lnTo>
                      <a:pt x="87" y="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7" name="Group 1068"/>
            <p:cNvGrpSpPr>
              <a:grpSpLocks/>
            </p:cNvGrpSpPr>
            <p:nvPr/>
          </p:nvGrpSpPr>
          <p:grpSpPr bwMode="auto">
            <a:xfrm>
              <a:off x="406" y="3118"/>
              <a:ext cx="301" cy="188"/>
              <a:chOff x="406" y="3118"/>
              <a:chExt cx="301" cy="188"/>
            </a:xfrm>
          </p:grpSpPr>
          <p:sp>
            <p:nvSpPr>
              <p:cNvPr id="28" name="Freeform 1069"/>
              <p:cNvSpPr>
                <a:spLocks/>
              </p:cNvSpPr>
              <p:nvPr>
                <p:custDataLst>
                  <p:tags r:id="rId26"/>
                </p:custDataLst>
              </p:nvPr>
            </p:nvSpPr>
            <p:spPr bwMode="auto">
              <a:xfrm>
                <a:off x="406" y="3132"/>
                <a:ext cx="11" cy="12"/>
              </a:xfrm>
              <a:custGeom>
                <a:avLst/>
                <a:gdLst>
                  <a:gd name="T0" fmla="*/ 17 w 21"/>
                  <a:gd name="T1" fmla="*/ 0 h 23"/>
                  <a:gd name="T2" fmla="*/ 0 w 21"/>
                  <a:gd name="T3" fmla="*/ 17 h 23"/>
                  <a:gd name="T4" fmla="*/ 2 w 21"/>
                  <a:gd name="T5" fmla="*/ 19 h 23"/>
                  <a:gd name="T6" fmla="*/ 4 w 21"/>
                  <a:gd name="T7" fmla="*/ 21 h 23"/>
                  <a:gd name="T8" fmla="*/ 8 w 21"/>
                  <a:gd name="T9" fmla="*/ 23 h 23"/>
                  <a:gd name="T10" fmla="*/ 11 w 21"/>
                  <a:gd name="T11" fmla="*/ 21 h 23"/>
                  <a:gd name="T12" fmla="*/ 15 w 21"/>
                  <a:gd name="T13" fmla="*/ 17 h 23"/>
                  <a:gd name="T14" fmla="*/ 17 w 21"/>
                  <a:gd name="T15" fmla="*/ 13 h 23"/>
                  <a:gd name="T16" fmla="*/ 17 w 21"/>
                  <a:gd name="T17" fmla="*/ 11 h 23"/>
                  <a:gd name="T18" fmla="*/ 17 w 21"/>
                  <a:gd name="T19" fmla="*/ 10 h 23"/>
                  <a:gd name="T20" fmla="*/ 19 w 21"/>
                  <a:gd name="T21" fmla="*/ 8 h 23"/>
                  <a:gd name="T22" fmla="*/ 21 w 21"/>
                  <a:gd name="T23" fmla="*/ 4 h 23"/>
                  <a:gd name="T24" fmla="*/ 21 w 21"/>
                  <a:gd name="T25" fmla="*/ 2 h 23"/>
                  <a:gd name="T26" fmla="*/ 17 w 21"/>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23">
                    <a:moveTo>
                      <a:pt x="17" y="0"/>
                    </a:moveTo>
                    <a:lnTo>
                      <a:pt x="0" y="17"/>
                    </a:lnTo>
                    <a:lnTo>
                      <a:pt x="2" y="19"/>
                    </a:lnTo>
                    <a:lnTo>
                      <a:pt x="4" y="21"/>
                    </a:lnTo>
                    <a:lnTo>
                      <a:pt x="8" y="23"/>
                    </a:lnTo>
                    <a:lnTo>
                      <a:pt x="11" y="21"/>
                    </a:lnTo>
                    <a:lnTo>
                      <a:pt x="15" y="17"/>
                    </a:lnTo>
                    <a:lnTo>
                      <a:pt x="17" y="13"/>
                    </a:lnTo>
                    <a:lnTo>
                      <a:pt x="17" y="11"/>
                    </a:lnTo>
                    <a:lnTo>
                      <a:pt x="17" y="10"/>
                    </a:lnTo>
                    <a:lnTo>
                      <a:pt x="19" y="8"/>
                    </a:lnTo>
                    <a:lnTo>
                      <a:pt x="21" y="4"/>
                    </a:lnTo>
                    <a:lnTo>
                      <a:pt x="21" y="2"/>
                    </a:lnTo>
                    <a:lnTo>
                      <a:pt x="17" y="0"/>
                    </a:lnTo>
                    <a:close/>
                  </a:path>
                </a:pathLst>
              </a:custGeom>
              <a:solidFill>
                <a:srgbClr val="FFA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1070"/>
              <p:cNvSpPr>
                <a:spLocks/>
              </p:cNvSpPr>
              <p:nvPr>
                <p:custDataLst>
                  <p:tags r:id="rId27"/>
                </p:custDataLst>
              </p:nvPr>
            </p:nvSpPr>
            <p:spPr bwMode="auto">
              <a:xfrm>
                <a:off x="432" y="3118"/>
                <a:ext cx="28" cy="21"/>
              </a:xfrm>
              <a:custGeom>
                <a:avLst/>
                <a:gdLst>
                  <a:gd name="T0" fmla="*/ 16 w 58"/>
                  <a:gd name="T1" fmla="*/ 2 h 42"/>
                  <a:gd name="T2" fmla="*/ 12 w 58"/>
                  <a:gd name="T3" fmla="*/ 4 h 42"/>
                  <a:gd name="T4" fmla="*/ 6 w 58"/>
                  <a:gd name="T5" fmla="*/ 10 h 42"/>
                  <a:gd name="T6" fmla="*/ 0 w 58"/>
                  <a:gd name="T7" fmla="*/ 18 h 42"/>
                  <a:gd name="T8" fmla="*/ 0 w 58"/>
                  <a:gd name="T9" fmla="*/ 23 h 42"/>
                  <a:gd name="T10" fmla="*/ 4 w 58"/>
                  <a:gd name="T11" fmla="*/ 27 h 42"/>
                  <a:gd name="T12" fmla="*/ 8 w 58"/>
                  <a:gd name="T13" fmla="*/ 31 h 42"/>
                  <a:gd name="T14" fmla="*/ 14 w 58"/>
                  <a:gd name="T15" fmla="*/ 33 h 42"/>
                  <a:gd name="T16" fmla="*/ 20 w 58"/>
                  <a:gd name="T17" fmla="*/ 37 h 42"/>
                  <a:gd name="T18" fmla="*/ 28 w 58"/>
                  <a:gd name="T19" fmla="*/ 40 h 42"/>
                  <a:gd name="T20" fmla="*/ 36 w 58"/>
                  <a:gd name="T21" fmla="*/ 42 h 42"/>
                  <a:gd name="T22" fmla="*/ 42 w 58"/>
                  <a:gd name="T23" fmla="*/ 42 h 42"/>
                  <a:gd name="T24" fmla="*/ 48 w 58"/>
                  <a:gd name="T25" fmla="*/ 39 h 42"/>
                  <a:gd name="T26" fmla="*/ 52 w 58"/>
                  <a:gd name="T27" fmla="*/ 35 h 42"/>
                  <a:gd name="T28" fmla="*/ 54 w 58"/>
                  <a:gd name="T29" fmla="*/ 31 h 42"/>
                  <a:gd name="T30" fmla="*/ 54 w 58"/>
                  <a:gd name="T31" fmla="*/ 27 h 42"/>
                  <a:gd name="T32" fmla="*/ 54 w 58"/>
                  <a:gd name="T33" fmla="*/ 21 h 42"/>
                  <a:gd name="T34" fmla="*/ 56 w 58"/>
                  <a:gd name="T35" fmla="*/ 18 h 42"/>
                  <a:gd name="T36" fmla="*/ 58 w 58"/>
                  <a:gd name="T37" fmla="*/ 14 h 42"/>
                  <a:gd name="T38" fmla="*/ 58 w 58"/>
                  <a:gd name="T39" fmla="*/ 10 h 42"/>
                  <a:gd name="T40" fmla="*/ 50 w 58"/>
                  <a:gd name="T41" fmla="*/ 4 h 42"/>
                  <a:gd name="T42" fmla="*/ 36 w 58"/>
                  <a:gd name="T43" fmla="*/ 0 h 42"/>
                  <a:gd name="T44" fmla="*/ 26 w 58"/>
                  <a:gd name="T45" fmla="*/ 0 h 42"/>
                  <a:gd name="T46" fmla="*/ 18 w 58"/>
                  <a:gd name="T47" fmla="*/ 0 h 42"/>
                  <a:gd name="T48" fmla="*/ 16 w 58"/>
                  <a:gd name="T49"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42">
                    <a:moveTo>
                      <a:pt x="16" y="2"/>
                    </a:moveTo>
                    <a:lnTo>
                      <a:pt x="12" y="4"/>
                    </a:lnTo>
                    <a:lnTo>
                      <a:pt x="6" y="10"/>
                    </a:lnTo>
                    <a:lnTo>
                      <a:pt x="0" y="18"/>
                    </a:lnTo>
                    <a:lnTo>
                      <a:pt x="0" y="23"/>
                    </a:lnTo>
                    <a:lnTo>
                      <a:pt x="4" y="27"/>
                    </a:lnTo>
                    <a:lnTo>
                      <a:pt x="8" y="31"/>
                    </a:lnTo>
                    <a:lnTo>
                      <a:pt x="14" y="33"/>
                    </a:lnTo>
                    <a:lnTo>
                      <a:pt x="20" y="37"/>
                    </a:lnTo>
                    <a:lnTo>
                      <a:pt x="28" y="40"/>
                    </a:lnTo>
                    <a:lnTo>
                      <a:pt x="36" y="42"/>
                    </a:lnTo>
                    <a:lnTo>
                      <a:pt x="42" y="42"/>
                    </a:lnTo>
                    <a:lnTo>
                      <a:pt x="48" y="39"/>
                    </a:lnTo>
                    <a:lnTo>
                      <a:pt x="52" y="35"/>
                    </a:lnTo>
                    <a:lnTo>
                      <a:pt x="54" y="31"/>
                    </a:lnTo>
                    <a:lnTo>
                      <a:pt x="54" y="27"/>
                    </a:lnTo>
                    <a:lnTo>
                      <a:pt x="54" y="21"/>
                    </a:lnTo>
                    <a:lnTo>
                      <a:pt x="56" y="18"/>
                    </a:lnTo>
                    <a:lnTo>
                      <a:pt x="58" y="14"/>
                    </a:lnTo>
                    <a:lnTo>
                      <a:pt x="58" y="10"/>
                    </a:lnTo>
                    <a:lnTo>
                      <a:pt x="50" y="4"/>
                    </a:lnTo>
                    <a:lnTo>
                      <a:pt x="36" y="0"/>
                    </a:lnTo>
                    <a:lnTo>
                      <a:pt x="26" y="0"/>
                    </a:lnTo>
                    <a:lnTo>
                      <a:pt x="18" y="0"/>
                    </a:lnTo>
                    <a:lnTo>
                      <a:pt x="16" y="2"/>
                    </a:lnTo>
                    <a:close/>
                  </a:path>
                </a:pathLst>
              </a:custGeom>
              <a:solidFill>
                <a:srgbClr val="FFA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1071"/>
              <p:cNvSpPr>
                <a:spLocks/>
              </p:cNvSpPr>
              <p:nvPr>
                <p:custDataLst>
                  <p:tags r:id="rId28"/>
                </p:custDataLst>
              </p:nvPr>
            </p:nvSpPr>
            <p:spPr bwMode="auto">
              <a:xfrm>
                <a:off x="518" y="3149"/>
                <a:ext cx="30" cy="26"/>
              </a:xfrm>
              <a:custGeom>
                <a:avLst/>
                <a:gdLst>
                  <a:gd name="T0" fmla="*/ 5 w 61"/>
                  <a:gd name="T1" fmla="*/ 16 h 52"/>
                  <a:gd name="T2" fmla="*/ 4 w 61"/>
                  <a:gd name="T3" fmla="*/ 18 h 52"/>
                  <a:gd name="T4" fmla="*/ 2 w 61"/>
                  <a:gd name="T5" fmla="*/ 20 h 52"/>
                  <a:gd name="T6" fmla="*/ 0 w 61"/>
                  <a:gd name="T7" fmla="*/ 25 h 52"/>
                  <a:gd name="T8" fmla="*/ 2 w 61"/>
                  <a:gd name="T9" fmla="*/ 29 h 52"/>
                  <a:gd name="T10" fmla="*/ 5 w 61"/>
                  <a:gd name="T11" fmla="*/ 33 h 52"/>
                  <a:gd name="T12" fmla="*/ 9 w 61"/>
                  <a:gd name="T13" fmla="*/ 35 h 52"/>
                  <a:gd name="T14" fmla="*/ 11 w 61"/>
                  <a:gd name="T15" fmla="*/ 37 h 52"/>
                  <a:gd name="T16" fmla="*/ 13 w 61"/>
                  <a:gd name="T17" fmla="*/ 41 h 52"/>
                  <a:gd name="T18" fmla="*/ 13 w 61"/>
                  <a:gd name="T19" fmla="*/ 44 h 52"/>
                  <a:gd name="T20" fmla="*/ 17 w 61"/>
                  <a:gd name="T21" fmla="*/ 46 h 52"/>
                  <a:gd name="T22" fmla="*/ 19 w 61"/>
                  <a:gd name="T23" fmla="*/ 46 h 52"/>
                  <a:gd name="T24" fmla="*/ 25 w 61"/>
                  <a:gd name="T25" fmla="*/ 46 h 52"/>
                  <a:gd name="T26" fmla="*/ 31 w 61"/>
                  <a:gd name="T27" fmla="*/ 46 h 52"/>
                  <a:gd name="T28" fmla="*/ 35 w 61"/>
                  <a:gd name="T29" fmla="*/ 48 h 52"/>
                  <a:gd name="T30" fmla="*/ 39 w 61"/>
                  <a:gd name="T31" fmla="*/ 52 h 52"/>
                  <a:gd name="T32" fmla="*/ 41 w 61"/>
                  <a:gd name="T33" fmla="*/ 52 h 52"/>
                  <a:gd name="T34" fmla="*/ 55 w 61"/>
                  <a:gd name="T35" fmla="*/ 52 h 52"/>
                  <a:gd name="T36" fmla="*/ 57 w 61"/>
                  <a:gd name="T37" fmla="*/ 50 h 52"/>
                  <a:gd name="T38" fmla="*/ 61 w 61"/>
                  <a:gd name="T39" fmla="*/ 48 h 52"/>
                  <a:gd name="T40" fmla="*/ 61 w 61"/>
                  <a:gd name="T41" fmla="*/ 43 h 52"/>
                  <a:gd name="T42" fmla="*/ 59 w 61"/>
                  <a:gd name="T43" fmla="*/ 39 h 52"/>
                  <a:gd name="T44" fmla="*/ 53 w 61"/>
                  <a:gd name="T45" fmla="*/ 35 h 52"/>
                  <a:gd name="T46" fmla="*/ 49 w 61"/>
                  <a:gd name="T47" fmla="*/ 33 h 52"/>
                  <a:gd name="T48" fmla="*/ 47 w 61"/>
                  <a:gd name="T49" fmla="*/ 31 h 52"/>
                  <a:gd name="T50" fmla="*/ 45 w 61"/>
                  <a:gd name="T51" fmla="*/ 25 h 52"/>
                  <a:gd name="T52" fmla="*/ 45 w 61"/>
                  <a:gd name="T53" fmla="*/ 22 h 52"/>
                  <a:gd name="T54" fmla="*/ 47 w 61"/>
                  <a:gd name="T55" fmla="*/ 20 h 52"/>
                  <a:gd name="T56" fmla="*/ 47 w 61"/>
                  <a:gd name="T57" fmla="*/ 20 h 52"/>
                  <a:gd name="T58" fmla="*/ 43 w 61"/>
                  <a:gd name="T59" fmla="*/ 16 h 52"/>
                  <a:gd name="T60" fmla="*/ 37 w 61"/>
                  <a:gd name="T61" fmla="*/ 8 h 52"/>
                  <a:gd name="T62" fmla="*/ 29 w 61"/>
                  <a:gd name="T63" fmla="*/ 2 h 52"/>
                  <a:gd name="T64" fmla="*/ 23 w 61"/>
                  <a:gd name="T65" fmla="*/ 0 h 52"/>
                  <a:gd name="T66" fmla="*/ 19 w 61"/>
                  <a:gd name="T67" fmla="*/ 4 h 52"/>
                  <a:gd name="T68" fmla="*/ 15 w 61"/>
                  <a:gd name="T69" fmla="*/ 10 h 52"/>
                  <a:gd name="T70" fmla="*/ 11 w 61"/>
                  <a:gd name="T71" fmla="*/ 14 h 52"/>
                  <a:gd name="T72" fmla="*/ 7 w 61"/>
                  <a:gd name="T73" fmla="*/ 16 h 52"/>
                  <a:gd name="T74" fmla="*/ 5 w 61"/>
                  <a:gd name="T75" fmla="*/ 1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 h="52">
                    <a:moveTo>
                      <a:pt x="5" y="16"/>
                    </a:moveTo>
                    <a:lnTo>
                      <a:pt x="4" y="18"/>
                    </a:lnTo>
                    <a:lnTo>
                      <a:pt x="2" y="20"/>
                    </a:lnTo>
                    <a:lnTo>
                      <a:pt x="0" y="25"/>
                    </a:lnTo>
                    <a:lnTo>
                      <a:pt x="2" y="29"/>
                    </a:lnTo>
                    <a:lnTo>
                      <a:pt x="5" y="33"/>
                    </a:lnTo>
                    <a:lnTo>
                      <a:pt x="9" y="35"/>
                    </a:lnTo>
                    <a:lnTo>
                      <a:pt x="11" y="37"/>
                    </a:lnTo>
                    <a:lnTo>
                      <a:pt x="13" y="41"/>
                    </a:lnTo>
                    <a:lnTo>
                      <a:pt x="13" y="44"/>
                    </a:lnTo>
                    <a:lnTo>
                      <a:pt x="17" y="46"/>
                    </a:lnTo>
                    <a:lnTo>
                      <a:pt x="19" y="46"/>
                    </a:lnTo>
                    <a:lnTo>
                      <a:pt x="25" y="46"/>
                    </a:lnTo>
                    <a:lnTo>
                      <a:pt x="31" y="46"/>
                    </a:lnTo>
                    <a:lnTo>
                      <a:pt x="35" y="48"/>
                    </a:lnTo>
                    <a:lnTo>
                      <a:pt x="39" y="52"/>
                    </a:lnTo>
                    <a:lnTo>
                      <a:pt x="41" y="52"/>
                    </a:lnTo>
                    <a:lnTo>
                      <a:pt x="55" y="52"/>
                    </a:lnTo>
                    <a:lnTo>
                      <a:pt x="57" y="50"/>
                    </a:lnTo>
                    <a:lnTo>
                      <a:pt x="61" y="48"/>
                    </a:lnTo>
                    <a:lnTo>
                      <a:pt x="61" y="43"/>
                    </a:lnTo>
                    <a:lnTo>
                      <a:pt x="59" y="39"/>
                    </a:lnTo>
                    <a:lnTo>
                      <a:pt x="53" y="35"/>
                    </a:lnTo>
                    <a:lnTo>
                      <a:pt x="49" y="33"/>
                    </a:lnTo>
                    <a:lnTo>
                      <a:pt x="47" y="31"/>
                    </a:lnTo>
                    <a:lnTo>
                      <a:pt x="45" y="25"/>
                    </a:lnTo>
                    <a:lnTo>
                      <a:pt x="45" y="22"/>
                    </a:lnTo>
                    <a:lnTo>
                      <a:pt x="47" y="20"/>
                    </a:lnTo>
                    <a:lnTo>
                      <a:pt x="47" y="20"/>
                    </a:lnTo>
                    <a:lnTo>
                      <a:pt x="43" y="16"/>
                    </a:lnTo>
                    <a:lnTo>
                      <a:pt x="37" y="8"/>
                    </a:lnTo>
                    <a:lnTo>
                      <a:pt x="29" y="2"/>
                    </a:lnTo>
                    <a:lnTo>
                      <a:pt x="23" y="0"/>
                    </a:lnTo>
                    <a:lnTo>
                      <a:pt x="19" y="4"/>
                    </a:lnTo>
                    <a:lnTo>
                      <a:pt x="15" y="10"/>
                    </a:lnTo>
                    <a:lnTo>
                      <a:pt x="11" y="14"/>
                    </a:lnTo>
                    <a:lnTo>
                      <a:pt x="7" y="16"/>
                    </a:lnTo>
                    <a:lnTo>
                      <a:pt x="5" y="16"/>
                    </a:lnTo>
                    <a:close/>
                  </a:path>
                </a:pathLst>
              </a:custGeom>
              <a:solidFill>
                <a:srgbClr val="FFA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072"/>
              <p:cNvSpPr>
                <a:spLocks/>
              </p:cNvSpPr>
              <p:nvPr>
                <p:custDataLst>
                  <p:tags r:id="rId29"/>
                </p:custDataLst>
              </p:nvPr>
            </p:nvSpPr>
            <p:spPr bwMode="auto">
              <a:xfrm>
                <a:off x="570" y="3176"/>
                <a:ext cx="30" cy="12"/>
              </a:xfrm>
              <a:custGeom>
                <a:avLst/>
                <a:gdLst>
                  <a:gd name="T0" fmla="*/ 0 w 59"/>
                  <a:gd name="T1" fmla="*/ 13 h 23"/>
                  <a:gd name="T2" fmla="*/ 4 w 59"/>
                  <a:gd name="T3" fmla="*/ 13 h 23"/>
                  <a:gd name="T4" fmla="*/ 10 w 59"/>
                  <a:gd name="T5" fmla="*/ 13 h 23"/>
                  <a:gd name="T6" fmla="*/ 19 w 59"/>
                  <a:gd name="T7" fmla="*/ 15 h 23"/>
                  <a:gd name="T8" fmla="*/ 25 w 59"/>
                  <a:gd name="T9" fmla="*/ 19 h 23"/>
                  <a:gd name="T10" fmla="*/ 29 w 59"/>
                  <a:gd name="T11" fmla="*/ 21 h 23"/>
                  <a:gd name="T12" fmla="*/ 31 w 59"/>
                  <a:gd name="T13" fmla="*/ 21 h 23"/>
                  <a:gd name="T14" fmla="*/ 35 w 59"/>
                  <a:gd name="T15" fmla="*/ 21 h 23"/>
                  <a:gd name="T16" fmla="*/ 41 w 59"/>
                  <a:gd name="T17" fmla="*/ 21 h 23"/>
                  <a:gd name="T18" fmla="*/ 49 w 59"/>
                  <a:gd name="T19" fmla="*/ 23 h 23"/>
                  <a:gd name="T20" fmla="*/ 53 w 59"/>
                  <a:gd name="T21" fmla="*/ 23 h 23"/>
                  <a:gd name="T22" fmla="*/ 57 w 59"/>
                  <a:gd name="T23" fmla="*/ 21 h 23"/>
                  <a:gd name="T24" fmla="*/ 59 w 59"/>
                  <a:gd name="T25" fmla="*/ 15 h 23"/>
                  <a:gd name="T26" fmla="*/ 59 w 59"/>
                  <a:gd name="T27" fmla="*/ 9 h 23"/>
                  <a:gd name="T28" fmla="*/ 57 w 59"/>
                  <a:gd name="T29" fmla="*/ 6 h 23"/>
                  <a:gd name="T30" fmla="*/ 53 w 59"/>
                  <a:gd name="T31" fmla="*/ 4 h 23"/>
                  <a:gd name="T32" fmla="*/ 49 w 59"/>
                  <a:gd name="T33" fmla="*/ 4 h 23"/>
                  <a:gd name="T34" fmla="*/ 45 w 59"/>
                  <a:gd name="T35" fmla="*/ 4 h 23"/>
                  <a:gd name="T36" fmla="*/ 41 w 59"/>
                  <a:gd name="T37" fmla="*/ 6 h 23"/>
                  <a:gd name="T38" fmla="*/ 35 w 59"/>
                  <a:gd name="T39" fmla="*/ 6 h 23"/>
                  <a:gd name="T40" fmla="*/ 27 w 59"/>
                  <a:gd name="T41" fmla="*/ 4 h 23"/>
                  <a:gd name="T42" fmla="*/ 19 w 59"/>
                  <a:gd name="T43" fmla="*/ 2 h 23"/>
                  <a:gd name="T44" fmla="*/ 15 w 59"/>
                  <a:gd name="T45" fmla="*/ 0 h 23"/>
                  <a:gd name="T46" fmla="*/ 11 w 59"/>
                  <a:gd name="T47" fmla="*/ 0 h 23"/>
                  <a:gd name="T48" fmla="*/ 8 w 59"/>
                  <a:gd name="T49" fmla="*/ 2 h 23"/>
                  <a:gd name="T50" fmla="*/ 4 w 59"/>
                  <a:gd name="T51" fmla="*/ 6 h 23"/>
                  <a:gd name="T52" fmla="*/ 2 w 59"/>
                  <a:gd name="T53" fmla="*/ 9 h 23"/>
                  <a:gd name="T54" fmla="*/ 0 w 59"/>
                  <a:gd name="T55" fmla="*/ 11 h 23"/>
                  <a:gd name="T56" fmla="*/ 0 w 59"/>
                  <a:gd name="T5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23">
                    <a:moveTo>
                      <a:pt x="0" y="13"/>
                    </a:moveTo>
                    <a:lnTo>
                      <a:pt x="4" y="13"/>
                    </a:lnTo>
                    <a:lnTo>
                      <a:pt x="10" y="13"/>
                    </a:lnTo>
                    <a:lnTo>
                      <a:pt x="19" y="15"/>
                    </a:lnTo>
                    <a:lnTo>
                      <a:pt x="25" y="19"/>
                    </a:lnTo>
                    <a:lnTo>
                      <a:pt x="29" y="21"/>
                    </a:lnTo>
                    <a:lnTo>
                      <a:pt x="31" y="21"/>
                    </a:lnTo>
                    <a:lnTo>
                      <a:pt x="35" y="21"/>
                    </a:lnTo>
                    <a:lnTo>
                      <a:pt x="41" y="21"/>
                    </a:lnTo>
                    <a:lnTo>
                      <a:pt x="49" y="23"/>
                    </a:lnTo>
                    <a:lnTo>
                      <a:pt x="53" y="23"/>
                    </a:lnTo>
                    <a:lnTo>
                      <a:pt x="57" y="21"/>
                    </a:lnTo>
                    <a:lnTo>
                      <a:pt x="59" y="15"/>
                    </a:lnTo>
                    <a:lnTo>
                      <a:pt x="59" y="9"/>
                    </a:lnTo>
                    <a:lnTo>
                      <a:pt x="57" y="6"/>
                    </a:lnTo>
                    <a:lnTo>
                      <a:pt x="53" y="4"/>
                    </a:lnTo>
                    <a:lnTo>
                      <a:pt x="49" y="4"/>
                    </a:lnTo>
                    <a:lnTo>
                      <a:pt x="45" y="4"/>
                    </a:lnTo>
                    <a:lnTo>
                      <a:pt x="41" y="6"/>
                    </a:lnTo>
                    <a:lnTo>
                      <a:pt x="35" y="6"/>
                    </a:lnTo>
                    <a:lnTo>
                      <a:pt x="27" y="4"/>
                    </a:lnTo>
                    <a:lnTo>
                      <a:pt x="19" y="2"/>
                    </a:lnTo>
                    <a:lnTo>
                      <a:pt x="15" y="0"/>
                    </a:lnTo>
                    <a:lnTo>
                      <a:pt x="11" y="0"/>
                    </a:lnTo>
                    <a:lnTo>
                      <a:pt x="8" y="2"/>
                    </a:lnTo>
                    <a:lnTo>
                      <a:pt x="4" y="6"/>
                    </a:lnTo>
                    <a:lnTo>
                      <a:pt x="2" y="9"/>
                    </a:lnTo>
                    <a:lnTo>
                      <a:pt x="0" y="11"/>
                    </a:lnTo>
                    <a:lnTo>
                      <a:pt x="0" y="13"/>
                    </a:lnTo>
                    <a:close/>
                  </a:path>
                </a:pathLst>
              </a:custGeom>
              <a:solidFill>
                <a:srgbClr val="FFA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073"/>
              <p:cNvSpPr>
                <a:spLocks/>
              </p:cNvSpPr>
              <p:nvPr>
                <p:custDataLst>
                  <p:tags r:id="rId30"/>
                </p:custDataLst>
              </p:nvPr>
            </p:nvSpPr>
            <p:spPr bwMode="auto">
              <a:xfrm>
                <a:off x="583" y="3194"/>
                <a:ext cx="15" cy="11"/>
              </a:xfrm>
              <a:custGeom>
                <a:avLst/>
                <a:gdLst>
                  <a:gd name="T0" fmla="*/ 26 w 30"/>
                  <a:gd name="T1" fmla="*/ 2 h 23"/>
                  <a:gd name="T2" fmla="*/ 28 w 30"/>
                  <a:gd name="T3" fmla="*/ 4 h 23"/>
                  <a:gd name="T4" fmla="*/ 30 w 30"/>
                  <a:gd name="T5" fmla="*/ 10 h 23"/>
                  <a:gd name="T6" fmla="*/ 30 w 30"/>
                  <a:gd name="T7" fmla="*/ 16 h 23"/>
                  <a:gd name="T8" fmla="*/ 28 w 30"/>
                  <a:gd name="T9" fmla="*/ 18 h 23"/>
                  <a:gd name="T10" fmla="*/ 24 w 30"/>
                  <a:gd name="T11" fmla="*/ 18 h 23"/>
                  <a:gd name="T12" fmla="*/ 22 w 30"/>
                  <a:gd name="T13" fmla="*/ 18 h 23"/>
                  <a:gd name="T14" fmla="*/ 20 w 30"/>
                  <a:gd name="T15" fmla="*/ 18 h 23"/>
                  <a:gd name="T16" fmla="*/ 20 w 30"/>
                  <a:gd name="T17" fmla="*/ 18 h 23"/>
                  <a:gd name="T18" fmla="*/ 18 w 30"/>
                  <a:gd name="T19" fmla="*/ 19 h 23"/>
                  <a:gd name="T20" fmla="*/ 14 w 30"/>
                  <a:gd name="T21" fmla="*/ 21 h 23"/>
                  <a:gd name="T22" fmla="*/ 10 w 30"/>
                  <a:gd name="T23" fmla="*/ 23 h 23"/>
                  <a:gd name="T24" fmla="*/ 8 w 30"/>
                  <a:gd name="T25" fmla="*/ 21 h 23"/>
                  <a:gd name="T26" fmla="*/ 8 w 30"/>
                  <a:gd name="T27" fmla="*/ 19 h 23"/>
                  <a:gd name="T28" fmla="*/ 8 w 30"/>
                  <a:gd name="T29" fmla="*/ 19 h 23"/>
                  <a:gd name="T30" fmla="*/ 8 w 30"/>
                  <a:gd name="T31" fmla="*/ 19 h 23"/>
                  <a:gd name="T32" fmla="*/ 6 w 30"/>
                  <a:gd name="T33" fmla="*/ 16 h 23"/>
                  <a:gd name="T34" fmla="*/ 2 w 30"/>
                  <a:gd name="T35" fmla="*/ 8 h 23"/>
                  <a:gd name="T36" fmla="*/ 0 w 30"/>
                  <a:gd name="T37" fmla="*/ 4 h 23"/>
                  <a:gd name="T38" fmla="*/ 0 w 30"/>
                  <a:gd name="T39" fmla="*/ 0 h 23"/>
                  <a:gd name="T40" fmla="*/ 6 w 30"/>
                  <a:gd name="T41" fmla="*/ 0 h 23"/>
                  <a:gd name="T42" fmla="*/ 14 w 30"/>
                  <a:gd name="T43" fmla="*/ 2 h 23"/>
                  <a:gd name="T44" fmla="*/ 20 w 30"/>
                  <a:gd name="T45" fmla="*/ 2 h 23"/>
                  <a:gd name="T46" fmla="*/ 24 w 30"/>
                  <a:gd name="T47" fmla="*/ 2 h 23"/>
                  <a:gd name="T48" fmla="*/ 26 w 30"/>
                  <a:gd name="T49"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23">
                    <a:moveTo>
                      <a:pt x="26" y="2"/>
                    </a:moveTo>
                    <a:lnTo>
                      <a:pt x="28" y="4"/>
                    </a:lnTo>
                    <a:lnTo>
                      <a:pt x="30" y="10"/>
                    </a:lnTo>
                    <a:lnTo>
                      <a:pt x="30" y="16"/>
                    </a:lnTo>
                    <a:lnTo>
                      <a:pt x="28" y="18"/>
                    </a:lnTo>
                    <a:lnTo>
                      <a:pt x="24" y="18"/>
                    </a:lnTo>
                    <a:lnTo>
                      <a:pt x="22" y="18"/>
                    </a:lnTo>
                    <a:lnTo>
                      <a:pt x="20" y="18"/>
                    </a:lnTo>
                    <a:lnTo>
                      <a:pt x="20" y="18"/>
                    </a:lnTo>
                    <a:lnTo>
                      <a:pt x="18" y="19"/>
                    </a:lnTo>
                    <a:lnTo>
                      <a:pt x="14" y="21"/>
                    </a:lnTo>
                    <a:lnTo>
                      <a:pt x="10" y="23"/>
                    </a:lnTo>
                    <a:lnTo>
                      <a:pt x="8" y="21"/>
                    </a:lnTo>
                    <a:lnTo>
                      <a:pt x="8" y="19"/>
                    </a:lnTo>
                    <a:lnTo>
                      <a:pt x="8" y="19"/>
                    </a:lnTo>
                    <a:lnTo>
                      <a:pt x="8" y="19"/>
                    </a:lnTo>
                    <a:lnTo>
                      <a:pt x="6" y="16"/>
                    </a:lnTo>
                    <a:lnTo>
                      <a:pt x="2" y="8"/>
                    </a:lnTo>
                    <a:lnTo>
                      <a:pt x="0" y="4"/>
                    </a:lnTo>
                    <a:lnTo>
                      <a:pt x="0" y="0"/>
                    </a:lnTo>
                    <a:lnTo>
                      <a:pt x="6" y="0"/>
                    </a:lnTo>
                    <a:lnTo>
                      <a:pt x="14" y="2"/>
                    </a:lnTo>
                    <a:lnTo>
                      <a:pt x="20" y="2"/>
                    </a:lnTo>
                    <a:lnTo>
                      <a:pt x="24" y="2"/>
                    </a:lnTo>
                    <a:lnTo>
                      <a:pt x="26" y="2"/>
                    </a:lnTo>
                    <a:close/>
                  </a:path>
                </a:pathLst>
              </a:custGeom>
              <a:solidFill>
                <a:srgbClr val="FFA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074"/>
              <p:cNvSpPr>
                <a:spLocks/>
              </p:cNvSpPr>
              <p:nvPr>
                <p:custDataLst>
                  <p:tags r:id="rId31"/>
                </p:custDataLst>
              </p:nvPr>
            </p:nvSpPr>
            <p:spPr bwMode="auto">
              <a:xfrm>
                <a:off x="602" y="3187"/>
                <a:ext cx="45" cy="27"/>
              </a:xfrm>
              <a:custGeom>
                <a:avLst/>
                <a:gdLst>
                  <a:gd name="T0" fmla="*/ 18 w 89"/>
                  <a:gd name="T1" fmla="*/ 4 h 53"/>
                  <a:gd name="T2" fmla="*/ 16 w 89"/>
                  <a:gd name="T3" fmla="*/ 2 h 53"/>
                  <a:gd name="T4" fmla="*/ 14 w 89"/>
                  <a:gd name="T5" fmla="*/ 0 h 53"/>
                  <a:gd name="T6" fmla="*/ 8 w 89"/>
                  <a:gd name="T7" fmla="*/ 0 h 53"/>
                  <a:gd name="T8" fmla="*/ 4 w 89"/>
                  <a:gd name="T9" fmla="*/ 4 h 53"/>
                  <a:gd name="T10" fmla="*/ 0 w 89"/>
                  <a:gd name="T11" fmla="*/ 10 h 53"/>
                  <a:gd name="T12" fmla="*/ 0 w 89"/>
                  <a:gd name="T13" fmla="*/ 11 h 53"/>
                  <a:gd name="T14" fmla="*/ 2 w 89"/>
                  <a:gd name="T15" fmla="*/ 15 h 53"/>
                  <a:gd name="T16" fmla="*/ 6 w 89"/>
                  <a:gd name="T17" fmla="*/ 19 h 53"/>
                  <a:gd name="T18" fmla="*/ 12 w 89"/>
                  <a:gd name="T19" fmla="*/ 23 h 53"/>
                  <a:gd name="T20" fmla="*/ 16 w 89"/>
                  <a:gd name="T21" fmla="*/ 29 h 53"/>
                  <a:gd name="T22" fmla="*/ 20 w 89"/>
                  <a:gd name="T23" fmla="*/ 31 h 53"/>
                  <a:gd name="T24" fmla="*/ 22 w 89"/>
                  <a:gd name="T25" fmla="*/ 32 h 53"/>
                  <a:gd name="T26" fmla="*/ 24 w 89"/>
                  <a:gd name="T27" fmla="*/ 32 h 53"/>
                  <a:gd name="T28" fmla="*/ 28 w 89"/>
                  <a:gd name="T29" fmla="*/ 31 h 53"/>
                  <a:gd name="T30" fmla="*/ 32 w 89"/>
                  <a:gd name="T31" fmla="*/ 31 h 53"/>
                  <a:gd name="T32" fmla="*/ 32 w 89"/>
                  <a:gd name="T33" fmla="*/ 34 h 53"/>
                  <a:gd name="T34" fmla="*/ 32 w 89"/>
                  <a:gd name="T35" fmla="*/ 40 h 53"/>
                  <a:gd name="T36" fmla="*/ 32 w 89"/>
                  <a:gd name="T37" fmla="*/ 46 h 53"/>
                  <a:gd name="T38" fmla="*/ 34 w 89"/>
                  <a:gd name="T39" fmla="*/ 52 h 53"/>
                  <a:gd name="T40" fmla="*/ 34 w 89"/>
                  <a:gd name="T41" fmla="*/ 53 h 53"/>
                  <a:gd name="T42" fmla="*/ 36 w 89"/>
                  <a:gd name="T43" fmla="*/ 53 h 53"/>
                  <a:gd name="T44" fmla="*/ 40 w 89"/>
                  <a:gd name="T45" fmla="*/ 53 h 53"/>
                  <a:gd name="T46" fmla="*/ 46 w 89"/>
                  <a:gd name="T47" fmla="*/ 53 h 53"/>
                  <a:gd name="T48" fmla="*/ 56 w 89"/>
                  <a:gd name="T49" fmla="*/ 50 h 53"/>
                  <a:gd name="T50" fmla="*/ 65 w 89"/>
                  <a:gd name="T51" fmla="*/ 46 h 53"/>
                  <a:gd name="T52" fmla="*/ 71 w 89"/>
                  <a:gd name="T53" fmla="*/ 44 h 53"/>
                  <a:gd name="T54" fmla="*/ 77 w 89"/>
                  <a:gd name="T55" fmla="*/ 40 h 53"/>
                  <a:gd name="T56" fmla="*/ 81 w 89"/>
                  <a:gd name="T57" fmla="*/ 38 h 53"/>
                  <a:gd name="T58" fmla="*/ 85 w 89"/>
                  <a:gd name="T59" fmla="*/ 36 h 53"/>
                  <a:gd name="T60" fmla="*/ 89 w 89"/>
                  <a:gd name="T61" fmla="*/ 32 h 53"/>
                  <a:gd name="T62" fmla="*/ 89 w 89"/>
                  <a:gd name="T63" fmla="*/ 29 h 53"/>
                  <a:gd name="T64" fmla="*/ 85 w 89"/>
                  <a:gd name="T65" fmla="*/ 27 h 53"/>
                  <a:gd name="T66" fmla="*/ 77 w 89"/>
                  <a:gd name="T67" fmla="*/ 25 h 53"/>
                  <a:gd name="T68" fmla="*/ 71 w 89"/>
                  <a:gd name="T69" fmla="*/ 23 h 53"/>
                  <a:gd name="T70" fmla="*/ 65 w 89"/>
                  <a:gd name="T71" fmla="*/ 21 h 53"/>
                  <a:gd name="T72" fmla="*/ 63 w 89"/>
                  <a:gd name="T73" fmla="*/ 19 h 53"/>
                  <a:gd name="T74" fmla="*/ 61 w 89"/>
                  <a:gd name="T75" fmla="*/ 17 h 53"/>
                  <a:gd name="T76" fmla="*/ 59 w 89"/>
                  <a:gd name="T77" fmla="*/ 13 h 53"/>
                  <a:gd name="T78" fmla="*/ 54 w 89"/>
                  <a:gd name="T79" fmla="*/ 10 h 53"/>
                  <a:gd name="T80" fmla="*/ 48 w 89"/>
                  <a:gd name="T81" fmla="*/ 8 h 53"/>
                  <a:gd name="T82" fmla="*/ 42 w 89"/>
                  <a:gd name="T83" fmla="*/ 10 h 53"/>
                  <a:gd name="T84" fmla="*/ 34 w 89"/>
                  <a:gd name="T85" fmla="*/ 10 h 53"/>
                  <a:gd name="T86" fmla="*/ 28 w 89"/>
                  <a:gd name="T87" fmla="*/ 10 h 53"/>
                  <a:gd name="T88" fmla="*/ 26 w 89"/>
                  <a:gd name="T89" fmla="*/ 10 h 53"/>
                  <a:gd name="T90" fmla="*/ 18 w 89"/>
                  <a:gd name="T91" fmla="*/ 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9" h="53">
                    <a:moveTo>
                      <a:pt x="18" y="4"/>
                    </a:moveTo>
                    <a:lnTo>
                      <a:pt x="16" y="2"/>
                    </a:lnTo>
                    <a:lnTo>
                      <a:pt x="14" y="0"/>
                    </a:lnTo>
                    <a:lnTo>
                      <a:pt x="8" y="0"/>
                    </a:lnTo>
                    <a:lnTo>
                      <a:pt x="4" y="4"/>
                    </a:lnTo>
                    <a:lnTo>
                      <a:pt x="0" y="10"/>
                    </a:lnTo>
                    <a:lnTo>
                      <a:pt x="0" y="11"/>
                    </a:lnTo>
                    <a:lnTo>
                      <a:pt x="2" y="15"/>
                    </a:lnTo>
                    <a:lnTo>
                      <a:pt x="6" y="19"/>
                    </a:lnTo>
                    <a:lnTo>
                      <a:pt x="12" y="23"/>
                    </a:lnTo>
                    <a:lnTo>
                      <a:pt x="16" y="29"/>
                    </a:lnTo>
                    <a:lnTo>
                      <a:pt x="20" y="31"/>
                    </a:lnTo>
                    <a:lnTo>
                      <a:pt x="22" y="32"/>
                    </a:lnTo>
                    <a:lnTo>
                      <a:pt x="24" y="32"/>
                    </a:lnTo>
                    <a:lnTo>
                      <a:pt x="28" y="31"/>
                    </a:lnTo>
                    <a:lnTo>
                      <a:pt x="32" y="31"/>
                    </a:lnTo>
                    <a:lnTo>
                      <a:pt x="32" y="34"/>
                    </a:lnTo>
                    <a:lnTo>
                      <a:pt x="32" y="40"/>
                    </a:lnTo>
                    <a:lnTo>
                      <a:pt x="32" y="46"/>
                    </a:lnTo>
                    <a:lnTo>
                      <a:pt x="34" y="52"/>
                    </a:lnTo>
                    <a:lnTo>
                      <a:pt x="34" y="53"/>
                    </a:lnTo>
                    <a:lnTo>
                      <a:pt x="36" y="53"/>
                    </a:lnTo>
                    <a:lnTo>
                      <a:pt x="40" y="53"/>
                    </a:lnTo>
                    <a:lnTo>
                      <a:pt x="46" y="53"/>
                    </a:lnTo>
                    <a:lnTo>
                      <a:pt x="56" y="50"/>
                    </a:lnTo>
                    <a:lnTo>
                      <a:pt x="65" y="46"/>
                    </a:lnTo>
                    <a:lnTo>
                      <a:pt x="71" y="44"/>
                    </a:lnTo>
                    <a:lnTo>
                      <a:pt x="77" y="40"/>
                    </a:lnTo>
                    <a:lnTo>
                      <a:pt x="81" y="38"/>
                    </a:lnTo>
                    <a:lnTo>
                      <a:pt x="85" y="36"/>
                    </a:lnTo>
                    <a:lnTo>
                      <a:pt x="89" y="32"/>
                    </a:lnTo>
                    <a:lnTo>
                      <a:pt x="89" y="29"/>
                    </a:lnTo>
                    <a:lnTo>
                      <a:pt x="85" y="27"/>
                    </a:lnTo>
                    <a:lnTo>
                      <a:pt x="77" y="25"/>
                    </a:lnTo>
                    <a:lnTo>
                      <a:pt x="71" y="23"/>
                    </a:lnTo>
                    <a:lnTo>
                      <a:pt x="65" y="21"/>
                    </a:lnTo>
                    <a:lnTo>
                      <a:pt x="63" y="19"/>
                    </a:lnTo>
                    <a:lnTo>
                      <a:pt x="61" y="17"/>
                    </a:lnTo>
                    <a:lnTo>
                      <a:pt x="59" y="13"/>
                    </a:lnTo>
                    <a:lnTo>
                      <a:pt x="54" y="10"/>
                    </a:lnTo>
                    <a:lnTo>
                      <a:pt x="48" y="8"/>
                    </a:lnTo>
                    <a:lnTo>
                      <a:pt x="42" y="10"/>
                    </a:lnTo>
                    <a:lnTo>
                      <a:pt x="34" y="10"/>
                    </a:lnTo>
                    <a:lnTo>
                      <a:pt x="28" y="10"/>
                    </a:lnTo>
                    <a:lnTo>
                      <a:pt x="26" y="10"/>
                    </a:lnTo>
                    <a:lnTo>
                      <a:pt x="18" y="4"/>
                    </a:lnTo>
                    <a:close/>
                  </a:path>
                </a:pathLst>
              </a:custGeom>
              <a:solidFill>
                <a:srgbClr val="FFA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1075"/>
              <p:cNvSpPr>
                <a:spLocks/>
              </p:cNvSpPr>
              <p:nvPr>
                <p:custDataLst>
                  <p:tags r:id="rId32"/>
                </p:custDataLst>
              </p:nvPr>
            </p:nvSpPr>
            <p:spPr bwMode="auto">
              <a:xfrm>
                <a:off x="605" y="3211"/>
                <a:ext cx="8" cy="8"/>
              </a:xfrm>
              <a:custGeom>
                <a:avLst/>
                <a:gdLst>
                  <a:gd name="T0" fmla="*/ 14 w 16"/>
                  <a:gd name="T1" fmla="*/ 0 h 17"/>
                  <a:gd name="T2" fmla="*/ 16 w 16"/>
                  <a:gd name="T3" fmla="*/ 2 h 17"/>
                  <a:gd name="T4" fmla="*/ 16 w 16"/>
                  <a:gd name="T5" fmla="*/ 7 h 17"/>
                  <a:gd name="T6" fmla="*/ 16 w 16"/>
                  <a:gd name="T7" fmla="*/ 13 h 17"/>
                  <a:gd name="T8" fmla="*/ 12 w 16"/>
                  <a:gd name="T9" fmla="*/ 17 h 17"/>
                  <a:gd name="T10" fmla="*/ 6 w 16"/>
                  <a:gd name="T11" fmla="*/ 17 h 17"/>
                  <a:gd name="T12" fmla="*/ 2 w 16"/>
                  <a:gd name="T13" fmla="*/ 13 h 17"/>
                  <a:gd name="T14" fmla="*/ 0 w 16"/>
                  <a:gd name="T15" fmla="*/ 11 h 17"/>
                  <a:gd name="T16" fmla="*/ 0 w 16"/>
                  <a:gd name="T17" fmla="*/ 9 h 17"/>
                  <a:gd name="T18" fmla="*/ 0 w 16"/>
                  <a:gd name="T19" fmla="*/ 7 h 17"/>
                  <a:gd name="T20" fmla="*/ 2 w 16"/>
                  <a:gd name="T21" fmla="*/ 4 h 17"/>
                  <a:gd name="T22" fmla="*/ 6 w 16"/>
                  <a:gd name="T23" fmla="*/ 2 h 17"/>
                  <a:gd name="T24" fmla="*/ 14 w 16"/>
                  <a:gd name="T2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7">
                    <a:moveTo>
                      <a:pt x="14" y="0"/>
                    </a:moveTo>
                    <a:lnTo>
                      <a:pt x="16" y="2"/>
                    </a:lnTo>
                    <a:lnTo>
                      <a:pt x="16" y="7"/>
                    </a:lnTo>
                    <a:lnTo>
                      <a:pt x="16" y="13"/>
                    </a:lnTo>
                    <a:lnTo>
                      <a:pt x="12" y="17"/>
                    </a:lnTo>
                    <a:lnTo>
                      <a:pt x="6" y="17"/>
                    </a:lnTo>
                    <a:lnTo>
                      <a:pt x="2" y="13"/>
                    </a:lnTo>
                    <a:lnTo>
                      <a:pt x="0" y="11"/>
                    </a:lnTo>
                    <a:lnTo>
                      <a:pt x="0" y="9"/>
                    </a:lnTo>
                    <a:lnTo>
                      <a:pt x="0" y="7"/>
                    </a:lnTo>
                    <a:lnTo>
                      <a:pt x="2" y="4"/>
                    </a:lnTo>
                    <a:lnTo>
                      <a:pt x="6" y="2"/>
                    </a:lnTo>
                    <a:lnTo>
                      <a:pt x="14" y="0"/>
                    </a:lnTo>
                    <a:close/>
                  </a:path>
                </a:pathLst>
              </a:custGeom>
              <a:solidFill>
                <a:srgbClr val="FFA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1076"/>
              <p:cNvSpPr>
                <a:spLocks/>
              </p:cNvSpPr>
              <p:nvPr>
                <p:custDataLst>
                  <p:tags r:id="rId33"/>
                </p:custDataLst>
              </p:nvPr>
            </p:nvSpPr>
            <p:spPr bwMode="auto">
              <a:xfrm>
                <a:off x="641" y="3231"/>
                <a:ext cx="66" cy="75"/>
              </a:xfrm>
              <a:custGeom>
                <a:avLst/>
                <a:gdLst>
                  <a:gd name="T0" fmla="*/ 28 w 133"/>
                  <a:gd name="T1" fmla="*/ 6 h 149"/>
                  <a:gd name="T2" fmla="*/ 26 w 133"/>
                  <a:gd name="T3" fmla="*/ 4 h 149"/>
                  <a:gd name="T4" fmla="*/ 24 w 133"/>
                  <a:gd name="T5" fmla="*/ 2 h 149"/>
                  <a:gd name="T6" fmla="*/ 20 w 133"/>
                  <a:gd name="T7" fmla="*/ 0 h 149"/>
                  <a:gd name="T8" fmla="*/ 16 w 133"/>
                  <a:gd name="T9" fmla="*/ 0 h 149"/>
                  <a:gd name="T10" fmla="*/ 14 w 133"/>
                  <a:gd name="T11" fmla="*/ 4 h 149"/>
                  <a:gd name="T12" fmla="*/ 16 w 133"/>
                  <a:gd name="T13" fmla="*/ 9 h 149"/>
                  <a:gd name="T14" fmla="*/ 18 w 133"/>
                  <a:gd name="T15" fmla="*/ 17 h 149"/>
                  <a:gd name="T16" fmla="*/ 20 w 133"/>
                  <a:gd name="T17" fmla="*/ 23 h 149"/>
                  <a:gd name="T18" fmla="*/ 22 w 133"/>
                  <a:gd name="T19" fmla="*/ 29 h 149"/>
                  <a:gd name="T20" fmla="*/ 22 w 133"/>
                  <a:gd name="T21" fmla="*/ 34 h 149"/>
                  <a:gd name="T22" fmla="*/ 22 w 133"/>
                  <a:gd name="T23" fmla="*/ 40 h 149"/>
                  <a:gd name="T24" fmla="*/ 18 w 133"/>
                  <a:gd name="T25" fmla="*/ 44 h 149"/>
                  <a:gd name="T26" fmla="*/ 12 w 133"/>
                  <a:gd name="T27" fmla="*/ 48 h 149"/>
                  <a:gd name="T28" fmla="*/ 4 w 133"/>
                  <a:gd name="T29" fmla="*/ 53 h 149"/>
                  <a:gd name="T30" fmla="*/ 0 w 133"/>
                  <a:gd name="T31" fmla="*/ 59 h 149"/>
                  <a:gd name="T32" fmla="*/ 2 w 133"/>
                  <a:gd name="T33" fmla="*/ 69 h 149"/>
                  <a:gd name="T34" fmla="*/ 6 w 133"/>
                  <a:gd name="T35" fmla="*/ 78 h 149"/>
                  <a:gd name="T36" fmla="*/ 10 w 133"/>
                  <a:gd name="T37" fmla="*/ 86 h 149"/>
                  <a:gd name="T38" fmla="*/ 12 w 133"/>
                  <a:gd name="T39" fmla="*/ 94 h 149"/>
                  <a:gd name="T40" fmla="*/ 12 w 133"/>
                  <a:gd name="T41" fmla="*/ 101 h 149"/>
                  <a:gd name="T42" fmla="*/ 12 w 133"/>
                  <a:gd name="T43" fmla="*/ 113 h 149"/>
                  <a:gd name="T44" fmla="*/ 14 w 133"/>
                  <a:gd name="T45" fmla="*/ 124 h 149"/>
                  <a:gd name="T46" fmla="*/ 20 w 133"/>
                  <a:gd name="T47" fmla="*/ 138 h 149"/>
                  <a:gd name="T48" fmla="*/ 28 w 133"/>
                  <a:gd name="T49" fmla="*/ 145 h 149"/>
                  <a:gd name="T50" fmla="*/ 38 w 133"/>
                  <a:gd name="T51" fmla="*/ 149 h 149"/>
                  <a:gd name="T52" fmla="*/ 46 w 133"/>
                  <a:gd name="T53" fmla="*/ 149 h 149"/>
                  <a:gd name="T54" fmla="*/ 52 w 133"/>
                  <a:gd name="T55" fmla="*/ 145 h 149"/>
                  <a:gd name="T56" fmla="*/ 56 w 133"/>
                  <a:gd name="T57" fmla="*/ 138 h 149"/>
                  <a:gd name="T58" fmla="*/ 60 w 133"/>
                  <a:gd name="T59" fmla="*/ 130 h 149"/>
                  <a:gd name="T60" fmla="*/ 64 w 133"/>
                  <a:gd name="T61" fmla="*/ 124 h 149"/>
                  <a:gd name="T62" fmla="*/ 68 w 133"/>
                  <a:gd name="T63" fmla="*/ 120 h 149"/>
                  <a:gd name="T64" fmla="*/ 78 w 133"/>
                  <a:gd name="T65" fmla="*/ 118 h 149"/>
                  <a:gd name="T66" fmla="*/ 91 w 133"/>
                  <a:gd name="T67" fmla="*/ 117 h 149"/>
                  <a:gd name="T68" fmla="*/ 105 w 133"/>
                  <a:gd name="T69" fmla="*/ 111 h 149"/>
                  <a:gd name="T70" fmla="*/ 117 w 133"/>
                  <a:gd name="T71" fmla="*/ 107 h 149"/>
                  <a:gd name="T72" fmla="*/ 123 w 133"/>
                  <a:gd name="T73" fmla="*/ 101 h 149"/>
                  <a:gd name="T74" fmla="*/ 129 w 133"/>
                  <a:gd name="T75" fmla="*/ 97 h 149"/>
                  <a:gd name="T76" fmla="*/ 133 w 133"/>
                  <a:gd name="T77" fmla="*/ 92 h 149"/>
                  <a:gd name="T78" fmla="*/ 133 w 133"/>
                  <a:gd name="T79" fmla="*/ 86 h 149"/>
                  <a:gd name="T80" fmla="*/ 125 w 133"/>
                  <a:gd name="T81" fmla="*/ 78 h 149"/>
                  <a:gd name="T82" fmla="*/ 115 w 133"/>
                  <a:gd name="T83" fmla="*/ 71 h 149"/>
                  <a:gd name="T84" fmla="*/ 111 w 133"/>
                  <a:gd name="T85" fmla="*/ 65 h 149"/>
                  <a:gd name="T86" fmla="*/ 109 w 133"/>
                  <a:gd name="T87" fmla="*/ 59 h 149"/>
                  <a:gd name="T88" fmla="*/ 107 w 133"/>
                  <a:gd name="T89" fmla="*/ 52 h 149"/>
                  <a:gd name="T90" fmla="*/ 103 w 133"/>
                  <a:gd name="T91" fmla="*/ 42 h 149"/>
                  <a:gd name="T92" fmla="*/ 93 w 133"/>
                  <a:gd name="T93" fmla="*/ 32 h 149"/>
                  <a:gd name="T94" fmla="*/ 82 w 133"/>
                  <a:gd name="T95" fmla="*/ 23 h 149"/>
                  <a:gd name="T96" fmla="*/ 66 w 133"/>
                  <a:gd name="T97" fmla="*/ 19 h 149"/>
                  <a:gd name="T98" fmla="*/ 52 w 133"/>
                  <a:gd name="T99" fmla="*/ 17 h 149"/>
                  <a:gd name="T100" fmla="*/ 42 w 133"/>
                  <a:gd name="T101" fmla="*/ 13 h 149"/>
                  <a:gd name="T102" fmla="*/ 34 w 133"/>
                  <a:gd name="T103" fmla="*/ 9 h 149"/>
                  <a:gd name="T104" fmla="*/ 28 w 133"/>
                  <a:gd name="T105" fmla="*/ 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3" h="149">
                    <a:moveTo>
                      <a:pt x="28" y="6"/>
                    </a:moveTo>
                    <a:lnTo>
                      <a:pt x="26" y="4"/>
                    </a:lnTo>
                    <a:lnTo>
                      <a:pt x="24" y="2"/>
                    </a:lnTo>
                    <a:lnTo>
                      <a:pt x="20" y="0"/>
                    </a:lnTo>
                    <a:lnTo>
                      <a:pt x="16" y="0"/>
                    </a:lnTo>
                    <a:lnTo>
                      <a:pt x="14" y="4"/>
                    </a:lnTo>
                    <a:lnTo>
                      <a:pt x="16" y="9"/>
                    </a:lnTo>
                    <a:lnTo>
                      <a:pt x="18" y="17"/>
                    </a:lnTo>
                    <a:lnTo>
                      <a:pt x="20" y="23"/>
                    </a:lnTo>
                    <a:lnTo>
                      <a:pt x="22" y="29"/>
                    </a:lnTo>
                    <a:lnTo>
                      <a:pt x="22" y="34"/>
                    </a:lnTo>
                    <a:lnTo>
                      <a:pt x="22" y="40"/>
                    </a:lnTo>
                    <a:lnTo>
                      <a:pt x="18" y="44"/>
                    </a:lnTo>
                    <a:lnTo>
                      <a:pt x="12" y="48"/>
                    </a:lnTo>
                    <a:lnTo>
                      <a:pt x="4" y="53"/>
                    </a:lnTo>
                    <a:lnTo>
                      <a:pt x="0" y="59"/>
                    </a:lnTo>
                    <a:lnTo>
                      <a:pt x="2" y="69"/>
                    </a:lnTo>
                    <a:lnTo>
                      <a:pt x="6" y="78"/>
                    </a:lnTo>
                    <a:lnTo>
                      <a:pt x="10" y="86"/>
                    </a:lnTo>
                    <a:lnTo>
                      <a:pt x="12" y="94"/>
                    </a:lnTo>
                    <a:lnTo>
                      <a:pt x="12" y="101"/>
                    </a:lnTo>
                    <a:lnTo>
                      <a:pt x="12" y="113"/>
                    </a:lnTo>
                    <a:lnTo>
                      <a:pt x="14" y="124"/>
                    </a:lnTo>
                    <a:lnTo>
                      <a:pt x="20" y="138"/>
                    </a:lnTo>
                    <a:lnTo>
                      <a:pt x="28" y="145"/>
                    </a:lnTo>
                    <a:lnTo>
                      <a:pt x="38" y="149"/>
                    </a:lnTo>
                    <a:lnTo>
                      <a:pt x="46" y="149"/>
                    </a:lnTo>
                    <a:lnTo>
                      <a:pt x="52" y="145"/>
                    </a:lnTo>
                    <a:lnTo>
                      <a:pt x="56" y="138"/>
                    </a:lnTo>
                    <a:lnTo>
                      <a:pt x="60" y="130"/>
                    </a:lnTo>
                    <a:lnTo>
                      <a:pt x="64" y="124"/>
                    </a:lnTo>
                    <a:lnTo>
                      <a:pt x="68" y="120"/>
                    </a:lnTo>
                    <a:lnTo>
                      <a:pt x="78" y="118"/>
                    </a:lnTo>
                    <a:lnTo>
                      <a:pt x="91" y="117"/>
                    </a:lnTo>
                    <a:lnTo>
                      <a:pt x="105" y="111"/>
                    </a:lnTo>
                    <a:lnTo>
                      <a:pt x="117" y="107"/>
                    </a:lnTo>
                    <a:lnTo>
                      <a:pt x="123" y="101"/>
                    </a:lnTo>
                    <a:lnTo>
                      <a:pt x="129" y="97"/>
                    </a:lnTo>
                    <a:lnTo>
                      <a:pt x="133" y="92"/>
                    </a:lnTo>
                    <a:lnTo>
                      <a:pt x="133" y="86"/>
                    </a:lnTo>
                    <a:lnTo>
                      <a:pt x="125" y="78"/>
                    </a:lnTo>
                    <a:lnTo>
                      <a:pt x="115" y="71"/>
                    </a:lnTo>
                    <a:lnTo>
                      <a:pt x="111" y="65"/>
                    </a:lnTo>
                    <a:lnTo>
                      <a:pt x="109" y="59"/>
                    </a:lnTo>
                    <a:lnTo>
                      <a:pt x="107" y="52"/>
                    </a:lnTo>
                    <a:lnTo>
                      <a:pt x="103" y="42"/>
                    </a:lnTo>
                    <a:lnTo>
                      <a:pt x="93" y="32"/>
                    </a:lnTo>
                    <a:lnTo>
                      <a:pt x="82" y="23"/>
                    </a:lnTo>
                    <a:lnTo>
                      <a:pt x="66" y="19"/>
                    </a:lnTo>
                    <a:lnTo>
                      <a:pt x="52" y="17"/>
                    </a:lnTo>
                    <a:lnTo>
                      <a:pt x="42" y="13"/>
                    </a:lnTo>
                    <a:lnTo>
                      <a:pt x="34" y="9"/>
                    </a:lnTo>
                    <a:lnTo>
                      <a:pt x="28" y="6"/>
                    </a:lnTo>
                    <a:close/>
                  </a:path>
                </a:pathLst>
              </a:custGeom>
              <a:solidFill>
                <a:srgbClr val="FFA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 name="Slide Number Placeholder 1"/>
          <p:cNvSpPr>
            <a:spLocks noGrp="1"/>
          </p:cNvSpPr>
          <p:nvPr>
            <p:ph type="sldNum" sz="quarter" idx="12"/>
            <p:custDataLst>
              <p:tags r:id="rId4"/>
            </p:custDataLst>
          </p:nvPr>
        </p:nvSpPr>
        <p:spPr/>
        <p:txBody>
          <a:bodyPr/>
          <a:lstStyle/>
          <a:p>
            <a:fld id="{92456AF2-6592-4F73-B155-D00F10316DDF}" type="slidenum">
              <a:rPr lang="en-US" smtClean="0"/>
              <a:pPr/>
              <a:t>3</a:t>
            </a:fld>
            <a:endParaRPr lang="en-US" dirty="0"/>
          </a:p>
        </p:txBody>
      </p:sp>
      <p:sp>
        <p:nvSpPr>
          <p:cNvPr id="51" name="TextBox 50"/>
          <p:cNvSpPr txBox="1"/>
          <p:nvPr>
            <p:custDataLst>
              <p:tags r:id="rId5"/>
            </p:custDataLst>
          </p:nvPr>
        </p:nvSpPr>
        <p:spPr>
          <a:xfrm>
            <a:off x="3303932" y="6162908"/>
            <a:ext cx="5551005" cy="246221"/>
          </a:xfrm>
          <a:prstGeom prst="rect">
            <a:avLst/>
          </a:prstGeom>
          <a:noFill/>
        </p:spPr>
        <p:txBody>
          <a:bodyPr wrap="square" rtlCol="0">
            <a:spAutoFit/>
          </a:bodyPr>
          <a:lstStyle/>
          <a:p>
            <a:pPr algn="ctr"/>
            <a:r>
              <a:rPr lang="en-US" sz="1000" dirty="0"/>
              <a:t>Maryland State Department of Education - Division of Special Education/Early Intervention Services</a:t>
            </a:r>
          </a:p>
        </p:txBody>
      </p:sp>
    </p:spTree>
    <p:custDataLst>
      <p:tags r:id="rId1"/>
    </p:custDataLst>
    <p:extLst>
      <p:ext uri="{BB962C8B-B14F-4D97-AF65-F5344CB8AC3E}">
        <p14:creationId xmlns:p14="http://schemas.microsoft.com/office/powerpoint/2010/main" val="1708794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8" name="Rectangle 4"/>
          <p:cNvSpPr>
            <a:spLocks noGrp="1" noChangeArrowheads="1"/>
          </p:cNvSpPr>
          <p:nvPr>
            <p:ph type="title"/>
            <p:custDataLst>
              <p:tags r:id="rId2"/>
            </p:custDataLst>
          </p:nvPr>
        </p:nvSpPr>
        <p:spPr>
          <a:xfrm>
            <a:off x="635001" y="490631"/>
            <a:ext cx="10718799" cy="1325563"/>
          </a:xfrm>
        </p:spPr>
        <p:txBody>
          <a:bodyPr>
            <a:normAutofit fontScale="90000"/>
          </a:bodyPr>
          <a:lstStyle/>
          <a:p>
            <a:r>
              <a:rPr lang="en-US" dirty="0" smtClean="0"/>
              <a:t>Child Outcomes Measurement, As Required by the Office of Special Education Programs (OSEP)</a:t>
            </a:r>
            <a:endParaRPr lang="en-US" dirty="0"/>
          </a:p>
        </p:txBody>
      </p:sp>
      <p:sp>
        <p:nvSpPr>
          <p:cNvPr id="226309" name="Rectangle 5"/>
          <p:cNvSpPr>
            <a:spLocks noGrp="1" noChangeArrowheads="1"/>
          </p:cNvSpPr>
          <p:nvPr>
            <p:ph idx="1"/>
            <p:custDataLst>
              <p:tags r:id="rId3"/>
            </p:custDataLst>
          </p:nvPr>
        </p:nvSpPr>
        <p:spPr>
          <a:xfrm>
            <a:off x="838200" y="2242867"/>
            <a:ext cx="10515600" cy="3934095"/>
          </a:xfrm>
        </p:spPr>
        <p:txBody>
          <a:bodyPr>
            <a:normAutofit/>
          </a:bodyPr>
          <a:lstStyle/>
          <a:p>
            <a:pPr marL="514350" indent="-514350">
              <a:buFont typeface="+mj-lt"/>
              <a:buAutoNum type="arabicPeriod"/>
            </a:pPr>
            <a:r>
              <a:rPr lang="en-US" sz="2400" dirty="0" smtClean="0"/>
              <a:t>Children have positive </a:t>
            </a:r>
            <a:r>
              <a:rPr lang="en-US" sz="2400" dirty="0"/>
              <a:t>social-emotional skills (including social relationships)</a:t>
            </a:r>
          </a:p>
          <a:p>
            <a:pPr marL="514350" indent="-514350">
              <a:buFont typeface="+mj-lt"/>
              <a:buAutoNum type="arabicPeriod"/>
            </a:pPr>
            <a:r>
              <a:rPr lang="en-US" sz="2400" dirty="0" smtClean="0"/>
              <a:t>Children acquire and </a:t>
            </a:r>
            <a:r>
              <a:rPr lang="en-US" sz="2400" dirty="0"/>
              <a:t>use </a:t>
            </a:r>
            <a:r>
              <a:rPr lang="en-US" sz="2400" dirty="0" smtClean="0"/>
              <a:t>knowledge </a:t>
            </a:r>
            <a:r>
              <a:rPr lang="en-US" sz="2400" dirty="0"/>
              <a:t>and skills (including early </a:t>
            </a:r>
            <a:r>
              <a:rPr lang="en-US" sz="2400" dirty="0" smtClean="0"/>
              <a:t>language/communication </a:t>
            </a:r>
            <a:r>
              <a:rPr lang="en-US" sz="2400" dirty="0"/>
              <a:t>and early literacy)</a:t>
            </a:r>
          </a:p>
          <a:p>
            <a:pPr marL="514350" indent="-514350">
              <a:buFont typeface="+mj-lt"/>
              <a:buAutoNum type="arabicPeriod"/>
            </a:pPr>
            <a:r>
              <a:rPr lang="en-US" sz="2400" dirty="0" smtClean="0"/>
              <a:t>Children use appropriate </a:t>
            </a:r>
            <a:r>
              <a:rPr lang="en-US" sz="2400" dirty="0"/>
              <a:t>behaviors to meet their </a:t>
            </a:r>
            <a:r>
              <a:rPr lang="en-US" sz="2400" dirty="0" smtClean="0"/>
              <a:t>needs</a:t>
            </a:r>
            <a:endParaRPr lang="en-US" sz="2400" dirty="0"/>
          </a:p>
        </p:txBody>
      </p:sp>
      <p:sp>
        <p:nvSpPr>
          <p:cNvPr id="5" name="Slide Number Placeholder 5"/>
          <p:cNvSpPr>
            <a:spLocks noGrp="1"/>
          </p:cNvSpPr>
          <p:nvPr>
            <p:ph type="sldNum" sz="quarter" idx="12"/>
            <p:custDataLst>
              <p:tags r:id="rId4"/>
            </p:custDataLst>
          </p:nvPr>
        </p:nvSpPr>
        <p:spPr/>
        <p:txBody>
          <a:bodyPr/>
          <a:lstStyle/>
          <a:p>
            <a:fld id="{C9BD7B0C-D359-48EC-BB59-108052213EBB}" type="slidenum">
              <a:rPr lang="en-US"/>
              <a:pPr/>
              <a:t>4</a:t>
            </a:fld>
            <a:endParaRPr lang="en-US"/>
          </a:p>
        </p:txBody>
      </p:sp>
      <p:sp>
        <p:nvSpPr>
          <p:cNvPr id="6" name="TextBox 5"/>
          <p:cNvSpPr txBox="1"/>
          <p:nvPr>
            <p:custDataLst>
              <p:tags r:id="rId5"/>
            </p:custDataLst>
          </p:nvPr>
        </p:nvSpPr>
        <p:spPr>
          <a:xfrm>
            <a:off x="3320497" y="6162908"/>
            <a:ext cx="5551005" cy="246221"/>
          </a:xfrm>
          <a:prstGeom prst="rect">
            <a:avLst/>
          </a:prstGeom>
          <a:noFill/>
        </p:spPr>
        <p:txBody>
          <a:bodyPr wrap="square" rtlCol="0">
            <a:spAutoFit/>
          </a:bodyPr>
          <a:lstStyle/>
          <a:p>
            <a:pPr algn="ctr"/>
            <a:r>
              <a:rPr lang="en-US" sz="1000" dirty="0"/>
              <a:t>Maryland State Department of Education - Division of Special Education/Early Intervention Services</a:t>
            </a: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53059" y="4055838"/>
            <a:ext cx="3048000" cy="2033016"/>
          </a:xfrm>
          <a:prstGeom prst="rect">
            <a:avLst/>
          </a:prstGeom>
        </p:spPr>
      </p:pic>
    </p:spTree>
    <p:custDataLst>
      <p:tags r:id="rId1"/>
    </p:custDataLst>
    <p:extLst>
      <p:ext uri="{BB962C8B-B14F-4D97-AF65-F5344CB8AC3E}">
        <p14:creationId xmlns:p14="http://schemas.microsoft.com/office/powerpoint/2010/main" val="213278972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6" name="Rectangle 6"/>
          <p:cNvSpPr>
            <a:spLocks noGrp="1" noChangeArrowheads="1"/>
          </p:cNvSpPr>
          <p:nvPr>
            <p:ph type="title"/>
            <p:custDataLst>
              <p:tags r:id="rId2"/>
            </p:custDataLst>
          </p:nvPr>
        </p:nvSpPr>
        <p:spPr/>
        <p:txBody>
          <a:bodyPr>
            <a:normAutofit/>
          </a:bodyPr>
          <a:lstStyle/>
          <a:p>
            <a:r>
              <a:rPr lang="en-US" sz="4000" dirty="0"/>
              <a:t>OSEP Reporting </a:t>
            </a:r>
            <a:r>
              <a:rPr lang="en-US" sz="4000" dirty="0" smtClean="0"/>
              <a:t>Categories for Each Outcome</a:t>
            </a:r>
            <a:endParaRPr lang="en-US" sz="4000" dirty="0"/>
          </a:p>
        </p:txBody>
      </p:sp>
      <p:sp>
        <p:nvSpPr>
          <p:cNvPr id="363527" name="Rectangle 7"/>
          <p:cNvSpPr>
            <a:spLocks noGrp="1" noChangeArrowheads="1"/>
          </p:cNvSpPr>
          <p:nvPr>
            <p:ph idx="1"/>
            <p:custDataLst>
              <p:tags r:id="rId3"/>
            </p:custDataLst>
          </p:nvPr>
        </p:nvSpPr>
        <p:spPr/>
        <p:txBody>
          <a:bodyPr>
            <a:normAutofit/>
          </a:bodyPr>
          <a:lstStyle/>
          <a:p>
            <a:pPr marL="381000" indent="-381000">
              <a:buNone/>
            </a:pPr>
            <a:r>
              <a:rPr lang="en-US" sz="2400" dirty="0"/>
              <a:t>Percentage of children who: </a:t>
            </a:r>
          </a:p>
          <a:p>
            <a:pPr marL="781050" lvl="1" indent="-381000">
              <a:buNone/>
            </a:pPr>
            <a:r>
              <a:rPr lang="en-US" sz="2400" dirty="0"/>
              <a:t>a.	Did not improve </a:t>
            </a:r>
            <a:r>
              <a:rPr lang="en-US" sz="2400" dirty="0" smtClean="0"/>
              <a:t>functioning</a:t>
            </a:r>
            <a:endParaRPr lang="en-US" sz="2400" dirty="0"/>
          </a:p>
          <a:p>
            <a:pPr marL="781050" lvl="1" indent="-381000">
              <a:buNone/>
            </a:pPr>
            <a:r>
              <a:rPr lang="en-US" sz="2400" dirty="0"/>
              <a:t>b.	Improved functioning, but not sufficient to move nearer to functioning comparable to same-aged peers </a:t>
            </a:r>
          </a:p>
          <a:p>
            <a:pPr marL="781050" lvl="1" indent="-381000">
              <a:buNone/>
            </a:pPr>
            <a:r>
              <a:rPr lang="en-US" sz="2400" dirty="0"/>
              <a:t>c.	Improved functioning to a level nearer to same-aged peers but did not reach </a:t>
            </a:r>
            <a:r>
              <a:rPr lang="en-US" sz="2400" dirty="0" smtClean="0"/>
              <a:t>it</a:t>
            </a:r>
            <a:endParaRPr lang="en-US" sz="2400" dirty="0"/>
          </a:p>
          <a:p>
            <a:pPr marL="781050" lvl="1" indent="-381000">
              <a:buNone/>
            </a:pPr>
            <a:r>
              <a:rPr lang="en-US" sz="2400" dirty="0"/>
              <a:t>d.	Improved functioning to reach a level comparable to same-aged </a:t>
            </a:r>
            <a:r>
              <a:rPr lang="en-US" sz="2400" dirty="0" smtClean="0"/>
              <a:t>peers</a:t>
            </a:r>
            <a:endParaRPr lang="en-US" sz="2400" dirty="0"/>
          </a:p>
          <a:p>
            <a:pPr marL="781050" lvl="1" indent="-381000">
              <a:buNone/>
            </a:pPr>
            <a:r>
              <a:rPr lang="en-US" sz="2400" dirty="0"/>
              <a:t>e.	Maintained functioning at a level comparable to same-aged peers</a:t>
            </a:r>
          </a:p>
        </p:txBody>
      </p:sp>
      <p:sp>
        <p:nvSpPr>
          <p:cNvPr id="6" name="Slide Number Placeholder 5"/>
          <p:cNvSpPr>
            <a:spLocks noGrp="1"/>
          </p:cNvSpPr>
          <p:nvPr>
            <p:ph type="sldNum" sz="quarter" idx="12"/>
            <p:custDataLst>
              <p:tags r:id="rId4"/>
            </p:custDataLst>
          </p:nvPr>
        </p:nvSpPr>
        <p:spPr/>
        <p:txBody>
          <a:bodyPr/>
          <a:lstStyle/>
          <a:p>
            <a:fld id="{28D66DA1-34E2-45E1-B9EB-827EFFA4C031}" type="slidenum">
              <a:rPr lang="en-US"/>
              <a:pPr/>
              <a:t>5</a:t>
            </a:fld>
            <a:endParaRPr lang="en-US"/>
          </a:p>
        </p:txBody>
      </p:sp>
      <p:sp>
        <p:nvSpPr>
          <p:cNvPr id="5" name="TextBox 4"/>
          <p:cNvSpPr txBox="1"/>
          <p:nvPr>
            <p:custDataLst>
              <p:tags r:id="rId5"/>
            </p:custDataLst>
          </p:nvPr>
        </p:nvSpPr>
        <p:spPr>
          <a:xfrm>
            <a:off x="3303932" y="6162908"/>
            <a:ext cx="5551005" cy="246221"/>
          </a:xfrm>
          <a:prstGeom prst="rect">
            <a:avLst/>
          </a:prstGeom>
          <a:noFill/>
        </p:spPr>
        <p:txBody>
          <a:bodyPr wrap="square" rtlCol="0">
            <a:spAutoFit/>
          </a:bodyPr>
          <a:lstStyle/>
          <a:p>
            <a:pPr algn="ctr"/>
            <a:r>
              <a:rPr lang="en-US" sz="1000" dirty="0"/>
              <a:t>Maryland State Department of Education - Division of Special Education/Early Intervention Services</a:t>
            </a:r>
          </a:p>
        </p:txBody>
      </p:sp>
    </p:spTree>
    <p:custDataLst>
      <p:tags r:id="rId1"/>
    </p:custDataLst>
    <p:extLst>
      <p:ext uri="{BB962C8B-B14F-4D97-AF65-F5344CB8AC3E}">
        <p14:creationId xmlns:p14="http://schemas.microsoft.com/office/powerpoint/2010/main" val="1782765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sz="4000" dirty="0" smtClean="0"/>
              <a:t>OSEP Summary Statements</a:t>
            </a:r>
            <a:endParaRPr lang="en-US" sz="4000" dirty="0"/>
          </a:p>
        </p:txBody>
      </p:sp>
      <p:sp>
        <p:nvSpPr>
          <p:cNvPr id="3" name="Content Placeholder 2"/>
          <p:cNvSpPr>
            <a:spLocks noGrp="1"/>
          </p:cNvSpPr>
          <p:nvPr>
            <p:ph idx="1"/>
            <p:custDataLst>
              <p:tags r:id="rId3"/>
            </p:custDataLst>
          </p:nvPr>
        </p:nvSpPr>
        <p:spPr>
          <a:xfrm>
            <a:off x="1143000" y="2057400"/>
            <a:ext cx="9872871" cy="1548685"/>
          </a:xfrm>
        </p:spPr>
        <p:txBody>
          <a:bodyPr>
            <a:normAutofit lnSpcReduction="10000"/>
          </a:bodyPr>
          <a:lstStyle/>
          <a:p>
            <a:r>
              <a:rPr lang="en-US" altLang="en-US" sz="2400" dirty="0"/>
              <a:t>Summary Statement 1:  </a:t>
            </a:r>
          </a:p>
          <a:p>
            <a:pPr>
              <a:buFontTx/>
              <a:buNone/>
            </a:pPr>
            <a:r>
              <a:rPr lang="en-US" altLang="en-US" sz="2400" i="1" dirty="0"/>
              <a:t>   Of those children who entered the program below age expectations in each Outcome, the percent who substantially increased their rate of growth by the time they exited the program</a:t>
            </a:r>
            <a:endParaRPr lang="en-US" altLang="en-US" sz="2400" b="1" dirty="0"/>
          </a:p>
          <a:p>
            <a:endParaRPr lang="en-US" dirty="0"/>
          </a:p>
        </p:txBody>
      </p:sp>
      <p:sp>
        <p:nvSpPr>
          <p:cNvPr id="4" name="Slide Number Placeholder 3"/>
          <p:cNvSpPr>
            <a:spLocks noGrp="1"/>
          </p:cNvSpPr>
          <p:nvPr>
            <p:ph type="sldNum" sz="quarter" idx="12"/>
            <p:custDataLst>
              <p:tags r:id="rId4"/>
            </p:custDataLst>
          </p:nvPr>
        </p:nvSpPr>
        <p:spPr/>
        <p:txBody>
          <a:bodyPr/>
          <a:lstStyle/>
          <a:p>
            <a:fld id="{92456AF2-6592-4F73-B155-D00F10316DDF}" type="slidenum">
              <a:rPr lang="en-US" smtClean="0"/>
              <a:pPr/>
              <a:t>6</a:t>
            </a:fld>
            <a:endParaRPr lang="en-US"/>
          </a:p>
        </p:txBody>
      </p:sp>
      <p:sp>
        <p:nvSpPr>
          <p:cNvPr id="5" name="TextBox 4"/>
          <p:cNvSpPr txBox="1"/>
          <p:nvPr>
            <p:custDataLst>
              <p:tags r:id="rId5"/>
            </p:custDataLst>
          </p:nvPr>
        </p:nvSpPr>
        <p:spPr>
          <a:xfrm>
            <a:off x="3303932" y="6162908"/>
            <a:ext cx="5551005" cy="246221"/>
          </a:xfrm>
          <a:prstGeom prst="rect">
            <a:avLst/>
          </a:prstGeom>
          <a:noFill/>
        </p:spPr>
        <p:txBody>
          <a:bodyPr wrap="square" rtlCol="0">
            <a:spAutoFit/>
          </a:bodyPr>
          <a:lstStyle/>
          <a:p>
            <a:pPr algn="ctr"/>
            <a:r>
              <a:rPr lang="en-US" sz="1000" dirty="0"/>
              <a:t>Maryland State Department of Education - Division of Special Education/Early Intervention Services</a:t>
            </a:r>
          </a:p>
        </p:txBody>
      </p:sp>
      <p:sp>
        <p:nvSpPr>
          <p:cNvPr id="7" name="Content Placeholder 2"/>
          <p:cNvSpPr txBox="1">
            <a:spLocks/>
          </p:cNvSpPr>
          <p:nvPr>
            <p:custDataLst>
              <p:tags r:id="rId6"/>
            </p:custDataLst>
          </p:nvPr>
        </p:nvSpPr>
        <p:spPr>
          <a:xfrm>
            <a:off x="1142998" y="3860533"/>
            <a:ext cx="9872871" cy="1548685"/>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tx2"/>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tx2"/>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tx2"/>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tx2"/>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tx2"/>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r>
              <a:rPr lang="en-US" altLang="en-US" sz="2400" dirty="0" smtClean="0"/>
              <a:t>Summary Statement 2:  </a:t>
            </a:r>
          </a:p>
          <a:p>
            <a:pPr>
              <a:buFontTx/>
              <a:buNone/>
            </a:pPr>
            <a:r>
              <a:rPr lang="en-US" altLang="en-US" sz="2400" i="1" dirty="0" smtClean="0"/>
              <a:t>	The </a:t>
            </a:r>
            <a:r>
              <a:rPr lang="en-US" altLang="en-US" sz="2400" i="1" dirty="0"/>
              <a:t>percent of children who were functioning within age expectations in each Outcome by the time they exited the program</a:t>
            </a:r>
            <a:endParaRPr lang="en-US" altLang="en-US" sz="2400" b="1" dirty="0"/>
          </a:p>
          <a:p>
            <a:endParaRPr lang="en-US" dirty="0"/>
          </a:p>
        </p:txBody>
      </p:sp>
    </p:spTree>
    <p:custDataLst>
      <p:tags r:id="rId1"/>
    </p:custDataLst>
    <p:extLst>
      <p:ext uri="{BB962C8B-B14F-4D97-AF65-F5344CB8AC3E}">
        <p14:creationId xmlns:p14="http://schemas.microsoft.com/office/powerpoint/2010/main" val="84438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198" y="265669"/>
            <a:ext cx="10906761" cy="973852"/>
          </a:xfrm>
        </p:spPr>
        <p:txBody>
          <a:bodyPr>
            <a:normAutofit fontScale="90000"/>
          </a:bodyPr>
          <a:lstStyle/>
          <a:p>
            <a:r>
              <a:rPr lang="en-US" dirty="0" smtClean="0"/>
              <a:t>Big Picture: Outcomes, Progress, and Summary</a:t>
            </a:r>
            <a:endParaRPr lang="en-US" dirty="0"/>
          </a:p>
        </p:txBody>
      </p:sp>
      <p:sp>
        <p:nvSpPr>
          <p:cNvPr id="4" name="Slide Number Placeholder 3"/>
          <p:cNvSpPr>
            <a:spLocks noGrp="1"/>
          </p:cNvSpPr>
          <p:nvPr>
            <p:ph type="sldNum" sz="quarter" idx="12"/>
            <p:custDataLst>
              <p:tags r:id="rId3"/>
            </p:custDataLst>
          </p:nvPr>
        </p:nvSpPr>
        <p:spPr>
          <a:xfrm>
            <a:off x="9417231" y="6183622"/>
            <a:ext cx="1706217" cy="365125"/>
          </a:xfrm>
        </p:spPr>
        <p:txBody>
          <a:bodyPr/>
          <a:lstStyle/>
          <a:p>
            <a:fld id="{92456AF2-6592-4F73-B155-D00F10316DDF}" type="slidenum">
              <a:rPr lang="en-US" smtClean="0"/>
              <a:pPr/>
              <a:t>7</a:t>
            </a:fld>
            <a:endParaRPr lang="en-US"/>
          </a:p>
        </p:txBody>
      </p:sp>
      <p:sp>
        <p:nvSpPr>
          <p:cNvPr id="5" name="Text Box 2"/>
          <p:cNvSpPr txBox="1">
            <a:spLocks noChangeArrowheads="1"/>
          </p:cNvSpPr>
          <p:nvPr>
            <p:custDataLst>
              <p:tags r:id="rId4"/>
            </p:custDataLst>
          </p:nvPr>
        </p:nvSpPr>
        <p:spPr bwMode="auto">
          <a:xfrm>
            <a:off x="750405" y="1277145"/>
            <a:ext cx="2517140" cy="496570"/>
          </a:xfrm>
          <a:prstGeom prst="rect">
            <a:avLst/>
          </a:prstGeom>
          <a:solidFill>
            <a:srgbClr val="FFFFFF"/>
          </a:solidFill>
          <a:ln w="28575">
            <a:solidFill>
              <a:srgbClr val="FF0000"/>
            </a:solid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100" b="1" dirty="0">
                <a:effectLst/>
                <a:latin typeface="Arial" panose="020B0604020202020204" pitchFamily="34" charset="0"/>
                <a:ea typeface="Calibri" panose="020F0502020204030204" pitchFamily="34" charset="0"/>
                <a:cs typeface="Times New Roman" panose="02020603050405020304" pitchFamily="18" charset="0"/>
              </a:rPr>
              <a:t>A. Positive social-emotional skills (including social relationships)</a:t>
            </a:r>
            <a:endParaRPr lang="en-US" sz="12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Text Box 2"/>
          <p:cNvSpPr txBox="1">
            <a:spLocks noChangeArrowheads="1"/>
          </p:cNvSpPr>
          <p:nvPr>
            <p:custDataLst>
              <p:tags r:id="rId5"/>
            </p:custDataLst>
          </p:nvPr>
        </p:nvSpPr>
        <p:spPr bwMode="auto">
          <a:xfrm>
            <a:off x="4752022" y="1281034"/>
            <a:ext cx="3058795" cy="575310"/>
          </a:xfrm>
          <a:prstGeom prst="rect">
            <a:avLst/>
          </a:prstGeom>
          <a:solidFill>
            <a:srgbClr val="FFFFFF"/>
          </a:solidFill>
          <a:ln w="28575">
            <a:solidFill>
              <a:srgbClr val="FF0000"/>
            </a:solid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100" b="1" dirty="0">
                <a:effectLst/>
                <a:latin typeface="Arial" panose="020B0604020202020204" pitchFamily="34" charset="0"/>
                <a:ea typeface="Calibri" panose="020F0502020204030204" pitchFamily="34" charset="0"/>
                <a:cs typeface="Times New Roman" panose="02020603050405020304" pitchFamily="18" charset="0"/>
              </a:rPr>
              <a:t>B. Acquisition and use of knowledge and skills (including early language /communication and early literacy)</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Text Box 2"/>
          <p:cNvSpPr txBox="1">
            <a:spLocks noChangeArrowheads="1"/>
          </p:cNvSpPr>
          <p:nvPr>
            <p:custDataLst>
              <p:tags r:id="rId6"/>
            </p:custDataLst>
          </p:nvPr>
        </p:nvSpPr>
        <p:spPr bwMode="auto">
          <a:xfrm>
            <a:off x="8927465" y="1277145"/>
            <a:ext cx="2426335" cy="496570"/>
          </a:xfrm>
          <a:prstGeom prst="rect">
            <a:avLst/>
          </a:prstGeom>
          <a:solidFill>
            <a:srgbClr val="FFFFFF"/>
          </a:solidFill>
          <a:ln w="28575">
            <a:solidFill>
              <a:srgbClr val="FF0000"/>
            </a:solid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100" b="1" dirty="0">
                <a:effectLst/>
                <a:latin typeface="Arial" panose="020B0604020202020204" pitchFamily="34" charset="0"/>
                <a:ea typeface="Calibri" panose="020F0502020204030204" pitchFamily="34" charset="0"/>
                <a:cs typeface="Times New Roman" panose="02020603050405020304" pitchFamily="18" charset="0"/>
              </a:rPr>
              <a:t>C. Use of appropriate behavior to meet needs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 Box 2"/>
          <p:cNvSpPr txBox="1">
            <a:spLocks noChangeArrowheads="1"/>
          </p:cNvSpPr>
          <p:nvPr>
            <p:custDataLst>
              <p:tags r:id="rId7"/>
            </p:custDataLst>
          </p:nvPr>
        </p:nvSpPr>
        <p:spPr bwMode="auto">
          <a:xfrm>
            <a:off x="1506774" y="2051211"/>
            <a:ext cx="1433195" cy="2460625"/>
          </a:xfrm>
          <a:prstGeom prst="rect">
            <a:avLst/>
          </a:prstGeom>
          <a:solidFill>
            <a:srgbClr val="FFFFFF"/>
          </a:solidFill>
          <a:ln w="28575">
            <a:solidFill>
              <a:srgbClr val="0070C0"/>
            </a:solid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(a)</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Percent of preschool children who did not improve functioning</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p>
          <a:p>
            <a:pPr marL="0" marR="0" algn="ctr">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p>
          <a:p>
            <a:pPr marL="0" marR="0" algn="ctr">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p>
          <a:p>
            <a:pPr marL="0" marR="0" algn="ctr">
              <a:spcBef>
                <a:spcPts val="0"/>
              </a:spcBef>
              <a:spcAft>
                <a:spcPts val="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 children above / # of preschool children with IEPs assessed) x 100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p>
        </p:txBody>
      </p:sp>
      <p:sp>
        <p:nvSpPr>
          <p:cNvPr id="9" name="Text Box 2"/>
          <p:cNvSpPr txBox="1">
            <a:spLocks noChangeArrowheads="1"/>
          </p:cNvSpPr>
          <p:nvPr>
            <p:custDataLst>
              <p:tags r:id="rId8"/>
            </p:custDataLst>
          </p:nvPr>
        </p:nvSpPr>
        <p:spPr bwMode="auto">
          <a:xfrm>
            <a:off x="3469317" y="2052007"/>
            <a:ext cx="1399540" cy="2482850"/>
          </a:xfrm>
          <a:prstGeom prst="rect">
            <a:avLst/>
          </a:prstGeom>
          <a:solidFill>
            <a:srgbClr val="FFFFFF"/>
          </a:solidFill>
          <a:ln w="28575">
            <a:solidFill>
              <a:srgbClr val="0070C0"/>
            </a:solid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(b)</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Percent of preschool children who improved functioning but not sufficient to move nearer to functioning comparable to same-aged peers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p>
          <a:p>
            <a:pPr marL="0" marR="0" algn="ctr">
              <a:spcBef>
                <a:spcPts val="0"/>
              </a:spcBef>
              <a:spcAft>
                <a:spcPts val="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 children above/ # of preschool children with IEPs assessed) x 100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p>
        </p:txBody>
      </p:sp>
      <p:sp>
        <p:nvSpPr>
          <p:cNvPr id="10" name="Text Box 2"/>
          <p:cNvSpPr txBox="1">
            <a:spLocks noChangeArrowheads="1"/>
          </p:cNvSpPr>
          <p:nvPr>
            <p:custDataLst>
              <p:tags r:id="rId9"/>
            </p:custDataLst>
          </p:nvPr>
        </p:nvSpPr>
        <p:spPr bwMode="auto">
          <a:xfrm>
            <a:off x="5394957" y="2051211"/>
            <a:ext cx="1399540" cy="2494280"/>
          </a:xfrm>
          <a:prstGeom prst="rect">
            <a:avLst/>
          </a:prstGeom>
          <a:solidFill>
            <a:srgbClr val="FFFFFF"/>
          </a:solidFill>
          <a:ln w="28575">
            <a:solidFill>
              <a:srgbClr val="0070C0"/>
            </a:solid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(c)</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Percent of preschool children who improved functioning to a level nearer to same-aged peers but did not reach it</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p>
          <a:p>
            <a:pPr marL="0" marR="0" algn="ctr">
              <a:spcBef>
                <a:spcPts val="0"/>
              </a:spcBef>
              <a:spcAft>
                <a:spcPts val="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 children above / # of preschool children with IEPs assessed) x 100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1" name="Text Box 2"/>
          <p:cNvSpPr txBox="1">
            <a:spLocks noChangeArrowheads="1"/>
          </p:cNvSpPr>
          <p:nvPr>
            <p:custDataLst>
              <p:tags r:id="rId10"/>
            </p:custDataLst>
          </p:nvPr>
        </p:nvSpPr>
        <p:spPr bwMode="auto">
          <a:xfrm>
            <a:off x="7320597" y="2062006"/>
            <a:ext cx="1399540" cy="2483485"/>
          </a:xfrm>
          <a:prstGeom prst="rect">
            <a:avLst/>
          </a:prstGeom>
          <a:solidFill>
            <a:srgbClr val="FFFFFF"/>
          </a:solidFill>
          <a:ln w="28575">
            <a:solidFill>
              <a:srgbClr val="0070C0"/>
            </a:solid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(d)</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Percent of preschool children who improved functioning to reach a level comparable to same-aged peers</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p>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p>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p>
          <a:p>
            <a:pPr marL="0" marR="0" algn="ctr">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 children above / # of preschool children with IEPs assessed) x 100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p>
        </p:txBody>
      </p:sp>
      <p:sp>
        <p:nvSpPr>
          <p:cNvPr id="12" name="Text Box 2"/>
          <p:cNvSpPr txBox="1">
            <a:spLocks noChangeArrowheads="1"/>
          </p:cNvSpPr>
          <p:nvPr>
            <p:custDataLst>
              <p:tags r:id="rId11"/>
            </p:custDataLst>
          </p:nvPr>
        </p:nvSpPr>
        <p:spPr bwMode="auto">
          <a:xfrm>
            <a:off x="9246237" y="2062006"/>
            <a:ext cx="1399540" cy="2483485"/>
          </a:xfrm>
          <a:prstGeom prst="rect">
            <a:avLst/>
          </a:prstGeom>
          <a:solidFill>
            <a:srgbClr val="FFFFFF"/>
          </a:solidFill>
          <a:ln w="28575">
            <a:solidFill>
              <a:srgbClr val="0070C0"/>
            </a:solid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Percent of preschool children who maintained functioning at a level comparable to same-aged peers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p>
          <a:p>
            <a:pPr marL="0" marR="0" algn="ctr">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p>
          <a:p>
            <a:pPr marL="0" marR="0" algn="ctr">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p>
          <a:p>
            <a:pPr marL="0" marR="0" algn="ctr">
              <a:spcBef>
                <a:spcPts val="0"/>
              </a:spcBef>
              <a:spcAft>
                <a:spcPts val="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 children above / # of preschool children with IEPs assessed) x 100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p>
        </p:txBody>
      </p:sp>
      <p:sp>
        <p:nvSpPr>
          <p:cNvPr id="13" name="Text Box 2"/>
          <p:cNvSpPr txBox="1">
            <a:spLocks noChangeArrowheads="1"/>
          </p:cNvSpPr>
          <p:nvPr>
            <p:custDataLst>
              <p:tags r:id="rId12"/>
            </p:custDataLst>
          </p:nvPr>
        </p:nvSpPr>
        <p:spPr bwMode="auto">
          <a:xfrm>
            <a:off x="1381119" y="4730520"/>
            <a:ext cx="4176395" cy="1455420"/>
          </a:xfrm>
          <a:prstGeom prst="rect">
            <a:avLst/>
          </a:prstGeom>
          <a:ln w="28575">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noAutofit/>
          </a:bodyPr>
          <a:lstStyle/>
          <a:p>
            <a:pPr marL="0" marR="0" algn="ctr">
              <a:spcBef>
                <a:spcPts val="0"/>
              </a:spcBef>
              <a:spcAft>
                <a:spcPts val="0"/>
              </a:spcAft>
            </a:pPr>
            <a:r>
              <a:rPr lang="en-US" sz="1100" b="1" dirty="0">
                <a:effectLst/>
                <a:latin typeface="Arial" panose="020B0604020202020204" pitchFamily="34" charset="0"/>
                <a:ea typeface="Calibri" panose="020F0502020204030204" pitchFamily="34" charset="0"/>
                <a:cs typeface="Times New Roman" panose="02020603050405020304" pitchFamily="18" charset="0"/>
              </a:rPr>
              <a:t>Summary Statement 1</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Of those children who entered </a:t>
            </a:r>
            <a:r>
              <a:rPr lang="en-US" sz="1100" dirty="0" smtClean="0">
                <a:effectLst/>
                <a:latin typeface="Arial" panose="020B0604020202020204" pitchFamily="34" charset="0"/>
                <a:ea typeface="Calibri" panose="020F0502020204030204" pitchFamily="34" charset="0"/>
                <a:cs typeface="Times New Roman" panose="02020603050405020304" pitchFamily="18" charset="0"/>
              </a:rPr>
              <a:t>the </a:t>
            </a:r>
            <a:r>
              <a:rPr lang="en-US" sz="1100" dirty="0">
                <a:effectLst/>
                <a:latin typeface="Arial" panose="020B0604020202020204" pitchFamily="34" charset="0"/>
                <a:ea typeface="Calibri" panose="020F0502020204030204" pitchFamily="34" charset="0"/>
                <a:cs typeface="Times New Roman" panose="02020603050405020304" pitchFamily="18" charset="0"/>
              </a:rPr>
              <a:t>preschool program below age expectations </a:t>
            </a:r>
            <a:r>
              <a:rPr lang="en-US" sz="11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in each Outcome</a:t>
            </a:r>
            <a:r>
              <a:rPr lang="en-US" sz="1100" dirty="0">
                <a:effectLst/>
                <a:latin typeface="Arial" panose="020B0604020202020204" pitchFamily="34" charset="0"/>
                <a:ea typeface="Calibri" panose="020F0502020204030204" pitchFamily="34" charset="0"/>
                <a:cs typeface="Times New Roman" panose="02020603050405020304" pitchFamily="18" charset="0"/>
              </a:rPr>
              <a:t>, the percent who substantially increased their rate of growth by the time they </a:t>
            </a:r>
            <a:r>
              <a:rPr lang="en-US" sz="1100" dirty="0" smtClean="0">
                <a:effectLst/>
                <a:latin typeface="Arial" panose="020B0604020202020204" pitchFamily="34" charset="0"/>
                <a:ea typeface="Calibri" panose="020F0502020204030204" pitchFamily="34" charset="0"/>
                <a:cs typeface="Times New Roman" panose="02020603050405020304" pitchFamily="18" charset="0"/>
              </a:rPr>
              <a:t>entered kindergarten or </a:t>
            </a:r>
            <a:r>
              <a:rPr lang="en-US" sz="1100" dirty="0">
                <a:effectLst/>
                <a:latin typeface="Arial" panose="020B0604020202020204" pitchFamily="34" charset="0"/>
                <a:ea typeface="Calibri" panose="020F0502020204030204" pitchFamily="34" charset="0"/>
                <a:cs typeface="Times New Roman" panose="02020603050405020304" pitchFamily="18" charset="0"/>
              </a:rPr>
              <a:t>exited the program.</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 = # of children reported in (c) plus # of children reported in (d) / [# of children reported in (a) plus # of children reported in (b) plus # of children reported in (c) plus # children reported in (d)] x 100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4" name="Text Box 2"/>
          <p:cNvSpPr txBox="1">
            <a:spLocks noChangeArrowheads="1"/>
          </p:cNvSpPr>
          <p:nvPr>
            <p:custDataLst>
              <p:tags r:id="rId13"/>
            </p:custDataLst>
          </p:nvPr>
        </p:nvSpPr>
        <p:spPr bwMode="auto">
          <a:xfrm>
            <a:off x="6727069" y="4728128"/>
            <a:ext cx="4086225" cy="1455420"/>
          </a:xfrm>
          <a:prstGeom prst="rect">
            <a:avLst/>
          </a:prstGeom>
          <a:ln w="28575">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noAutofit/>
          </a:bodyPr>
          <a:lstStyle/>
          <a:p>
            <a:pPr marL="0" marR="0" algn="ctr">
              <a:spcBef>
                <a:spcPts val="0"/>
              </a:spcBef>
              <a:spcAft>
                <a:spcPts val="0"/>
              </a:spcAft>
            </a:pPr>
            <a:r>
              <a:rPr lang="en-US" sz="1100" b="1" dirty="0">
                <a:effectLst/>
                <a:latin typeface="Arial" panose="020B0604020202020204" pitchFamily="34" charset="0"/>
                <a:ea typeface="Calibri" panose="020F0502020204030204" pitchFamily="34" charset="0"/>
                <a:cs typeface="Times New Roman" panose="02020603050405020304" pitchFamily="18" charset="0"/>
              </a:rPr>
              <a:t>Summary Statement 2</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The percent pf preschool children who were functioning within age expectations </a:t>
            </a:r>
            <a:r>
              <a:rPr lang="en-US" sz="11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in each Outcome </a:t>
            </a:r>
            <a:r>
              <a:rPr lang="en-US" sz="1100" dirty="0">
                <a:effectLst/>
                <a:latin typeface="Arial" panose="020B0604020202020204" pitchFamily="34" charset="0"/>
                <a:ea typeface="Calibri" panose="020F0502020204030204" pitchFamily="34" charset="0"/>
                <a:cs typeface="Times New Roman" panose="02020603050405020304" pitchFamily="18" charset="0"/>
              </a:rPr>
              <a:t>by the time </a:t>
            </a:r>
            <a:r>
              <a:rPr lang="en-US" sz="1100" dirty="0" smtClean="0">
                <a:effectLst/>
                <a:latin typeface="Arial" panose="020B0604020202020204" pitchFamily="34" charset="0"/>
                <a:ea typeface="Calibri" panose="020F0502020204030204" pitchFamily="34" charset="0"/>
                <a:cs typeface="Times New Roman" panose="02020603050405020304" pitchFamily="18" charset="0"/>
              </a:rPr>
              <a:t>they entered kindergarten </a:t>
            </a:r>
            <a:r>
              <a:rPr lang="en-US" sz="1100" dirty="0">
                <a:effectLst/>
                <a:latin typeface="Arial" panose="020B0604020202020204" pitchFamily="34" charset="0"/>
                <a:ea typeface="Calibri" panose="020F0502020204030204" pitchFamily="34" charset="0"/>
                <a:cs typeface="Times New Roman" panose="02020603050405020304" pitchFamily="18" charset="0"/>
              </a:rPr>
              <a:t>or exited the program.</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 = # of children reported in </a:t>
            </a:r>
            <a:r>
              <a:rPr lang="en-US" sz="900" dirty="0" smtClean="0">
                <a:effectLst/>
                <a:latin typeface="Arial" panose="020B0604020202020204" pitchFamily="34" charset="0"/>
                <a:ea typeface="Calibri" panose="020F0502020204030204" pitchFamily="34" charset="0"/>
                <a:cs typeface="Times New Roman" panose="02020603050405020304" pitchFamily="18" charset="0"/>
              </a:rPr>
              <a:t>(d) </a:t>
            </a:r>
            <a:r>
              <a:rPr lang="en-US" sz="900" dirty="0">
                <a:effectLst/>
                <a:latin typeface="Arial" panose="020B0604020202020204" pitchFamily="34" charset="0"/>
                <a:ea typeface="Calibri" panose="020F0502020204030204" pitchFamily="34" charset="0"/>
                <a:cs typeface="Times New Roman" panose="02020603050405020304" pitchFamily="18" charset="0"/>
              </a:rPr>
              <a:t>plus # of children reported in </a:t>
            </a:r>
            <a:r>
              <a:rPr lang="en-US" sz="900" dirty="0" smtClean="0">
                <a:effectLst/>
                <a:latin typeface="Arial" panose="020B0604020202020204" pitchFamily="34" charset="0"/>
                <a:ea typeface="Calibri" panose="020F0502020204030204" pitchFamily="34" charset="0"/>
                <a:cs typeface="Times New Roman" panose="02020603050405020304" pitchFamily="18" charset="0"/>
              </a:rPr>
              <a:t>(e) </a:t>
            </a:r>
            <a:r>
              <a:rPr lang="en-US" sz="900" dirty="0">
                <a:effectLst/>
                <a:latin typeface="Arial" panose="020B0604020202020204" pitchFamily="34" charset="0"/>
                <a:ea typeface="Calibri" panose="020F0502020204030204" pitchFamily="34" charset="0"/>
                <a:cs typeface="Times New Roman" panose="02020603050405020304" pitchFamily="18" charset="0"/>
              </a:rPr>
              <a:t>/ [the total # of children reported in (a) + (b) + (c) + (d)+ (e)] x 100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5" name="TextBox 14"/>
          <p:cNvSpPr txBox="1"/>
          <p:nvPr>
            <p:custDataLst>
              <p:tags r:id="rId14"/>
            </p:custDataLst>
          </p:nvPr>
        </p:nvSpPr>
        <p:spPr>
          <a:xfrm>
            <a:off x="3319224" y="6351681"/>
            <a:ext cx="5551005" cy="246221"/>
          </a:xfrm>
          <a:prstGeom prst="rect">
            <a:avLst/>
          </a:prstGeom>
          <a:noFill/>
        </p:spPr>
        <p:txBody>
          <a:bodyPr wrap="square" rtlCol="0">
            <a:spAutoFit/>
          </a:bodyPr>
          <a:lstStyle/>
          <a:p>
            <a:pPr algn="ctr"/>
            <a:r>
              <a:rPr lang="en-US" sz="1000" dirty="0"/>
              <a:t>Maryland State Department of Education - Division of Special Education/Early Intervention Services</a:t>
            </a:r>
          </a:p>
        </p:txBody>
      </p:sp>
    </p:spTree>
    <p:custDataLst>
      <p:tags r:id="rId1"/>
    </p:custDataLst>
    <p:extLst>
      <p:ext uri="{BB962C8B-B14F-4D97-AF65-F5344CB8AC3E}">
        <p14:creationId xmlns:p14="http://schemas.microsoft.com/office/powerpoint/2010/main" val="114757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autoRev="1" fill="hold" grpId="0" nodeType="clickEffect">
                                  <p:stCondLst>
                                    <p:cond delay="0"/>
                                  </p:stCondLst>
                                  <p:childTnLst>
                                    <p:animClr clrSpc="rgb" dir="cw">
                                      <p:cBhvr>
                                        <p:cTn id="6" dur="2000" fill="hold"/>
                                        <p:tgtEl>
                                          <p:spTgt spid="5">
                                            <p:bg/>
                                          </p:spTgt>
                                        </p:tgtEl>
                                        <p:attrNameLst>
                                          <p:attrName>fillcolor</p:attrName>
                                        </p:attrNameLst>
                                      </p:cBhvr>
                                      <p:to>
                                        <a:srgbClr val="F5B5A7"/>
                                      </p:to>
                                    </p:animClr>
                                    <p:set>
                                      <p:cBhvr>
                                        <p:cTn id="7" dur="2000" fill="hold"/>
                                        <p:tgtEl>
                                          <p:spTgt spid="5">
                                            <p:bg/>
                                          </p:spTgt>
                                        </p:tgtEl>
                                        <p:attrNameLst>
                                          <p:attrName>fill.type</p:attrName>
                                        </p:attrNameLst>
                                      </p:cBhvr>
                                      <p:to>
                                        <p:strVal val="solid"/>
                                      </p:to>
                                    </p:set>
                                    <p:set>
                                      <p:cBhvr>
                                        <p:cTn id="8" dur="2000" fill="hold"/>
                                        <p:tgtEl>
                                          <p:spTgt spid="5">
                                            <p:bg/>
                                          </p:spTgt>
                                        </p:tgtEl>
                                        <p:attrNameLst>
                                          <p:attrName>fill.on</p:attrName>
                                        </p:attrNameLst>
                                      </p:cBhvr>
                                      <p:to>
                                        <p:strVal val="true"/>
                                      </p:to>
                                    </p:set>
                                  </p:childTnLst>
                                </p:cTn>
                              </p:par>
                              <p:par>
                                <p:cTn id="9" presetID="1" presetClass="emph" presetSubtype="2" autoRev="1" fill="hold" grpId="0" nodeType="withEffect">
                                  <p:stCondLst>
                                    <p:cond delay="0"/>
                                  </p:stCondLst>
                                  <p:childTnLst>
                                    <p:animClr clrSpc="rgb" dir="cw">
                                      <p:cBhvr>
                                        <p:cTn id="10" dur="2000" fill="hold"/>
                                        <p:tgtEl>
                                          <p:spTgt spid="5">
                                            <p:txEl>
                                              <p:pRg st="0" end="0"/>
                                            </p:txEl>
                                          </p:spTgt>
                                        </p:tgtEl>
                                        <p:attrNameLst>
                                          <p:attrName>fillcolor</p:attrName>
                                        </p:attrNameLst>
                                      </p:cBhvr>
                                      <p:to>
                                        <a:srgbClr val="F5B5A7"/>
                                      </p:to>
                                    </p:animClr>
                                    <p:set>
                                      <p:cBhvr>
                                        <p:cTn id="11" dur="2000" fill="hold"/>
                                        <p:tgtEl>
                                          <p:spTgt spid="5">
                                            <p:txEl>
                                              <p:pRg st="0" end="0"/>
                                            </p:txEl>
                                          </p:spTgt>
                                        </p:tgtEl>
                                        <p:attrNameLst>
                                          <p:attrName>fill.type</p:attrName>
                                        </p:attrNameLst>
                                      </p:cBhvr>
                                      <p:to>
                                        <p:strVal val="solid"/>
                                      </p:to>
                                    </p:set>
                                    <p:set>
                                      <p:cBhvr>
                                        <p:cTn id="12" dur="2000" fill="hold"/>
                                        <p:tgtEl>
                                          <p:spTgt spid="5">
                                            <p:txEl>
                                              <p:pRg st="0" end="0"/>
                                            </p:txEl>
                                          </p:spTgt>
                                        </p:tgtEl>
                                        <p:attrNameLst>
                                          <p:attrName>fill.on</p:attrName>
                                        </p:attrNameLst>
                                      </p:cBhvr>
                                      <p:to>
                                        <p:strVal val="true"/>
                                      </p:to>
                                    </p:set>
                                  </p:childTnLst>
                                </p:cTn>
                              </p:par>
                              <p:par>
                                <p:cTn id="13" presetID="1" presetClass="emph" presetSubtype="2" autoRev="1" fill="hold" grpId="0" nodeType="withEffect">
                                  <p:stCondLst>
                                    <p:cond delay="0"/>
                                  </p:stCondLst>
                                  <p:childTnLst>
                                    <p:animClr clrSpc="rgb" dir="cw">
                                      <p:cBhvr>
                                        <p:cTn id="14" dur="2000" fill="hold"/>
                                        <p:tgtEl>
                                          <p:spTgt spid="6">
                                            <p:bg/>
                                          </p:spTgt>
                                        </p:tgtEl>
                                        <p:attrNameLst>
                                          <p:attrName>fillcolor</p:attrName>
                                        </p:attrNameLst>
                                      </p:cBhvr>
                                      <p:to>
                                        <a:srgbClr val="F5B5A7"/>
                                      </p:to>
                                    </p:animClr>
                                    <p:set>
                                      <p:cBhvr>
                                        <p:cTn id="15" dur="2000" fill="hold"/>
                                        <p:tgtEl>
                                          <p:spTgt spid="6">
                                            <p:bg/>
                                          </p:spTgt>
                                        </p:tgtEl>
                                        <p:attrNameLst>
                                          <p:attrName>fill.type</p:attrName>
                                        </p:attrNameLst>
                                      </p:cBhvr>
                                      <p:to>
                                        <p:strVal val="solid"/>
                                      </p:to>
                                    </p:set>
                                    <p:set>
                                      <p:cBhvr>
                                        <p:cTn id="16" dur="2000" fill="hold"/>
                                        <p:tgtEl>
                                          <p:spTgt spid="6">
                                            <p:bg/>
                                          </p:spTgt>
                                        </p:tgtEl>
                                        <p:attrNameLst>
                                          <p:attrName>fill.on</p:attrName>
                                        </p:attrNameLst>
                                      </p:cBhvr>
                                      <p:to>
                                        <p:strVal val="true"/>
                                      </p:to>
                                    </p:set>
                                  </p:childTnLst>
                                </p:cTn>
                              </p:par>
                              <p:par>
                                <p:cTn id="17" presetID="1" presetClass="emph" presetSubtype="2" autoRev="1" fill="hold" grpId="0" nodeType="withEffect">
                                  <p:stCondLst>
                                    <p:cond delay="0"/>
                                  </p:stCondLst>
                                  <p:childTnLst>
                                    <p:animClr clrSpc="rgb" dir="cw">
                                      <p:cBhvr>
                                        <p:cTn id="18" dur="2000" fill="hold"/>
                                        <p:tgtEl>
                                          <p:spTgt spid="6">
                                            <p:txEl>
                                              <p:pRg st="0" end="0"/>
                                            </p:txEl>
                                          </p:spTgt>
                                        </p:tgtEl>
                                        <p:attrNameLst>
                                          <p:attrName>fillcolor</p:attrName>
                                        </p:attrNameLst>
                                      </p:cBhvr>
                                      <p:to>
                                        <a:srgbClr val="F5B5A7"/>
                                      </p:to>
                                    </p:animClr>
                                    <p:set>
                                      <p:cBhvr>
                                        <p:cTn id="19" dur="2000" fill="hold"/>
                                        <p:tgtEl>
                                          <p:spTgt spid="6">
                                            <p:txEl>
                                              <p:pRg st="0" end="0"/>
                                            </p:txEl>
                                          </p:spTgt>
                                        </p:tgtEl>
                                        <p:attrNameLst>
                                          <p:attrName>fill.type</p:attrName>
                                        </p:attrNameLst>
                                      </p:cBhvr>
                                      <p:to>
                                        <p:strVal val="solid"/>
                                      </p:to>
                                    </p:set>
                                    <p:set>
                                      <p:cBhvr>
                                        <p:cTn id="20" dur="2000" fill="hold"/>
                                        <p:tgtEl>
                                          <p:spTgt spid="6">
                                            <p:txEl>
                                              <p:pRg st="0" end="0"/>
                                            </p:txEl>
                                          </p:spTgt>
                                        </p:tgtEl>
                                        <p:attrNameLst>
                                          <p:attrName>fill.on</p:attrName>
                                        </p:attrNameLst>
                                      </p:cBhvr>
                                      <p:to>
                                        <p:strVal val="true"/>
                                      </p:to>
                                    </p:set>
                                  </p:childTnLst>
                                </p:cTn>
                              </p:par>
                              <p:par>
                                <p:cTn id="21" presetID="1" presetClass="emph" presetSubtype="2" autoRev="1" fill="hold" grpId="0" nodeType="withEffect">
                                  <p:stCondLst>
                                    <p:cond delay="0"/>
                                  </p:stCondLst>
                                  <p:childTnLst>
                                    <p:animClr clrSpc="rgb" dir="cw">
                                      <p:cBhvr>
                                        <p:cTn id="22" dur="2000" fill="hold"/>
                                        <p:tgtEl>
                                          <p:spTgt spid="7">
                                            <p:bg/>
                                          </p:spTgt>
                                        </p:tgtEl>
                                        <p:attrNameLst>
                                          <p:attrName>fillcolor</p:attrName>
                                        </p:attrNameLst>
                                      </p:cBhvr>
                                      <p:to>
                                        <a:srgbClr val="F5B5A7"/>
                                      </p:to>
                                    </p:animClr>
                                    <p:set>
                                      <p:cBhvr>
                                        <p:cTn id="23" dur="2000" fill="hold"/>
                                        <p:tgtEl>
                                          <p:spTgt spid="7">
                                            <p:bg/>
                                          </p:spTgt>
                                        </p:tgtEl>
                                        <p:attrNameLst>
                                          <p:attrName>fill.type</p:attrName>
                                        </p:attrNameLst>
                                      </p:cBhvr>
                                      <p:to>
                                        <p:strVal val="solid"/>
                                      </p:to>
                                    </p:set>
                                    <p:set>
                                      <p:cBhvr>
                                        <p:cTn id="24" dur="2000" fill="hold"/>
                                        <p:tgtEl>
                                          <p:spTgt spid="7">
                                            <p:bg/>
                                          </p:spTgt>
                                        </p:tgtEl>
                                        <p:attrNameLst>
                                          <p:attrName>fill.on</p:attrName>
                                        </p:attrNameLst>
                                      </p:cBhvr>
                                      <p:to>
                                        <p:strVal val="true"/>
                                      </p:to>
                                    </p:set>
                                  </p:childTnLst>
                                </p:cTn>
                              </p:par>
                              <p:par>
                                <p:cTn id="25" presetID="1" presetClass="emph" presetSubtype="2" autoRev="1" fill="hold" grpId="0" nodeType="withEffect">
                                  <p:stCondLst>
                                    <p:cond delay="0"/>
                                  </p:stCondLst>
                                  <p:childTnLst>
                                    <p:animClr clrSpc="rgb" dir="cw">
                                      <p:cBhvr>
                                        <p:cTn id="26" dur="2000" fill="hold"/>
                                        <p:tgtEl>
                                          <p:spTgt spid="7">
                                            <p:txEl>
                                              <p:pRg st="0" end="0"/>
                                            </p:txEl>
                                          </p:spTgt>
                                        </p:tgtEl>
                                        <p:attrNameLst>
                                          <p:attrName>fillcolor</p:attrName>
                                        </p:attrNameLst>
                                      </p:cBhvr>
                                      <p:to>
                                        <a:srgbClr val="F5B5A7"/>
                                      </p:to>
                                    </p:animClr>
                                    <p:set>
                                      <p:cBhvr>
                                        <p:cTn id="27" dur="2000" fill="hold"/>
                                        <p:tgtEl>
                                          <p:spTgt spid="7">
                                            <p:txEl>
                                              <p:pRg st="0" end="0"/>
                                            </p:txEl>
                                          </p:spTgt>
                                        </p:tgtEl>
                                        <p:attrNameLst>
                                          <p:attrName>fill.type</p:attrName>
                                        </p:attrNameLst>
                                      </p:cBhvr>
                                      <p:to>
                                        <p:strVal val="solid"/>
                                      </p:to>
                                    </p:set>
                                    <p:set>
                                      <p:cBhvr>
                                        <p:cTn id="28" dur="2000" fill="hold"/>
                                        <p:tgtEl>
                                          <p:spTgt spid="7">
                                            <p:txEl>
                                              <p:pRg st="0" end="0"/>
                                            </p:txEl>
                                          </p:spTgt>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1" presetClass="emph" presetSubtype="2" autoRev="1" fill="hold" nodeType="clickEffect">
                                  <p:stCondLst>
                                    <p:cond delay="0"/>
                                  </p:stCondLst>
                                  <p:childTnLst>
                                    <p:animClr clrSpc="rgb" dir="cw">
                                      <p:cBhvr>
                                        <p:cTn id="32" dur="2000" fill="hold"/>
                                        <p:tgtEl>
                                          <p:spTgt spid="8"/>
                                        </p:tgtEl>
                                        <p:attrNameLst>
                                          <p:attrName>fillcolor</p:attrName>
                                        </p:attrNameLst>
                                      </p:cBhvr>
                                      <p:to>
                                        <a:srgbClr val="00B0F0"/>
                                      </p:to>
                                    </p:animClr>
                                    <p:set>
                                      <p:cBhvr>
                                        <p:cTn id="33" dur="2000" fill="hold"/>
                                        <p:tgtEl>
                                          <p:spTgt spid="8"/>
                                        </p:tgtEl>
                                        <p:attrNameLst>
                                          <p:attrName>fill.type</p:attrName>
                                        </p:attrNameLst>
                                      </p:cBhvr>
                                      <p:to>
                                        <p:strVal val="solid"/>
                                      </p:to>
                                    </p:set>
                                    <p:set>
                                      <p:cBhvr>
                                        <p:cTn id="34" dur="2000" fill="hold"/>
                                        <p:tgtEl>
                                          <p:spTgt spid="8"/>
                                        </p:tgtEl>
                                        <p:attrNameLst>
                                          <p:attrName>fill.on</p:attrName>
                                        </p:attrNameLst>
                                      </p:cBhvr>
                                      <p:to>
                                        <p:strVal val="true"/>
                                      </p:to>
                                    </p:set>
                                  </p:childTnLst>
                                </p:cTn>
                              </p:par>
                              <p:par>
                                <p:cTn id="35" presetID="1" presetClass="emph" presetSubtype="2" autoRev="1" fill="hold" nodeType="withEffect">
                                  <p:stCondLst>
                                    <p:cond delay="0"/>
                                  </p:stCondLst>
                                  <p:childTnLst>
                                    <p:animClr clrSpc="rgb" dir="cw">
                                      <p:cBhvr>
                                        <p:cTn id="36" dur="2000" fill="hold"/>
                                        <p:tgtEl>
                                          <p:spTgt spid="9"/>
                                        </p:tgtEl>
                                        <p:attrNameLst>
                                          <p:attrName>fillcolor</p:attrName>
                                        </p:attrNameLst>
                                      </p:cBhvr>
                                      <p:to>
                                        <a:srgbClr val="00B0F0"/>
                                      </p:to>
                                    </p:animClr>
                                    <p:set>
                                      <p:cBhvr>
                                        <p:cTn id="37" dur="2000" fill="hold"/>
                                        <p:tgtEl>
                                          <p:spTgt spid="9"/>
                                        </p:tgtEl>
                                        <p:attrNameLst>
                                          <p:attrName>fill.type</p:attrName>
                                        </p:attrNameLst>
                                      </p:cBhvr>
                                      <p:to>
                                        <p:strVal val="solid"/>
                                      </p:to>
                                    </p:set>
                                    <p:set>
                                      <p:cBhvr>
                                        <p:cTn id="38" dur="2000" fill="hold"/>
                                        <p:tgtEl>
                                          <p:spTgt spid="9"/>
                                        </p:tgtEl>
                                        <p:attrNameLst>
                                          <p:attrName>fill.on</p:attrName>
                                        </p:attrNameLst>
                                      </p:cBhvr>
                                      <p:to>
                                        <p:strVal val="true"/>
                                      </p:to>
                                    </p:set>
                                  </p:childTnLst>
                                </p:cTn>
                              </p:par>
                              <p:par>
                                <p:cTn id="39" presetID="1" presetClass="emph" presetSubtype="2" autoRev="1" fill="hold" nodeType="withEffect">
                                  <p:stCondLst>
                                    <p:cond delay="0"/>
                                  </p:stCondLst>
                                  <p:childTnLst>
                                    <p:animClr clrSpc="rgb" dir="cw">
                                      <p:cBhvr>
                                        <p:cTn id="40" dur="2000" fill="hold"/>
                                        <p:tgtEl>
                                          <p:spTgt spid="10"/>
                                        </p:tgtEl>
                                        <p:attrNameLst>
                                          <p:attrName>fillcolor</p:attrName>
                                        </p:attrNameLst>
                                      </p:cBhvr>
                                      <p:to>
                                        <a:srgbClr val="00B0F0"/>
                                      </p:to>
                                    </p:animClr>
                                    <p:set>
                                      <p:cBhvr>
                                        <p:cTn id="41" dur="2000" fill="hold"/>
                                        <p:tgtEl>
                                          <p:spTgt spid="10"/>
                                        </p:tgtEl>
                                        <p:attrNameLst>
                                          <p:attrName>fill.type</p:attrName>
                                        </p:attrNameLst>
                                      </p:cBhvr>
                                      <p:to>
                                        <p:strVal val="solid"/>
                                      </p:to>
                                    </p:set>
                                    <p:set>
                                      <p:cBhvr>
                                        <p:cTn id="42" dur="2000" fill="hold"/>
                                        <p:tgtEl>
                                          <p:spTgt spid="10"/>
                                        </p:tgtEl>
                                        <p:attrNameLst>
                                          <p:attrName>fill.on</p:attrName>
                                        </p:attrNameLst>
                                      </p:cBhvr>
                                      <p:to>
                                        <p:strVal val="true"/>
                                      </p:to>
                                    </p:set>
                                  </p:childTnLst>
                                </p:cTn>
                              </p:par>
                              <p:par>
                                <p:cTn id="43" presetID="1" presetClass="emph" presetSubtype="2" autoRev="1" fill="hold" nodeType="withEffect">
                                  <p:stCondLst>
                                    <p:cond delay="0"/>
                                  </p:stCondLst>
                                  <p:childTnLst>
                                    <p:animClr clrSpc="rgb" dir="cw">
                                      <p:cBhvr>
                                        <p:cTn id="44" dur="2000" fill="hold"/>
                                        <p:tgtEl>
                                          <p:spTgt spid="11"/>
                                        </p:tgtEl>
                                        <p:attrNameLst>
                                          <p:attrName>fillcolor</p:attrName>
                                        </p:attrNameLst>
                                      </p:cBhvr>
                                      <p:to>
                                        <a:srgbClr val="00B0F0"/>
                                      </p:to>
                                    </p:animClr>
                                    <p:set>
                                      <p:cBhvr>
                                        <p:cTn id="45" dur="2000" fill="hold"/>
                                        <p:tgtEl>
                                          <p:spTgt spid="11"/>
                                        </p:tgtEl>
                                        <p:attrNameLst>
                                          <p:attrName>fill.type</p:attrName>
                                        </p:attrNameLst>
                                      </p:cBhvr>
                                      <p:to>
                                        <p:strVal val="solid"/>
                                      </p:to>
                                    </p:set>
                                    <p:set>
                                      <p:cBhvr>
                                        <p:cTn id="46" dur="2000" fill="hold"/>
                                        <p:tgtEl>
                                          <p:spTgt spid="11"/>
                                        </p:tgtEl>
                                        <p:attrNameLst>
                                          <p:attrName>fill.on</p:attrName>
                                        </p:attrNameLst>
                                      </p:cBhvr>
                                      <p:to>
                                        <p:strVal val="true"/>
                                      </p:to>
                                    </p:set>
                                  </p:childTnLst>
                                </p:cTn>
                              </p:par>
                              <p:par>
                                <p:cTn id="47" presetID="1" presetClass="emph" presetSubtype="2" autoRev="1" fill="hold" nodeType="withEffect">
                                  <p:stCondLst>
                                    <p:cond delay="0"/>
                                  </p:stCondLst>
                                  <p:childTnLst>
                                    <p:animClr clrSpc="rgb" dir="cw">
                                      <p:cBhvr>
                                        <p:cTn id="48" dur="2000" fill="hold"/>
                                        <p:tgtEl>
                                          <p:spTgt spid="12"/>
                                        </p:tgtEl>
                                        <p:attrNameLst>
                                          <p:attrName>fillcolor</p:attrName>
                                        </p:attrNameLst>
                                      </p:cBhvr>
                                      <p:to>
                                        <a:srgbClr val="00B0F0"/>
                                      </p:to>
                                    </p:animClr>
                                    <p:set>
                                      <p:cBhvr>
                                        <p:cTn id="49" dur="2000" fill="hold"/>
                                        <p:tgtEl>
                                          <p:spTgt spid="12"/>
                                        </p:tgtEl>
                                        <p:attrNameLst>
                                          <p:attrName>fill.type</p:attrName>
                                        </p:attrNameLst>
                                      </p:cBhvr>
                                      <p:to>
                                        <p:strVal val="solid"/>
                                      </p:to>
                                    </p:set>
                                    <p:set>
                                      <p:cBhvr>
                                        <p:cTn id="50" dur="2000" fill="hold"/>
                                        <p:tgtEl>
                                          <p:spTgt spid="12"/>
                                        </p:tgtEl>
                                        <p:attrNameLst>
                                          <p:attrName>fill.on</p:attrName>
                                        </p:attrNameLst>
                                      </p:cBhvr>
                                      <p:to>
                                        <p:strVal val="true"/>
                                      </p:to>
                                    </p:set>
                                  </p:childTnLst>
                                </p:cTn>
                              </p:par>
                            </p:childTnLst>
                          </p:cTn>
                        </p:par>
                      </p:childTnLst>
                    </p:cTn>
                  </p:par>
                  <p:par>
                    <p:cTn id="51" fill="hold">
                      <p:stCondLst>
                        <p:cond delay="indefinite"/>
                      </p:stCondLst>
                      <p:childTnLst>
                        <p:par>
                          <p:cTn id="52" fill="hold">
                            <p:stCondLst>
                              <p:cond delay="0"/>
                            </p:stCondLst>
                            <p:childTnLst>
                              <p:par>
                                <p:cTn id="53" presetID="1" presetClass="emph" presetSubtype="2" autoRev="1" fill="hold" nodeType="clickEffect">
                                  <p:stCondLst>
                                    <p:cond delay="0"/>
                                  </p:stCondLst>
                                  <p:childTnLst>
                                    <p:animClr clrSpc="rgb" dir="cw">
                                      <p:cBhvr>
                                        <p:cTn id="54" dur="2000" fill="hold"/>
                                        <p:tgtEl>
                                          <p:spTgt spid="13"/>
                                        </p:tgtEl>
                                        <p:attrNameLst>
                                          <p:attrName>fillcolor</p:attrName>
                                        </p:attrNameLst>
                                      </p:cBhvr>
                                      <p:to>
                                        <a:srgbClr val="FFE99C"/>
                                      </p:to>
                                    </p:animClr>
                                    <p:set>
                                      <p:cBhvr>
                                        <p:cTn id="55" dur="2000" fill="hold"/>
                                        <p:tgtEl>
                                          <p:spTgt spid="13"/>
                                        </p:tgtEl>
                                        <p:attrNameLst>
                                          <p:attrName>fill.type</p:attrName>
                                        </p:attrNameLst>
                                      </p:cBhvr>
                                      <p:to>
                                        <p:strVal val="solid"/>
                                      </p:to>
                                    </p:set>
                                    <p:set>
                                      <p:cBhvr>
                                        <p:cTn id="56" dur="2000" fill="hold"/>
                                        <p:tgtEl>
                                          <p:spTgt spid="13"/>
                                        </p:tgtEl>
                                        <p:attrNameLst>
                                          <p:attrName>fill.on</p:attrName>
                                        </p:attrNameLst>
                                      </p:cBhvr>
                                      <p:to>
                                        <p:strVal val="true"/>
                                      </p:to>
                                    </p:set>
                                  </p:childTnLst>
                                </p:cTn>
                              </p:par>
                              <p:par>
                                <p:cTn id="57" presetID="1" presetClass="emph" presetSubtype="2" autoRev="1" fill="hold" nodeType="withEffect">
                                  <p:stCondLst>
                                    <p:cond delay="0"/>
                                  </p:stCondLst>
                                  <p:childTnLst>
                                    <p:animClr clrSpc="rgb" dir="cw">
                                      <p:cBhvr>
                                        <p:cTn id="58" dur="2000" fill="hold"/>
                                        <p:tgtEl>
                                          <p:spTgt spid="14"/>
                                        </p:tgtEl>
                                        <p:attrNameLst>
                                          <p:attrName>fillcolor</p:attrName>
                                        </p:attrNameLst>
                                      </p:cBhvr>
                                      <p:to>
                                        <a:srgbClr val="FFE99C"/>
                                      </p:to>
                                    </p:animClr>
                                    <p:set>
                                      <p:cBhvr>
                                        <p:cTn id="59" dur="2000" fill="hold"/>
                                        <p:tgtEl>
                                          <p:spTgt spid="14"/>
                                        </p:tgtEl>
                                        <p:attrNameLst>
                                          <p:attrName>fill.type</p:attrName>
                                        </p:attrNameLst>
                                      </p:cBhvr>
                                      <p:to>
                                        <p:strVal val="solid"/>
                                      </p:to>
                                    </p:set>
                                    <p:set>
                                      <p:cBhvr>
                                        <p:cTn id="60" dur="2000" fill="hold"/>
                                        <p:tgtEl>
                                          <p:spTgt spid="1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6" grpId="0" build="allAtOnce" animBg="1"/>
      <p:bldP spid="7"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6" name="Rectangle 4"/>
          <p:cNvSpPr>
            <a:spLocks noGrp="1" noChangeArrowheads="1"/>
          </p:cNvSpPr>
          <p:nvPr>
            <p:ph type="title"/>
            <p:custDataLst>
              <p:tags r:id="rId2"/>
            </p:custDataLst>
          </p:nvPr>
        </p:nvSpPr>
        <p:spPr>
          <a:xfrm>
            <a:off x="1143000" y="609600"/>
            <a:ext cx="9875520" cy="1038116"/>
          </a:xfrm>
        </p:spPr>
        <p:txBody>
          <a:bodyPr>
            <a:normAutofit/>
          </a:bodyPr>
          <a:lstStyle/>
          <a:p>
            <a:r>
              <a:rPr lang="en-US" sz="4000" dirty="0"/>
              <a:t>Why </a:t>
            </a:r>
            <a:r>
              <a:rPr lang="en-US" sz="4000" dirty="0" smtClean="0"/>
              <a:t>Collect Child Outcomes </a:t>
            </a:r>
            <a:r>
              <a:rPr lang="en-US" sz="4000" dirty="0"/>
              <a:t>Data?</a:t>
            </a:r>
          </a:p>
        </p:txBody>
      </p:sp>
      <p:sp>
        <p:nvSpPr>
          <p:cNvPr id="612357" name="Rectangle 5"/>
          <p:cNvSpPr>
            <a:spLocks noGrp="1" noChangeArrowheads="1"/>
          </p:cNvSpPr>
          <p:nvPr>
            <p:ph idx="1"/>
            <p:custDataLst>
              <p:tags r:id="rId3"/>
            </p:custDataLst>
          </p:nvPr>
        </p:nvSpPr>
        <p:spPr>
          <a:xfrm>
            <a:off x="1142998" y="1649002"/>
            <a:ext cx="8529035" cy="4213412"/>
          </a:xfrm>
        </p:spPr>
        <p:txBody>
          <a:bodyPr>
            <a:normAutofit/>
          </a:bodyPr>
          <a:lstStyle/>
          <a:p>
            <a:pPr marL="65088" indent="0">
              <a:buNone/>
            </a:pPr>
            <a:r>
              <a:rPr lang="en-US" sz="2400" dirty="0" smtClean="0"/>
              <a:t>In gathering child outcomes data, programs are able to</a:t>
            </a:r>
          </a:p>
          <a:p>
            <a:pPr marL="522288" indent="-457200"/>
            <a:r>
              <a:rPr lang="en-US" sz="2400" dirty="0" smtClean="0"/>
              <a:t>Inform stakeholders, including families, about the effectiveness of the program</a:t>
            </a:r>
          </a:p>
          <a:p>
            <a:pPr marL="522288" indent="-457200"/>
            <a:r>
              <a:rPr lang="en-US" sz="2400" dirty="0" smtClean="0"/>
              <a:t>Identify program strengths and weakness for improving program services and delivery</a:t>
            </a:r>
          </a:p>
          <a:p>
            <a:pPr marL="522288" indent="-457200"/>
            <a:r>
              <a:rPr lang="en-US" sz="2400" dirty="0" smtClean="0"/>
              <a:t>Provide information for policymakers to justify future funding of programs</a:t>
            </a:r>
          </a:p>
          <a:p>
            <a:pPr marL="522288" indent="-457200"/>
            <a:r>
              <a:rPr lang="en-US" sz="2400" dirty="0" smtClean="0"/>
              <a:t>Meet the Office of Special Education Program (OSEP) reporting requirements</a:t>
            </a:r>
            <a:endParaRPr lang="en-US" sz="2400" dirty="0"/>
          </a:p>
          <a:p>
            <a:pPr marL="979488" lvl="2" indent="0">
              <a:buNone/>
            </a:pPr>
            <a:endParaRPr lang="en-US" sz="2400" dirty="0"/>
          </a:p>
        </p:txBody>
      </p:sp>
      <p:sp>
        <p:nvSpPr>
          <p:cNvPr id="5" name="Slide Number Placeholder 5"/>
          <p:cNvSpPr>
            <a:spLocks noGrp="1"/>
          </p:cNvSpPr>
          <p:nvPr>
            <p:ph type="sldNum" sz="quarter" idx="12"/>
            <p:custDataLst>
              <p:tags r:id="rId4"/>
            </p:custDataLst>
          </p:nvPr>
        </p:nvSpPr>
        <p:spPr/>
        <p:txBody>
          <a:bodyPr/>
          <a:lstStyle/>
          <a:p>
            <a:fld id="{F9D54D42-75A9-4500-A05E-E6E8BB449771}" type="slidenum">
              <a:rPr lang="en-US"/>
              <a:pPr/>
              <a:t>8</a:t>
            </a:fld>
            <a:endParaRPr lang="en-US"/>
          </a:p>
        </p:txBody>
      </p:sp>
      <p:sp>
        <p:nvSpPr>
          <p:cNvPr id="6" name="TextBox 5"/>
          <p:cNvSpPr txBox="1"/>
          <p:nvPr>
            <p:custDataLst>
              <p:tags r:id="rId5"/>
            </p:custDataLst>
          </p:nvPr>
        </p:nvSpPr>
        <p:spPr>
          <a:xfrm>
            <a:off x="3303932" y="6162908"/>
            <a:ext cx="5551005" cy="246221"/>
          </a:xfrm>
          <a:prstGeom prst="rect">
            <a:avLst/>
          </a:prstGeom>
          <a:noFill/>
        </p:spPr>
        <p:txBody>
          <a:bodyPr wrap="square" rtlCol="0">
            <a:spAutoFit/>
          </a:bodyPr>
          <a:lstStyle/>
          <a:p>
            <a:pPr algn="ctr"/>
            <a:r>
              <a:rPr lang="en-US" sz="1000" dirty="0"/>
              <a:t>Maryland State Department of Education - Division of Special Education/Early Intervention Services</a:t>
            </a:r>
          </a:p>
        </p:txBody>
      </p:sp>
      <p:pic>
        <p:nvPicPr>
          <p:cNvPr id="2" name="Picture 1"/>
          <p:cNvPicPr>
            <a:picLocks noChangeAspect="1"/>
          </p:cNvPicPr>
          <p:nvPr>
            <p:custDataLst>
              <p:tags r:id="rId6"/>
            </p:custDataLst>
          </p:nvPr>
        </p:nvPicPr>
        <p:blipFill>
          <a:blip r:embed="rId9" cstate="print">
            <a:extLst>
              <a:ext uri="{28A0092B-C50C-407E-A947-70E740481C1C}">
                <a14:useLocalDpi xmlns:a14="http://schemas.microsoft.com/office/drawing/2010/main" val="0"/>
              </a:ext>
            </a:extLst>
          </a:blip>
          <a:stretch>
            <a:fillRect/>
          </a:stretch>
        </p:blipFill>
        <p:spPr>
          <a:xfrm>
            <a:off x="9164030" y="4340180"/>
            <a:ext cx="2466208" cy="1945838"/>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1406481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8" name="Rectangle 4"/>
          <p:cNvSpPr>
            <a:spLocks noGrp="1" noChangeArrowheads="1"/>
          </p:cNvSpPr>
          <p:nvPr>
            <p:ph type="title"/>
            <p:custDataLst>
              <p:tags r:id="rId2"/>
            </p:custDataLst>
          </p:nvPr>
        </p:nvSpPr>
        <p:spPr>
          <a:xfrm>
            <a:off x="838199" y="365125"/>
            <a:ext cx="11192435" cy="1325563"/>
          </a:xfrm>
        </p:spPr>
        <p:txBody>
          <a:bodyPr>
            <a:normAutofit/>
          </a:bodyPr>
          <a:lstStyle/>
          <a:p>
            <a:r>
              <a:rPr lang="en-US" sz="4000" dirty="0" smtClean="0"/>
              <a:t>The Three Child Outcomes</a:t>
            </a:r>
            <a:endParaRPr lang="en-US" sz="4000" dirty="0"/>
          </a:p>
        </p:txBody>
      </p:sp>
      <p:sp>
        <p:nvSpPr>
          <p:cNvPr id="226309" name="Rectangle 5"/>
          <p:cNvSpPr>
            <a:spLocks noGrp="1" noChangeArrowheads="1"/>
          </p:cNvSpPr>
          <p:nvPr>
            <p:ph idx="1"/>
            <p:custDataLst>
              <p:tags r:id="rId3"/>
            </p:custDataLst>
          </p:nvPr>
        </p:nvSpPr>
        <p:spPr>
          <a:xfrm>
            <a:off x="838200" y="2242867"/>
            <a:ext cx="10515600" cy="3934095"/>
          </a:xfrm>
        </p:spPr>
        <p:txBody>
          <a:bodyPr>
            <a:normAutofit/>
          </a:bodyPr>
          <a:lstStyle/>
          <a:p>
            <a:pPr marL="514350" indent="-514350">
              <a:buFont typeface="+mj-lt"/>
              <a:buAutoNum type="arabicPeriod"/>
            </a:pPr>
            <a:r>
              <a:rPr lang="en-US" sz="2400" dirty="0" smtClean="0"/>
              <a:t>Children have positive </a:t>
            </a:r>
            <a:r>
              <a:rPr lang="en-US" sz="2400" dirty="0"/>
              <a:t>social-emotional skills (including social relationships)</a:t>
            </a:r>
          </a:p>
          <a:p>
            <a:pPr marL="514350" indent="-514350">
              <a:buFont typeface="+mj-lt"/>
              <a:buAutoNum type="arabicPeriod"/>
            </a:pPr>
            <a:r>
              <a:rPr lang="en-US" sz="2400" dirty="0" smtClean="0"/>
              <a:t>Children acquire and </a:t>
            </a:r>
            <a:r>
              <a:rPr lang="en-US" sz="2400" dirty="0"/>
              <a:t>use of knowledge and skills (including early </a:t>
            </a:r>
            <a:r>
              <a:rPr lang="en-US" sz="2400" dirty="0" smtClean="0"/>
              <a:t>language/communication </a:t>
            </a:r>
            <a:r>
              <a:rPr lang="en-US" sz="2400" dirty="0"/>
              <a:t>and early literacy)</a:t>
            </a:r>
          </a:p>
          <a:p>
            <a:pPr marL="514350" indent="-514350">
              <a:buFont typeface="+mj-lt"/>
              <a:buAutoNum type="arabicPeriod"/>
            </a:pPr>
            <a:r>
              <a:rPr lang="en-US" sz="2400" dirty="0" smtClean="0"/>
              <a:t>Children use appropriate </a:t>
            </a:r>
            <a:r>
              <a:rPr lang="en-US" sz="2400" dirty="0"/>
              <a:t>behaviors to meet their </a:t>
            </a:r>
            <a:r>
              <a:rPr lang="en-US" sz="2400" dirty="0" smtClean="0"/>
              <a:t>needs</a:t>
            </a:r>
            <a:endParaRPr lang="en-US" sz="2400" dirty="0"/>
          </a:p>
        </p:txBody>
      </p:sp>
      <p:sp>
        <p:nvSpPr>
          <p:cNvPr id="5" name="Slide Number Placeholder 5"/>
          <p:cNvSpPr>
            <a:spLocks noGrp="1"/>
          </p:cNvSpPr>
          <p:nvPr>
            <p:ph type="sldNum" sz="quarter" idx="12"/>
            <p:custDataLst>
              <p:tags r:id="rId4"/>
            </p:custDataLst>
          </p:nvPr>
        </p:nvSpPr>
        <p:spPr/>
        <p:txBody>
          <a:bodyPr/>
          <a:lstStyle/>
          <a:p>
            <a:fld id="{C9BD7B0C-D359-48EC-BB59-108052213EBB}" type="slidenum">
              <a:rPr lang="en-US"/>
              <a:pPr/>
              <a:t>9</a:t>
            </a:fld>
            <a:endParaRPr lang="en-US"/>
          </a:p>
        </p:txBody>
      </p:sp>
      <p:sp>
        <p:nvSpPr>
          <p:cNvPr id="6" name="TextBox 5"/>
          <p:cNvSpPr txBox="1"/>
          <p:nvPr>
            <p:custDataLst>
              <p:tags r:id="rId5"/>
            </p:custDataLst>
          </p:nvPr>
        </p:nvSpPr>
        <p:spPr>
          <a:xfrm>
            <a:off x="3420720" y="6162908"/>
            <a:ext cx="5551005" cy="246221"/>
          </a:xfrm>
          <a:prstGeom prst="rect">
            <a:avLst/>
          </a:prstGeom>
          <a:noFill/>
        </p:spPr>
        <p:txBody>
          <a:bodyPr wrap="square" rtlCol="0">
            <a:spAutoFit/>
          </a:bodyPr>
          <a:lstStyle/>
          <a:p>
            <a:pPr algn="ctr"/>
            <a:r>
              <a:rPr lang="en-US" sz="1000" dirty="0"/>
              <a:t>Maryland State Department of Education - Division of Special Education/Early Intervention Services</a:t>
            </a:r>
          </a:p>
        </p:txBody>
      </p:sp>
    </p:spTree>
    <p:custDataLst>
      <p:tags r:id="rId1"/>
    </p:custDataLst>
    <p:extLst>
      <p:ext uri="{BB962C8B-B14F-4D97-AF65-F5344CB8AC3E}">
        <p14:creationId xmlns:p14="http://schemas.microsoft.com/office/powerpoint/2010/main" val="2474500558"/>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property id=&quot;20141&quot; value=&quot;Understanding the Three Child Outcomes&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3&quot; value=&quot;1&quot;/&gt;&lt;property id=&quot;20184&quot; value=&quot;7&quot;/&gt;&lt;property id=&quot;20191&quot; value=&quot;Johns Hopkins University&quot;/&gt;&lt;property id=&quot;20192&quot; value=&quot;connect.johnshopkins.edu&quot;/&gt;&lt;property id=&quot;20193&quot; value=&quot;0&quot;/&gt;&lt;property id=&quot;20224&quot; value=&quot;C:\Users\sgupta63.WIN\Documents\MSDE\COS\COS Intro Module\SESSION 1 - UNDERSTANDING THE THREE CHILD OUTCOMES&quot;/&gt;&lt;property id=&quot;20250&quot; value=&quot;6&quot;/&gt;&lt;property id=&quot;20251&quot; value=&quot;0&quot;/&gt;&lt;property id=&quot;20259&quot; value=&quot;0&quot;/&gt;&lt;property id=&quot;20262&quot; value=&quot;19045722&quot;/&gt;&lt;property id=&quot;20700&quot; value=&quot;0&quot;/&gt;&lt;object type=&quot;2&quot; unique_id=&quot;10002&quot;&gt;&lt;object type=&quot;3&quot; unique_id=&quot;10003&quot;&gt;&lt;property id=&quot;20148&quot; value=&quot;5&quot;/&gt;&lt;property id=&quot;20300&quot; value=&quot;Slide 1 - &amp;quot;Understanding the  Three Child Outcomes&amp;quot;&quot;/&gt;&lt;property id=&quot;20307&quot; value=&quot;258&quot;/&gt;&lt;property id=&quot;20309&quot; value=&quot;-1&quot;/&gt;&lt;/object&gt;&lt;object type=&quot;3&quot; unique_id=&quot;10004&quot;&gt;&lt;property id=&quot;20148&quot; value=&quot;5&quot;/&gt;&lt;property id=&quot;20300&quot; value=&quot;Slide 2 - &amp;quot;Goal of Early Intervention &amp;amp;  Preschool Special Education&amp;quot;&quot;/&gt;&lt;property id=&quot;20307&quot; value=&quot;260&quot;/&gt;&lt;property id=&quot;20309&quot; value=&quot;-1&quot;/&gt;&lt;/object&gt;&lt;object type=&quot;3&quot; unique_id=&quot;10005&quot;&gt;&lt;property id=&quot;20148&quot; value=&quot;5&quot;/&gt;&lt;property id=&quot;20300&quot; value=&quot;Slide 3 - &amp;quot;Public Policy Context&amp;quot;&quot;/&gt;&lt;property id=&quot;20307&quot; value=&quot;261&quot;/&gt;&lt;property id=&quot;20309&quot; value=&quot;-1&quot;/&gt;&lt;/object&gt;&lt;object type=&quot;3&quot; unique_id=&quot;10006&quot;&gt;&lt;property id=&quot;20148&quot; value=&quot;5&quot;/&gt;&lt;property id=&quot;20300&quot; value=&quot;Slide 4 - &amp;quot;Child Outcomes Measurement, As Required by the Office of Special Education Programs (OSEP)&amp;quot;&quot;/&gt;&lt;property id=&quot;20307&quot; value=&quot;262&quot;/&gt;&lt;property id=&quot;20309&quot; value=&quot;-1&quot;/&gt;&lt;/object&gt;&lt;object type=&quot;3&quot; unique_id=&quot;10007&quot;&gt;&lt;property id=&quot;20148&quot; value=&quot;5&quot;/&gt;&lt;property id=&quot;20300&quot; value=&quot;Slide 5 - &amp;quot;OSEP Reporting Categories for Each Outcome&amp;quot;&quot;/&gt;&lt;property id=&quot;20307&quot; value=&quot;263&quot;/&gt;&lt;property id=&quot;20309&quot; value=&quot;-1&quot;/&gt;&lt;/object&gt;&lt;object type=&quot;3&quot; unique_id=&quot;10008&quot;&gt;&lt;property id=&quot;20148&quot; value=&quot;5&quot;/&gt;&lt;property id=&quot;20300&quot; value=&quot;Slide 6 - &amp;quot;OSEP Summary Statements&amp;quot;&quot;/&gt;&lt;property id=&quot;20307&quot; value=&quot;264&quot;/&gt;&lt;property id=&quot;20309&quot; value=&quot;-1&quot;/&gt;&lt;/object&gt;&lt;object type=&quot;3&quot; unique_id=&quot;10009&quot;&gt;&lt;property id=&quot;20148&quot; value=&quot;5&quot;/&gt;&lt;property id=&quot;20300&quot; value=&quot;Slide 7 - &amp;quot;Big Picture: Outcomes, Progress, and Summary&amp;quot;&quot;/&gt;&lt;property id=&quot;20307&quot; value=&quot;265&quot;/&gt;&lt;property id=&quot;20309&quot; value=&quot;-1&quot;/&gt;&lt;/object&gt;&lt;object type=&quot;3&quot; unique_id=&quot;10010&quot;&gt;&lt;property id=&quot;20148&quot; value=&quot;5&quot;/&gt;&lt;property id=&quot;20300&quot; value=&quot;Slide 8 - &amp;quot;Why Collect Child Outcomes Data?&amp;quot;&quot;/&gt;&lt;property id=&quot;20307&quot; value=&quot;266&quot;/&gt;&lt;property id=&quot;20309&quot; value=&quot;-1&quot;/&gt;&lt;/object&gt;&lt;object type=&quot;3&quot; unique_id=&quot;10011&quot;&gt;&lt;property id=&quot;20148&quot; value=&quot;5&quot;/&gt;&lt;property id=&quot;20300&quot; value=&quot;Slide 9 - &amp;quot;The Three Child Outcomes&amp;quot;&quot;/&gt;&lt;property id=&quot;20307&quot; value=&quot;267&quot;/&gt;&lt;property id=&quot;20309&quot; value=&quot;-1&quot;/&gt;&lt;/object&gt;&lt;object type=&quot;3&quot; unique_id=&quot;10012&quot;&gt;&lt;property id=&quot;20148&quot; value=&quot;5&quot;/&gt;&lt;property id=&quot;20300&quot; value=&quot;Slide 10 - &amp;quot;Child Outcomes Are Functional&amp;quot;&quot;/&gt;&lt;property id=&quot;20307&quot; value=&quot;268&quot;/&gt;&lt;property id=&quot;20309&quot; value=&quot;-1&quot;/&gt;&lt;/object&gt;&lt;object type=&quot;3&quot; unique_id=&quot;10013&quot;&gt;&lt;property id=&quot;20148&quot; value=&quot;5&quot;/&gt;&lt;property id=&quot;20300&quot; value=&quot;Slide 11 - &amp;quot;Outcomes Reflect Global Functioning&amp;quot;&quot;/&gt;&lt;property id=&quot;20307&quot; value=&quot;269&quot;/&gt;&lt;property id=&quot;20309&quot; value=&quot;-1&quot;/&gt;&lt;/object&gt;&lt;object type=&quot;3&quot; unique_id=&quot;10014&quot;&gt;&lt;property id=&quot;20148&quot; value=&quot;5&quot;/&gt;&lt;property id=&quot;20300&quot; value=&quot;Slide 12 - &amp;quot;Outcome 1: Children Have Positive Social Relationships &amp;quot;&quot;/&gt;&lt;property id=&quot;20307&quot; value=&quot;270&quot;/&gt;&lt;property id=&quot;20309&quot; value=&quot;-1&quot;/&gt;&lt;/object&gt;&lt;object type=&quot;3&quot; unique_id=&quot;10015&quot;&gt;&lt;property id=&quot;20148&quot; value=&quot;5&quot;/&gt;&lt;property id=&quot;20300&quot; value=&quot;Slide 13 - &amp;quot;Outcome 2: Children Acquire and Use Knowledge and Skills &amp;quot;&quot;/&gt;&lt;property id=&quot;20307&quot; value=&quot;271&quot;/&gt;&lt;property id=&quot;20309&quot; value=&quot;-1&quot;/&gt;&lt;/object&gt;&lt;object type=&quot;3&quot; unique_id=&quot;10016&quot;&gt;&lt;property id=&quot;20148&quot; value=&quot;5&quot;/&gt;&lt;property id=&quot;20300&quot; value=&quot;Slide 14 - &amp;quot;Outcome 3:  Children Take Appropriate Action to Meet Needs &amp;quot;&quot;/&gt;&lt;property id=&quot;20307&quot; value=&quot;272&quot;/&gt;&lt;property id=&quot;20309&quot; value=&quot;-1&quot;/&gt;&lt;/object&gt;&lt;object type=&quot;3&quot; unique_id=&quot;10017&quot;&gt;&lt;property id=&quot;20148&quot; value=&quot;5&quot;/&gt;&lt;property id=&quot;20300&quot; value=&quot;Slide 15 - &amp;quot;Child Outcomes Make a Difference&amp;quot;&quot;/&gt;&lt;property id=&quot;20307&quot; value=&quot;273&quot;/&gt;&lt;property id=&quot;20309&quot; value=&quot;-1&quot;/&gt;&lt;/object&gt;&lt;object type=&quot;3&quot; unique_id=&quot;10018&quot;&gt;&lt;property id=&quot;20148&quot; value=&quot;5&quot;/&gt;&lt;property id=&quot;20300&quot; value=&quot;Slide 16 - &amp;quot;Questions?&amp;quot;&quot;/&gt;&lt;property id=&quot;20307&quot; value=&quot;274&quot;/&gt;&lt;property id=&quot;20309&quot; value=&quot;-1&quot;/&gt;&lt;/object&gt;&lt;/object&gt;&lt;object type=&quot;8&quot; unique_id=&quot;10036&quot;&gt;&lt;/object&gt;&lt;object type=&quot;10&quot; unique_id=&quot;10271&quot;&gt;&lt;object type=&quot;11&quot; unique_id=&quot;10272&quot;&gt;&lt;property id=&quot;20180&quot; value=&quot;1&quot;/&gt;&lt;property id=&quot;20181&quot; value=&quot;1&quot;/&gt;&lt;property id=&quot;20183&quot; value=&quot;1&quot;/&gt;&lt;/object&gt;&lt;object type=&quot;12&quot; unique_id=&quot;10358&quot;&gt;&lt;/object&gt;&lt;/object&gt;&lt;object type=&quot;4&quot; unique_id=&quot;10273&quot;&gt;&lt;/object&gt;&lt;/object&gt;&lt;/database&gt;"/>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kF1cyIvPg0KCQk8dWl0ZXh0IG5hbWU9IkRPQ1dSQVBfVElUTEUiIHZhbHVlPSJQcmVzZW50ZXItQW5oYW5nIi8+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yA6ICVwIi8+DQoJCTx1aXRleHQgbmFtZT0iQklPQlROX1RJVExFIiB2YWx1ZT0iQmlvIDoiLz4NCgkJPHVpdGV4dCBuYW1lPSJESVZJREVSQlROX1RJVExFIiB2YWx1ZT0ifCIvPg0KCQk8dWl0ZXh0IG5hbWU9IkNPTlRBQ1RCVE5fVElUTEUiIHZhbHVlPSJDb250YWN0Ii8+DQoJCTx1aXRleHQgbmFtZT0iVEFCX1FVSVoiIHZhbHVlPSJRdWl6Ii8+DQoJCTx1aXRleHQgbmFtZT0iVEFCX09VVExJTkUiIHZhbHVlPSJQbGFuIi8+DQoJCTx1aXRleHQgbmFtZT0iVEFCX1RIVU1CIiB2YWx1ZT0iRGlhcG9zIi8+DQoJCTx1aXRleHQgbmFtZT0iVEFCX05PVEVTIiB2YWx1ZT0iTm90ZXMiLz4NCgkJPHVpdGV4dCBuYW1lPSJUQUJfU0VBUkNIIiB2YWx1ZT0iUmVjaGVyY2hl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NvbW1lbnRhaXJlcyBkZXMgZGlhcG9zaXRpdmVzIi8+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250cmVyIGwnZW5jYWRyw6kgYXV4IHBhcnRpY2lwYW50cyIvPg0KCQk8dWl0ZXh0IG5hbWU9Ik1VVEUiIHZhbHVlPSJNdWV0Ii8+DQoJCTx1aXRleHQgbmFtZT0iRE9DV1JBUF9USVRMRSIgdmFsdWU9IlBpw6hjZSBqb2ludGUgUHJlc2VudGVyIi8+DQoJCTx1aXRleHQgbmFtZT0iRE9DV1JBUF9NU0ciIHZhbHVlPSJFbnJlZ2lzdHJlciBzdXIgbW9uIG9yZGluYXRldXIiLz4NCgkJPHVpdGV4dCBuYW1lPSJET0NXUkFQX1BST01QVCIgdmFsdWU9IkNsaXF1ZXIgcG91ciB0w6lsw6ljaGFyZ2Vy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WSURQTEFZSU5HIiB2YWx1ZT0i67mE65SU7JikIOyerOyDnSDspJE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DQoJCTx1aXRleHQgbmFtZT0iUVVJWlBPRF9RVUlaX0FUVEVNUFRfVkFMVUUiIHZhbHVlPSIlbiBkZSAldCIvPg0KCQk8dWl0ZXh0IG5hbWU9IlFVSVpQT0RfUVVJWl9TQ09SRSIgdmFsdWU9IlB1bnR1YWNpw7NuOiIvPg0KCQk8dWl0ZXh0IG5hbWU9IlFVSVpQT0RfUVVJWl9QQVNTU0NPUkUiIHZhbHVlPSJQdW50dWFjacOzbiBwYXJhIGFwcm9iYXI6Ii8+DQoJCTx1aXRleHQgbmFtZT0iUVVJWlBPRF9RVUlaX01BWFNDT1JFIiB2YWx1ZT0iUHVudHVhY2nDs24gbcOheGltYToiLz4NCgkJPHVpdGV4dCBuYW1lPSJRVUlaUE9EX1FVRVNBVE1QVF9TVFIiIHZhbHVlPSJJbnRlbnRvczogJW4gZGUgJXQiLz4NCgkJPHVpdGV4dCBuYW1lPSJRVUlaUE9EX1FVRVNUWVBFX1NUUiIgdmFsdWU9IlRpcG86ICVzIi8+DQoJCTx1aXRleHQgbmFtZT0iUVVJWlBPRF9RVUVTVFlQRV9HUkQiIHZhbHVlPSJDb24gcHVudHVhY2nDs24iLz4NCgkJPHVpdGV4dCBuYW1lPSJRVUlaUE9EX1FVRVNUWVBFX1NWWSIgdmFsdWU9IkVuY3Vlc3RhIi8+DQoJCTx1aXRleHQgbmFtZT0iUVVJWlBPRF9RVUlaQVRNUFRfSU5GIiB2YWx1ZT0iSW5maW5pdG8iLz4NCgkJPHVpdGV4dCBuYW1lPSJRVUlaUE9EX1FVRVNBVE1QVF9JTkYiIHZhbHVlPSJJbmZpbml0byIvPg0KCQk8dWl0ZXh0IG5hbWU9IldBUk5JTkdNU0dfWUVTU1RSSU5HIiB2YWx1ZT0iU8OtIi8+DQoJCTx1aXRleHQgbmFtZT0iV0FSTklOR01TR19OT1NUUklORyIgdmFsdWU9Ik5vIi8+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DQoJCTwhLS0gc3Vic3RpdHV0aW9uOiAlcCA9PSBwcmVzZW50YXRpb24gdGl0bGUgLS0+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DQoJCTx1aXRleHQgbmFtZT0iU0hPV1NJREVCQVIiIHZhbHVlPSJNb3N0cmFyIGJhcnJhIGxhdGVyYWwgYSBsb3MgcGFydGljaXBhbnRlcyIvPg0KCQk8dWl0ZXh0IG5hbWU9Ik1VVEUiIHZhbHVlPSJNdWRv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mI3hBOyYjeEE7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gk8bGFuZ3VhZ2UgaWQ9InR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YXl0ICVuIi8+DQoJCTwhLS0gc3Vic3RpdHV0aW9uOiAlbiA9PSBzbGlkZSBudW1iZXIgLS0+DQoJCTwhLS0gc3Vic3RpdHV0aW9uOiAldCA9PSB0b3RhbCBzbGlkZSBjb3VudCAtLT4NCgkJPHVpdGV4dCBuYW1lPSJTQ1JVQkJBUlNUQVRVU19TTElERUlORk8iIHZhbHVlPSJTbGF5dCAlbiAvICV0IHwgIi8+DQoJCTx1aXRleHQgbmFtZT0iU0NSVUJCQVJTVEFUVVNfU1RPUFBFRCIgdmFsdWU9IkR1cmR1cnVsZHUiLz4NCgkJPHVpdGV4dCBuYW1lPSJTQ1JVQkJBUlNUQVRVU19QTEFZSU5HIiB2YWx1ZT0iT3luYXTEsWzEsXlvciIvPg0KCQk8dWl0ZXh0IG5hbWU9IlNDUlVCQkFSU1RBVFVTX05PQVVESU8iIHZhbHVlPSJTZXMgWW9rIi8+DQoJCTx1aXRleHQgbmFtZT0iU0NSVUJCQVJTVEFUVVNfVklEUExBWUlORyIgdmFsdWU9IlZpZGVvIE95bmF0xLFsxLF5b3IiLz4NCgkJPHVpdGV4dCBuYW1lPSJTQ1JVQkJBUlNUQVRVU19MT0FESU5HIiB2YWx1ZT0iWcO8a2xlbml5b3IiLz4NCgkJPHVpdGV4dCBuYW1lPSJTQ1JVQkJBUlNUQVRVU19CVUZGRVJJTkciIHZhbHVlPSJBcmFiZWxsZcSfZSBBbMSxbsSxeW9yIi8+DQoJCTx1aXRleHQgbmFtZT0iU0NSVUJCQVJTVEFUVVNfUVVFU1RJT04iIHZhbHVlPSJTb3J1eXUgWWFuxLF0bGEiLz4NCgkJPHVpdGV4dCBuYW1lPSJTQ1JVQkJBUlNUQVRVU19SRVZJRVdRVUlaIiB2YWx1ZT0iU8SxbmF2IMSwbmNlbGVuaXlvciIvPg0KCQk8IS0tIHN1YnN0aXR1dGlvbjogJW0gPT0gbWludXRlcyByZW1haW5pbmcgLS0+DQoJCTwhLS0gc3Vic3RpdHV0aW9uOiAlcyA9PSBzZWNvbmRzIHJlbWFpbmluZyAtLT4NCgkJPHVpdGV4dCBuYW1lPSJFTEFQU0VEIiB2YWx1ZT0iJW0gRGFraWthICVzIFNhbml5ZSBLYWxkxLEiLz4NCgkJPHVpdGV4dCBuYW1lPSJOT1RGT1VORCIgdmFsdWU9IkhlcmhhbmdpIEJpciDFnmV5IEJ1bHVubWFkxLEiLz4NCgkJPHVpdGV4dCBuYW1lPSJBVFRBQ0hNRU5UUyIgdmFsdWU9IkVrbGVy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xLBydGliYXQiLz4NCgkJPHVpdGV4dCBuYW1lPSJUQUJfUVVJWiIgdmFsdWU9IlPEsW5hdiIvPg0KCQk8dWl0ZXh0IG5hbWU9IlRBQl9PVVRMSU5FIiB2YWx1ZT0iQW5hIEhhdCIvPg0KCQk8dWl0ZXh0IG5hbWU9IlRBQl9USFVNQiIgdmFsdWU9IlJlc2ltIi8+DQoJCTx1aXRleHQgbmFtZT0iVEFCX05PVEVTIiB2YWx1ZT0iTm90bGFyIi8+DQoJCTx1aXRleHQgbmFtZT0iVEFCX1NFQVJDSCIgdmFsdWU9IkFyYSIvPg0KCQk8dWl0ZXh0IG5hbWU9IlNMSURFX0hFQURJTkciIHZhbHVlPSJTbGF5dCBCYcWfbMSxxJ/EsSIvPg0KCQk8dWl0ZXh0IG5hbWU9IkRVUkFUSU9OX0hFQURJTkciIHZhbHVlPSJTw7xyZSIvPg0KCQk8dWl0ZXh0IG5hbWU9IlNFQVJDSF9IRUFESU5HIiB2YWx1ZT0iTWV0bmkgYXJhOiIvPg0KCQk8dWl0ZXh0IG5hbWU9IlRIVU1CX0hFQURJTkciIHZhbHVlPSJTbGF5dCIvPg0KCQk8dWl0ZXh0IG5hbWU9IlRIVU1CX0lORk8iIHZhbHVlPSJTbGF5dCBCYcWfbMSxxJ/EsS9Tw7xyZXNpIi8+DQoJCTx1aXRleHQgbmFtZT0iQVRUQUNITkFNRV9IRUFESU5HIiB2YWx1ZT0iRG9zeWEgQWTEsSIvPg0KCQk8dWl0ZXh0IG5hbWU9IkFUVEFDSFNJWkVfSEVBRElORyIgdmFsdWU9IkJveXV0Ii8+DQoJCTx1aXRleHQgbmFtZT0iU0xJREVfTk9URVMiIHZhbHVlPSJTbGF5dCBOb3RsYXLEsSIvPg0KCQk8IS0tcXVpeiBwb2QgYW5kIG1lc3NhZ2UgYm94IHRleHRzLS0+DQoJCTx1aXRleHQgbmFtZT0iUVVJWlBPRF9RVUlaX0FUVEVNUFQiIHZhbHVlPSJTxLFuYXYgRGVuZW1lc2k6Ii8+DQoJCTx1aXRleHQgbmFtZT0iUVVJWlBPRF9RVUlaX0FUVEVNUFRfVkFMVUUiIHZhbHVlPSIlbi8ldCIvPg0KCQk8dWl0ZXh0IG5hbWU9IlFVSVpQT0RfUVVJWl9TQ09SRSIgdmFsdWU9IlB1YW46Ii8+DQoJCTx1aXRleHQgbmFtZT0iUVVJWlBPRF9RVUlaX1BBU1NTQ09SRSIgdmFsdWU9Ikdlw6dtZSBQdWFuxLE6Ii8+DQoJCTx1aXRleHQgbmFtZT0iUVVJWlBPRF9RVUlaX01BWFNDT1JFIiB2YWx1ZT0iTWFrc2ltdW0gUHVhbjoiLz4NCgkJPHVpdGV4dCBuYW1lPSJRVUlaUE9EX1FVRVNBVE1QVF9TVFIiIHZhbHVlPSJEZW5lbWU6ICVuLyV0Ii8+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DQoJCTx1aXRleHQgbmFtZT0iV0FSTklOR01TR19ZRVNTVFJJTkciIHZhbHVlPSJFdmV0Ii8+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4&quot;/&gt;&lt;lineCharCount val=&quot;11&quot;/&gt;&lt;lineCharCount val=&quot;19&quot;/&gt;&lt;lineCharCount val=&quot;13&quot;/&gt;&lt;lineCharCount val=&quot;17&quot;/&gt;&lt;lineCharCount val=&quot;16&quot;/&gt;&lt;lineCharCount val=&quot;16&quot;/&gt;&lt;lineCharCount val=&quot;21&quot;/&gt;&lt;lineCharCount val=&quot;2&quot;/&gt;&lt;lineCharCount val=&quot;2&quot;/&gt;&lt;lineCharCount val=&quot;2&quot;/&gt;&lt;lineCharCount val=&quot;25&quot;/&gt;&lt;lineCharCount val=&quot;24&quot;/&gt;&lt;lineCharCount val=&quot;21&quot;/&gt;&lt;lineCharCount val=&quot;1&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4&quot;/&gt;&lt;lineCharCount val=&quot;11&quot;/&gt;&lt;lineCharCount val=&quot;19&quot;/&gt;&lt;lineCharCount val=&quot;13&quot;/&gt;&lt;lineCharCount val=&quot;15&quot;/&gt;&lt;lineCharCount val=&quot;14&quot;/&gt;&lt;lineCharCount val=&quot;14&quot;/&gt;&lt;lineCharCount val=&quot;16&quot;/&gt;&lt;lineCharCount val=&quot;2&quot;/&gt;&lt;lineCharCount val=&quot;2&quot;/&gt;&lt;lineCharCount val=&quot;2&quot;/&gt;&lt;lineCharCount val=&quot;25&quot;/&gt;&lt;lineCharCount val=&quot;24&quot;/&gt;&lt;lineCharCount val=&quot;21&quot;/&gt;&lt;lineCharCount val=&quot;1&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4&quot;/&gt;&lt;lineCharCount val=&quot;11&quot;/&gt;&lt;lineCharCount val=&quot;19&quot;/&gt;&lt;lineCharCount val=&quot;15&quot;/&gt;&lt;lineCharCount val=&quot;17&quot;/&gt;&lt;lineCharCount val=&quot;20&quot;/&gt;&lt;lineCharCount val=&quot;16&quot;/&gt;&lt;lineCharCount val=&quot;2&quot;/&gt;&lt;lineCharCount val=&quot;2&quot;/&gt;&lt;lineCharCount val=&quot;2&quot;/&gt;&lt;lineCharCount val=&quot;25&quot;/&gt;&lt;lineCharCount val=&quot;24&quot;/&gt;&lt;lineCharCount val=&quot;21&quot;/&gt;&lt;lineCharCount val=&quot;1&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0&quot;/&gt;&lt;lineCharCount val=&quot;62&quot;/&gt;&lt;lineCharCount val=&quot;60&quot;/&gt;&lt;lineCharCount val=&quot;56&quot;/&gt;&lt;lineCharCount val=&quot;36&quot;/&gt;&lt;lineCharCount val=&quot;2&quot;/&gt;&lt;lineCharCount val=&quot;86&quot;/&gt;&lt;lineCharCount val=&quot;82&quot;/&gt;&lt;lineCharCount val=&quot;42&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0&quot;/&gt;&lt;lineCharCount val=&quot;62&quot;/&gt;&lt;lineCharCount val=&quot;58&quot;/&gt;&lt;lineCharCount val=&quot;36&quot;/&gt;&lt;lineCharCount val=&quot;2&quot;/&gt;&lt;lineCharCount val=&quot;2&quot;/&gt;&lt;lineCharCount val=&quot;84&quot;/&gt;&lt;lineCharCount val=&quot;58&quot;/&gt;&lt;lineCharCount val=&quot;1&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8&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PSNARRATION" val="8,364247228,C:\Users\sgupta63.WIN\Documents\MSDE\COS\COS Intro Module\SESSION 1 - UNDERSTANDING THE THREE CHILD OUTCOMES\COS Intro Module_Session 1_FINAL_pptx\Media.ppcx"/>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5&quot;/&gt;&lt;lineCharCount val=&quot;51&quot;/&gt;&lt;lineCharCount val=&quot;29&quot;/&gt;&lt;lineCharCount val=&quot;54&quot;/&gt;&lt;lineCharCount val=&quot;30&quot;/&gt;&lt;lineCharCount val=&quot;63&quot;/&gt;&lt;lineCharCount val=&quot;12&quot;/&gt;&lt;lineCharCount val=&quot;52&quot;/&gt;&lt;lineCharCount val=&quot;23&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8&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9E30710D-C68F-42DE-B651-359233629C6B}&quot;/&gt;&lt;isInvalidForFieldText val=&quot;0&quot;/&gt;&lt;Image&gt;&lt;filename val=&quot;C:\Users\sgupta63.WIN\AppData\Local\Temp\PR\data\asimages\{9E30710D-C68F-42DE-B651-359233629C6B}_8.png&quot;/&gt;&lt;left val=&quot;721&quot;/&gt;&lt;top val=&quot;341&quot;/&gt;&lt;width val=&quot;195&quot;/&gt;&lt;height val=&quot;154&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PSNARRATION" val="9,364247228,C:\Users\sgupta63.WIN\Documents\MSDE\COS\COS Intro Module\SESSION 1 - UNDERSTANDING THE THREE CHILD OUTCOMES\COS Intro Module_Session 1_FINAL_pptx\Media.ppcx"/>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80&quot;/&gt;&lt;lineCharCount val=&quot;66&quot;/&gt;&lt;lineCharCount val=&quot;43&quot;/&gt;&lt;lineCharCount val=&quot;54&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8&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PSNARRATION" val="10,364247228,C:\Users\sgupta63.WIN\Documents\MSDE\COS\COS Intro Module\SESSION 1 - UNDERSTANDING THE THREE CHILD OUTCOMES\COS Intro Module_Session 1_FINAL_pptx\Media.ppcx"/>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9&quot;/&gt;&lt;lineCharCount val=&quot;74&quot;/&gt;&lt;lineCharCount val=&quot;80&quot;/&gt;&lt;lineCharCount val=&quot;24&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8&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34008AE1-6A2D-4F29-AC97-D87FF5E75E43}&quot;/&gt;&lt;isInvalidForFieldText val=&quot;0&quot;/&gt;&lt;Image&gt;&lt;filename val=&quot;C:\Users\sgupta63.WIN\AppData\Local\Temp\PR\data\asimages\{34008AE1-6A2D-4F29-AC97-D87FF5E75E43}_10.png&quot;/&gt;&lt;left val=&quot;351&quot;/&gt;&lt;top val=&quot;291&quot;/&gt;&lt;width val=&quot;282&quot;/&gt;&lt;height val=&quot;210&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PSNARRATION" val="11,364247228,C:\Users\sgupta63.WIN\Documents\MSDE\COS\COS Intro Module\SESSION 1 - UNDERSTANDING THE THREE CHILD OUTCOMES\COS Intro Module_Session 1_FINAL_pptx\Media.ppcx"/>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2&quot;/&gt;&lt;lineCharCount val=&quot;16&quot;/&gt;&lt;lineCharCount val=&quot;42&quot;/&gt;&lt;lineCharCount val=&quot;43&quot;/&gt;&lt;lineCharCount val=&quot;13&quot;/&gt;&lt;lineCharCount val=&quot;15&quot;/&gt;&lt;lineCharCount val=&quot;24&quot;/&gt;&lt;lineCharCount val=&quot;16&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8&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05884A07-9C75-463C-B9D8-0E71BC69A47E}&quot;/&gt;&lt;isInvalidForFieldText val=&quot;0&quot;/&gt;&lt;Image&gt;&lt;filename val=&quot;C:\Users\sgupta63.WIN\AppData\Local\Temp\PR\data\asimages\{05884A07-9C75-463C-B9D8-0E71BC69A47E}_11.png&quot;/&gt;&lt;left val=&quot;673&quot;/&gt;&lt;top val=&quot;160&quot;/&gt;&lt;width val=&quot;232&quot;/&gt;&lt;height val=&quot;178&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C2F73D7B-261C-4EC6-80B4-B3A0C8E91F0B}&quot;/&gt;&lt;isInvalidForFieldText val=&quot;0&quot;/&gt;&lt;Image&gt;&lt;filename val=&quot;C:\Users\sgupta63.WIN\AppData\Local\Temp\PR\data\asimages\{C2F73D7B-261C-4EC6-80B4-B3A0C8E91F0B}_11.png&quot;/&gt;&lt;left val=&quot;529&quot;/&gt;&lt;top val=&quot;132&quot;/&gt;&lt;width val=&quot;160&quot;/&gt;&lt;height val=&quot;208&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INFO" val="&lt;ThreeDShapeInfo&gt;&lt;uuid val=&quot;{CD55E8AF-7C15-427F-9588-7704F4D30706}&quot;/&gt;&lt;isInvalidForFieldText val=&quot;0&quot;/&gt;&lt;Image&gt;&lt;filename val=&quot;C:\Users\sgupta63.WIN\AppData\Local\Temp\PR\data\asimages\{CD55E8AF-7C15-427F-9588-7704F4D30706}_11.png&quot;/&gt;&lt;left val=&quot;506&quot;/&gt;&lt;top val=&quot;279&quot;/&gt;&lt;width val=&quot;149&quot;/&gt;&lt;height val=&quot;194&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INFO" val="&lt;ThreeDShapeInfo&gt;&lt;uuid val=&quot;{959C7276-868E-49AF-928F-2DDF55C85132}&quot;/&gt;&lt;isInvalidForFieldText val=&quot;0&quot;/&gt;&lt;Image&gt;&lt;filename val=&quot;C:\Users\sgupta63.WIN\AppData\Local\Temp\PR\data\asimages\{959C7276-868E-49AF-928F-2DDF55C85132}_11.png&quot;/&gt;&lt;left val=&quot;792&quot;/&gt;&lt;top val=&quot;285&quot;/&gt;&lt;width val=&quot;150&quot;/&gt;&lt;height val=&quot;195&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INFO" val="&lt;ThreeDShapeInfo&gt;&lt;uuid val=&quot;{A9468085-557A-4976-BBD3-9ABAF005710C}&quot;/&gt;&lt;isInvalidForFieldText val=&quot;0&quot;/&gt;&lt;Image&gt;&lt;filename val=&quot;C:\Users\sgupta63.WIN\AppData\Local\Temp\PR\data\asimages\{A9468085-557A-4976-BBD3-9ABAF005710C}_11.png&quot;/&gt;&lt;left val=&quot;627&quot;/&gt;&lt;top val=&quot;271&quot;/&gt;&lt;width val=&quot;201&quot;/&gt;&lt;height val=&quot;155&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PSNARRATION" val="12,364247228,C:\Users\sgupta63.WIN\Documents\MSDE\COS\COS Intro Module\SESSION 1 - UNDERSTANDING THE THREE CHILD OUTCOMES\COS Intro Module_Session 1_FINAL_pptx\Media.ppcx"/>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1&quot;/&gt;&lt;lineCharCount val=&quot;44&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3&quot;/&gt;&lt;lineCharCount val=&quot;21&quot;/&gt;&lt;lineCharCount val=&quot;29&quot;/&gt;&lt;lineCharCount val=&quot;81&quot;/&gt;&lt;lineCharCount val=&quot;21&quot;/&gt;&lt;lineCharCount val=&quot;31&quot;/&gt;&lt;lineCharCount val=&quot;33&quot;/&gt;&lt;lineCharCount val=&quot;32&quot;/&gt;&lt;lineCharCount val=&quot;28&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5&quot;/&gt;&lt;lineCharCount val=&quot;65&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8&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PSNARRATION" val="13,364247228,C:\Users\sgupta63.WIN\Documents\MSDE\COS\COS Intro Module\SESSION 1 - UNDERSTANDING THE THREE CHILD OUTCOMES\COS Intro Module_Session 1_FINAL_pptx\Media.ppcx"/>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1&quot;/&gt;&lt;lineCharCount val=&quot;46&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3&quot;/&gt;&lt;lineCharCount val=&quot;23&quot;/&gt;&lt;lineCharCount val=&quot;12&quot;/&gt;&lt;lineCharCount val=&quot;16&quot;/&gt;&lt;lineCharCount val=&quot;27&quot;/&gt;&lt;lineCharCount val=&quot;41&quot;/&gt;&lt;lineCharCount val=&quot;23&quot;/&gt;&lt;lineCharCount val=&quot;81&quot;/&gt;&lt;lineCharCount val=&quot;10&quot;/&gt;&lt;lineCharCount val=&quot;18&quot;/&gt;&lt;lineCharCount val=&quot;38&quot;/&gt;&lt;lineCharCount val=&quot;15&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5&quot;/&gt;&lt;lineCharCount val=&quot;65&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8&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PSNARRATION" val="14,364247228,C:\Users\sgupta63.WIN\Documents\MSDE\COS\COS Intro Module\SESSION 1 - UNDERSTANDING THE THREE CHILD OUTCOMES\COS Intro Module_Session 1_FINAL_pptx\Media.ppcx"/>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2&quot;/&gt;&lt;lineCharCount val=&quot;47&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3&quot;/&gt;&lt;lineCharCount val=&quot;27&quot;/&gt;&lt;lineCharCount val=&quot;28&quot;/&gt;&lt;lineCharCount val=&quot;45&quot;/&gt;&lt;lineCharCount val=&quot;63&quot;/&gt;&lt;lineCharCount val=&quot;23&quot;/&gt;&lt;lineCharCount val=&quot;43&quot;/&gt;&lt;lineCharCount val=&quot;90&quot;/&gt;&lt;lineCharCount val=&quot;41&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5&quot;/&gt;&lt;lineCharCount val=&quot;65&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8&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PSNARRATION" val="15,364247228,C:\Users\sgupta63.WIN\Documents\MSDE\COS\COS Intro Module\SESSION 1 - UNDERSTANDING THE THREE CHILD OUTCOMES\COS Intro Module_Session 1_FINAL_pptx\Media.ppcx"/>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83&quot;/&gt;&lt;lineCharCount val=&quot;49&quot;/&gt;&lt;lineCharCount val=&quot;80&quot;/&gt;&lt;lineCharCount val=&quot;50&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8&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29B04CC7-580B-4815-BB82-28C8DBFA6E6D}&quot;/&gt;&lt;isInvalidForFieldText val=&quot;0&quot;/&gt;&lt;Image&gt;&lt;filename val=&quot;C:\Users\sgupta63.WIN\AppData\Local\Temp\PR\data\asimages\{29B04CC7-580B-4815-BB82-28C8DBFA6E6D}_15.png&quot;/&gt;&lt;left val=&quot;311&quot;/&gt;&lt;top val=&quot;263&quot;/&gt;&lt;width val=&quot;342&quot;/&gt;&lt;height val=&quot;244&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PPSNARRATION" val="16,364247228,C:\Users\sgupta63.WIN\Documents\MSDE\COS\COS Intro Module\SESSION 1 - UNDERSTANDING THE THREE CHILD OUTCOMES\COS Intro Module_Session 1_FINAL_pptx\Media.ppcx"/>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4&quot;/&gt;&lt;lineCharCount val=&quot;58&quot;/&gt;&lt;lineCharCount val=&quot;13&quot;/&gt;&lt;lineCharCount val=&quot;28&quot;/&gt;&lt;lineCharCount val=&quot;1&quot;/&gt;&lt;lineCharCount val=&quot;11&quot;/&gt;&lt;lineCharCount val=&quot;29&quot;/&gt;&lt;lineCharCount val=&quot;13&quot;/&gt;&lt;lineCharCount val=&quot;27&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PSNARRATION" val="1,364247228,C:\Users\sgupta63.WIN\Documents\MSDE\COS\COS Intro Module\SESSION 1 - UNDERSTANDING THE THREE CHILD OUTCOMES\COS Intro Module_Session 1_FINAL_pptx\Media.ppcx"/>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2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8&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PSNARRATION" val="2,364247228,C:\Users\sgupta63.WIN\Documents\MSDE\COS\COS Intro Module\SESSION 1 - UNDERSTANDING THE THREE CHILD OUTCOMES\COS Intro Module_Session 1_FINAL_pptx\Media.ppcx"/>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27&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9&quot;/&gt;&lt;lineCharCount val=&quot;82&quot;/&gt;&lt;lineCharCount val=&quot;80&quot;/&gt;&lt;lineCharCount val=&quot;12&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8&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5&quot;/&gt;&lt;lineCharCount val=&quot;69&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PSNARRATION" val="3,364247228,C:\Users\sgupta63.WIN\Documents\MSDE\COS\COS Intro Module\SESSION 1 - UNDERSTANDING THE THREE CHILD OUTCOMES\COS Intro Module_Session 1_FINAL_pptx\Media.ppcx"/>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2&quot;/&gt;&lt;lineCharCount val=&quot;49&quot;/&gt;&lt;lineCharCount val=&quot;67&quot;/&gt;&lt;lineCharCount val=&quot;71&quot;/&gt;&lt;lineCharCount val=&quot;59&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8&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PSNARRATION" val="4,364247228,C:\Users\sgupta63.WIN\Documents\MSDE\COS\COS Intro Module\SESSION 1 - UNDERSTANDING THE THREE CHILD OUTCOMES\COS Intro Module_Session 1_FINAL_pptx\Media.ppcx"/>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7&quot;/&gt;&lt;lineCharCount val=&quot;43&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80&quot;/&gt;&lt;lineCharCount val=&quot;63&quot;/&gt;&lt;lineCharCount val=&quot;43&quot;/&gt;&lt;lineCharCount val=&quot;54&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8&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PSNARRATION" val="5,364247228,C:\Users\sgupta63.WIN\Documents\MSDE\COS\COS Intro Module\SESSION 1 - UNDERSTANDING THE THREE CHILD OUTCOMES\COS Intro Module_Session 1_FINAL_pptx\Media.ppcx"/>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9&quot;/&gt;&lt;lineCharCount val=&quot;31&quot;/&gt;&lt;lineCharCount val=&quot;74&quot;/&gt;&lt;lineCharCount val=&quot;31&quot;/&gt;&lt;lineCharCount val=&quot;73&quot;/&gt;&lt;lineCharCount val=&quot;9&quot;/&gt;&lt;lineCharCount val=&quot;71&quot;/&gt;&lt;lineCharCount val=&quot;66&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8&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PSNARRATION" val="6,364247228,C:\Users\sgupta63.WIN\Documents\MSDE\COS\COS Intro Module\SESSION 1 - UNDERSTANDING THE THREE CHILD OUTCOMES\COS Intro Module_Session 1_FINAL_pptx\Media.ppcx"/>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3&quot;/&gt;&lt;lineCharCount val=&quot;76&quot;/&gt;&lt;lineCharCount val=&quot;77&quot;/&gt;&lt;lineCharCount val=&quot;29&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8&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3&quot;/&gt;&lt;lineCharCount val=&quot;78&quot;/&gt;&lt;lineCharCount val=&quot;44&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PSNARRATION" val="7,364247228,C:\Users\sgupta63.WIN\Documents\MSDE\COS\COS Intro Module\SESSION 1 - UNDERSTANDING THE THREE CHILD OUTCOMES\COS Intro Module_Session 1_FINAL_pptx\Media.ppcx"/>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6&quot;/&gt;&lt;lineCharCount val=&quot;32&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0&quot;/&gt;&lt;lineCharCount val=&quot;33&quot;/&gt;&lt;lineCharCount val=&quot;34&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4&quot;/&gt;&lt;lineCharCount val=&quot;10&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4&quot;/&gt;&lt;lineCharCount val=&quot;11&quot;/&gt;&lt;lineCharCount val=&quot;19&quot;/&gt;&lt;lineCharCount val=&quot;20&quot;/&gt;&lt;lineCharCount val=&quot;12&quot;/&gt;&lt;lineCharCount val=&quot;2&quot;/&gt;&lt;lineCharCount val=&quot;2&quot;/&gt;&lt;lineCharCount val=&quot;2&quot;/&gt;&lt;lineCharCount val=&quot;2&quot;/&gt;&lt;lineCharCount val=&quot;2&quot;/&gt;&lt;lineCharCount val=&quot;25&quot;/&gt;&lt;lineCharCount val=&quot;24&quot;/&gt;&lt;lineCharCount val=&quot;21&quot;/&gt;&lt;lineCharCount val=&quot;1&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4&quot;/&gt;&lt;lineCharCount val=&quot;11&quot;/&gt;&lt;lineCharCount val=&quot;19&quot;/&gt;&lt;lineCharCount val=&quot;13&quot;/&gt;&lt;lineCharCount val=&quot;20&quot;/&gt;&lt;lineCharCount val=&quot;19&quot;/&gt;&lt;lineCharCount val=&quot;10&quot;/&gt;&lt;lineCharCount val=&quot;12&quot;/&gt;&lt;lineCharCount val=&quot;14&quot;/&gt;&lt;lineCharCount val=&quot;16&quot;/&gt;&lt;lineCharCount val=&quot;2&quot;/&gt;&lt;lineCharCount val=&quot;24&quot;/&gt;&lt;lineCharCount val=&quot;24&quot;/&gt;&lt;lineCharCount val=&quot;21&quot;/&gt;&lt;lineCharCount val=&quot;1&quot;/&gt;&lt;/TableIndex&gt;&lt;/ShapeTextInfo&gt;"/>
</p:tagLst>
</file>

<file path=ppt/theme/theme1.xml><?xml version="1.0" encoding="utf-8"?>
<a:theme xmlns:a="http://schemas.openxmlformats.org/drawingml/2006/main" name="Basis">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2304</TotalTime>
  <Words>2509</Words>
  <Application>Microsoft Office PowerPoint</Application>
  <PresentationFormat>Widescreen</PresentationFormat>
  <Paragraphs>225</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Corbel</vt:lpstr>
      <vt:lpstr>Times New Roman</vt:lpstr>
      <vt:lpstr>Basis</vt:lpstr>
      <vt:lpstr>Understanding the  Three Child Outcomes</vt:lpstr>
      <vt:lpstr>Goal of Early Intervention &amp;  Preschool Special Education</vt:lpstr>
      <vt:lpstr>Public Policy Context</vt:lpstr>
      <vt:lpstr>Child Outcomes Measurement, As Required by the Office of Special Education Programs (OSEP)</vt:lpstr>
      <vt:lpstr>OSEP Reporting Categories for Each Outcome</vt:lpstr>
      <vt:lpstr>OSEP Summary Statements</vt:lpstr>
      <vt:lpstr>Big Picture: Outcomes, Progress, and Summary</vt:lpstr>
      <vt:lpstr>Why Collect Child Outcomes Data?</vt:lpstr>
      <vt:lpstr>The Three Child Outcomes</vt:lpstr>
      <vt:lpstr>Child Outcomes Are Functional</vt:lpstr>
      <vt:lpstr>Outcomes Reflect Global Functioning</vt:lpstr>
      <vt:lpstr>Outcome 1: Children Have Positive Social Relationships </vt:lpstr>
      <vt:lpstr>Outcome 2: Children Acquire and Use Knowledge and Skills </vt:lpstr>
      <vt:lpstr>Outcome 3:  Children Take Appropriate Action to Meet Needs </vt:lpstr>
      <vt:lpstr>Child Outcomes Make a Difference</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ss g</dc:creator>
  <cp:lastModifiedBy>ss g</cp:lastModifiedBy>
  <cp:revision>52</cp:revision>
  <cp:lastPrinted>2015-02-10T15:01:02Z</cp:lastPrinted>
  <dcterms:created xsi:type="dcterms:W3CDTF">2015-01-27T17:23:40Z</dcterms:created>
  <dcterms:modified xsi:type="dcterms:W3CDTF">2015-02-10T19:12:16Z</dcterms:modified>
</cp:coreProperties>
</file>