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2.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5.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6.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7.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8.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9.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9" r:id="rId2"/>
    <p:sldId id="261" r:id="rId3"/>
    <p:sldId id="262" r:id="rId4"/>
    <p:sldId id="263" r:id="rId5"/>
    <p:sldId id="264" r:id="rId6"/>
    <p:sldId id="279" r:id="rId7"/>
    <p:sldId id="266" r:id="rId8"/>
    <p:sldId id="267" r:id="rId9"/>
    <p:sldId id="268" r:id="rId10"/>
    <p:sldId id="269" r:id="rId11"/>
    <p:sldId id="281" r:id="rId12"/>
    <p:sldId id="271" r:id="rId13"/>
    <p:sldId id="272" r:id="rId14"/>
    <p:sldId id="273" r:id="rId15"/>
    <p:sldId id="274" r:id="rId16"/>
    <p:sldId id="275" r:id="rId17"/>
    <p:sldId id="276" r:id="rId18"/>
    <p:sldId id="277" r:id="rId19"/>
    <p:sldId id="278" r:id="rId20"/>
    <p:sldId id="258"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s g" initials="ss g" lastIdx="10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59850" autoAdjust="0"/>
  </p:normalViewPr>
  <p:slideViewPr>
    <p:cSldViewPr snapToGrid="0">
      <p:cViewPr varScale="1">
        <p:scale>
          <a:sx n="48" d="100"/>
          <a:sy n="48" d="100"/>
        </p:scale>
        <p:origin x="12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BA6B4-11CF-4A9B-BD64-2739E9297D97}" type="doc">
      <dgm:prSet loTypeId="urn:microsoft.com/office/officeart/2005/8/layout/hProcess9" loCatId="process" qsTypeId="urn:microsoft.com/office/officeart/2005/8/quickstyle/simple1" qsCatId="simple" csTypeId="urn:microsoft.com/office/officeart/2005/8/colors/colorful5" csCatId="colorful" phldr="1"/>
      <dgm:spPr/>
    </dgm:pt>
    <dgm:pt modelId="{F5578103-B5EB-43E5-A26D-F16051BC66DD}">
      <dgm:prSet phldrT="[Text]" custT="1"/>
      <dgm:spPr/>
      <dgm:t>
        <a:bodyPr/>
        <a:lstStyle/>
        <a:p>
          <a:r>
            <a:rPr lang="en-US" sz="1600" b="1" smtClean="0"/>
            <a:t>Teaming</a:t>
          </a:r>
          <a:endParaRPr lang="en-US" sz="1600" b="1" dirty="0" smtClean="0"/>
        </a:p>
      </dgm:t>
    </dgm:pt>
    <dgm:pt modelId="{16EE5357-6841-4782-A57D-73596F9A9FCE}" type="parTrans" cxnId="{3075B316-312A-4DD9-8553-B2546B1CEA6D}">
      <dgm:prSet/>
      <dgm:spPr/>
      <dgm:t>
        <a:bodyPr/>
        <a:lstStyle/>
        <a:p>
          <a:endParaRPr lang="en-US"/>
        </a:p>
      </dgm:t>
    </dgm:pt>
    <dgm:pt modelId="{D9BC202A-588E-469A-80D5-64B2A46F5C8E}" type="sibTrans" cxnId="{3075B316-312A-4DD9-8553-B2546B1CEA6D}">
      <dgm:prSet/>
      <dgm:spPr/>
      <dgm:t>
        <a:bodyPr/>
        <a:lstStyle/>
        <a:p>
          <a:endParaRPr lang="en-US"/>
        </a:p>
      </dgm:t>
    </dgm:pt>
    <dgm:pt modelId="{7A35514F-0118-426A-BFDB-86A6828ED4F4}">
      <dgm:prSet phldrT="[Text]" custT="1"/>
      <dgm:spPr/>
      <dgm:t>
        <a:bodyPr/>
        <a:lstStyle/>
        <a:p>
          <a:r>
            <a:rPr lang="en-US" sz="1600" b="1" smtClean="0"/>
            <a:t>Established age-expectations</a:t>
          </a:r>
          <a:endParaRPr lang="en-US" sz="1600" b="1" dirty="0"/>
        </a:p>
      </dgm:t>
    </dgm:pt>
    <dgm:pt modelId="{6AA00311-62C5-430B-8861-D66441D50C4C}" type="parTrans" cxnId="{1C949290-5352-4A9D-B3EB-4F32AE0242A3}">
      <dgm:prSet/>
      <dgm:spPr/>
      <dgm:t>
        <a:bodyPr/>
        <a:lstStyle/>
        <a:p>
          <a:endParaRPr lang="en-US"/>
        </a:p>
      </dgm:t>
    </dgm:pt>
    <dgm:pt modelId="{67BF93BD-0D61-4E0E-80FE-A21805F1EF3F}" type="sibTrans" cxnId="{1C949290-5352-4A9D-B3EB-4F32AE0242A3}">
      <dgm:prSet/>
      <dgm:spPr/>
      <dgm:t>
        <a:bodyPr/>
        <a:lstStyle/>
        <a:p>
          <a:endParaRPr lang="en-US"/>
        </a:p>
      </dgm:t>
    </dgm:pt>
    <dgm:pt modelId="{4B36A239-2960-4625-9478-8E73E804A46F}">
      <dgm:prSet phldrT="[Text]" custT="1"/>
      <dgm:spPr/>
      <dgm:t>
        <a:bodyPr/>
        <a:lstStyle/>
        <a:p>
          <a:r>
            <a:rPr lang="en-US" sz="1600" b="1" smtClean="0"/>
            <a:t>7-point</a:t>
          </a:r>
        </a:p>
        <a:p>
          <a:r>
            <a:rPr lang="en-US" sz="1600" b="1" smtClean="0"/>
            <a:t>rating scale</a:t>
          </a:r>
          <a:endParaRPr lang="en-US" sz="1600" b="1" dirty="0"/>
        </a:p>
      </dgm:t>
    </dgm:pt>
    <dgm:pt modelId="{A0C18938-40D3-4400-BD6F-222108B97560}" type="parTrans" cxnId="{37BBFF7D-BDB1-432F-A6E3-5E18A094A71F}">
      <dgm:prSet/>
      <dgm:spPr/>
      <dgm:t>
        <a:bodyPr/>
        <a:lstStyle/>
        <a:p>
          <a:endParaRPr lang="en-US"/>
        </a:p>
      </dgm:t>
    </dgm:pt>
    <dgm:pt modelId="{4260F800-3314-4831-B9FB-D037CAE3C669}" type="sibTrans" cxnId="{37BBFF7D-BDB1-432F-A6E3-5E18A094A71F}">
      <dgm:prSet/>
      <dgm:spPr/>
      <dgm:t>
        <a:bodyPr/>
        <a:lstStyle/>
        <a:p>
          <a:endParaRPr lang="en-US"/>
        </a:p>
      </dgm:t>
    </dgm:pt>
    <dgm:pt modelId="{052877A1-C3F8-4D82-ACC0-ED27AB2256B8}">
      <dgm:prSet phldrT="[Text]" custT="1"/>
      <dgm:spPr/>
      <dgm:t>
        <a:bodyPr/>
        <a:lstStyle/>
        <a:p>
          <a:r>
            <a:rPr lang="en-US" sz="1600" b="1" smtClean="0"/>
            <a:t>Assessment</a:t>
          </a:r>
          <a:endParaRPr lang="en-US" sz="1600" b="1" dirty="0" smtClean="0"/>
        </a:p>
      </dgm:t>
    </dgm:pt>
    <dgm:pt modelId="{1CFF60E0-0220-486F-BFB6-10ECC68A014F}" type="parTrans" cxnId="{F8660DC3-28A3-4D3E-A728-8054F1A3C39B}">
      <dgm:prSet/>
      <dgm:spPr/>
      <dgm:t>
        <a:bodyPr/>
        <a:lstStyle/>
        <a:p>
          <a:endParaRPr lang="en-US"/>
        </a:p>
      </dgm:t>
    </dgm:pt>
    <dgm:pt modelId="{3BFBD8FA-677A-42F7-9554-F84B19803B3C}" type="sibTrans" cxnId="{F8660DC3-28A3-4D3E-A728-8054F1A3C39B}">
      <dgm:prSet/>
      <dgm:spPr/>
      <dgm:t>
        <a:bodyPr/>
        <a:lstStyle/>
        <a:p>
          <a:endParaRPr lang="en-US"/>
        </a:p>
      </dgm:t>
    </dgm:pt>
    <dgm:pt modelId="{4207E2ED-EB09-46F2-9CD1-7B5C43725505}" type="pres">
      <dgm:prSet presAssocID="{0DEBA6B4-11CF-4A9B-BD64-2739E9297D97}" presName="CompostProcess" presStyleCnt="0">
        <dgm:presLayoutVars>
          <dgm:dir/>
          <dgm:resizeHandles val="exact"/>
        </dgm:presLayoutVars>
      </dgm:prSet>
      <dgm:spPr/>
    </dgm:pt>
    <dgm:pt modelId="{D0BE508E-B8E4-40F6-AFB9-900824CA59A2}" type="pres">
      <dgm:prSet presAssocID="{0DEBA6B4-11CF-4A9B-BD64-2739E9297D97}" presName="arrow" presStyleLbl="bgShp" presStyleIdx="0" presStyleCnt="1"/>
      <dgm:spPr/>
    </dgm:pt>
    <dgm:pt modelId="{353B41B3-7612-4824-BA01-3952DAFDE6F9}" type="pres">
      <dgm:prSet presAssocID="{0DEBA6B4-11CF-4A9B-BD64-2739E9297D97}" presName="linearProcess" presStyleCnt="0"/>
      <dgm:spPr/>
    </dgm:pt>
    <dgm:pt modelId="{231E24C6-2318-4F3F-8342-58FBF03F5E3B}" type="pres">
      <dgm:prSet presAssocID="{F5578103-B5EB-43E5-A26D-F16051BC66DD}" presName="textNode" presStyleLbl="node1" presStyleIdx="0" presStyleCnt="4">
        <dgm:presLayoutVars>
          <dgm:bulletEnabled val="1"/>
        </dgm:presLayoutVars>
      </dgm:prSet>
      <dgm:spPr/>
      <dgm:t>
        <a:bodyPr/>
        <a:lstStyle/>
        <a:p>
          <a:endParaRPr lang="en-US"/>
        </a:p>
      </dgm:t>
    </dgm:pt>
    <dgm:pt modelId="{534B525C-94AB-4137-9CEC-349F9787CAA7}" type="pres">
      <dgm:prSet presAssocID="{D9BC202A-588E-469A-80D5-64B2A46F5C8E}" presName="sibTrans" presStyleCnt="0"/>
      <dgm:spPr/>
    </dgm:pt>
    <dgm:pt modelId="{E4914127-79F3-4826-B307-C3F5DF267B96}" type="pres">
      <dgm:prSet presAssocID="{052877A1-C3F8-4D82-ACC0-ED27AB2256B8}" presName="textNode" presStyleLbl="node1" presStyleIdx="1" presStyleCnt="4">
        <dgm:presLayoutVars>
          <dgm:bulletEnabled val="1"/>
        </dgm:presLayoutVars>
      </dgm:prSet>
      <dgm:spPr/>
      <dgm:t>
        <a:bodyPr/>
        <a:lstStyle/>
        <a:p>
          <a:endParaRPr lang="en-US"/>
        </a:p>
      </dgm:t>
    </dgm:pt>
    <dgm:pt modelId="{40409B78-CE38-41FB-8CD8-E3332F1189BD}" type="pres">
      <dgm:prSet presAssocID="{3BFBD8FA-677A-42F7-9554-F84B19803B3C}" presName="sibTrans" presStyleCnt="0"/>
      <dgm:spPr/>
    </dgm:pt>
    <dgm:pt modelId="{5E7C23AD-B3CA-4EA7-8A5A-89A44DFEB497}" type="pres">
      <dgm:prSet presAssocID="{7A35514F-0118-426A-BFDB-86A6828ED4F4}" presName="textNode" presStyleLbl="node1" presStyleIdx="2" presStyleCnt="4">
        <dgm:presLayoutVars>
          <dgm:bulletEnabled val="1"/>
        </dgm:presLayoutVars>
      </dgm:prSet>
      <dgm:spPr/>
      <dgm:t>
        <a:bodyPr/>
        <a:lstStyle/>
        <a:p>
          <a:endParaRPr lang="en-US"/>
        </a:p>
      </dgm:t>
    </dgm:pt>
    <dgm:pt modelId="{195824E4-C853-4D08-B0EB-BD76B690926D}" type="pres">
      <dgm:prSet presAssocID="{67BF93BD-0D61-4E0E-80FE-A21805F1EF3F}" presName="sibTrans" presStyleCnt="0"/>
      <dgm:spPr/>
    </dgm:pt>
    <dgm:pt modelId="{C059A738-D5E8-4D14-A4E7-C5EF34BD8A39}" type="pres">
      <dgm:prSet presAssocID="{4B36A239-2960-4625-9478-8E73E804A46F}" presName="textNode" presStyleLbl="node1" presStyleIdx="3" presStyleCnt="4">
        <dgm:presLayoutVars>
          <dgm:bulletEnabled val="1"/>
        </dgm:presLayoutVars>
      </dgm:prSet>
      <dgm:spPr/>
      <dgm:t>
        <a:bodyPr/>
        <a:lstStyle/>
        <a:p>
          <a:endParaRPr lang="en-US"/>
        </a:p>
      </dgm:t>
    </dgm:pt>
  </dgm:ptLst>
  <dgm:cxnLst>
    <dgm:cxn modelId="{00FB2F19-056A-4354-ACC9-3624E332D1E7}" type="presOf" srcId="{7A35514F-0118-426A-BFDB-86A6828ED4F4}" destId="{5E7C23AD-B3CA-4EA7-8A5A-89A44DFEB497}" srcOrd="0" destOrd="0" presId="urn:microsoft.com/office/officeart/2005/8/layout/hProcess9"/>
    <dgm:cxn modelId="{E3385D66-E2F0-4878-8F73-D787B6EC404F}" type="presOf" srcId="{052877A1-C3F8-4D82-ACC0-ED27AB2256B8}" destId="{E4914127-79F3-4826-B307-C3F5DF267B96}" srcOrd="0" destOrd="0" presId="urn:microsoft.com/office/officeart/2005/8/layout/hProcess9"/>
    <dgm:cxn modelId="{63B1C3B3-053E-4EEA-A6EF-0EEA8235BFBF}" type="presOf" srcId="{0DEBA6B4-11CF-4A9B-BD64-2739E9297D97}" destId="{4207E2ED-EB09-46F2-9CD1-7B5C43725505}" srcOrd="0" destOrd="0" presId="urn:microsoft.com/office/officeart/2005/8/layout/hProcess9"/>
    <dgm:cxn modelId="{F8660DC3-28A3-4D3E-A728-8054F1A3C39B}" srcId="{0DEBA6B4-11CF-4A9B-BD64-2739E9297D97}" destId="{052877A1-C3F8-4D82-ACC0-ED27AB2256B8}" srcOrd="1" destOrd="0" parTransId="{1CFF60E0-0220-486F-BFB6-10ECC68A014F}" sibTransId="{3BFBD8FA-677A-42F7-9554-F84B19803B3C}"/>
    <dgm:cxn modelId="{37BBFF7D-BDB1-432F-A6E3-5E18A094A71F}" srcId="{0DEBA6B4-11CF-4A9B-BD64-2739E9297D97}" destId="{4B36A239-2960-4625-9478-8E73E804A46F}" srcOrd="3" destOrd="0" parTransId="{A0C18938-40D3-4400-BD6F-222108B97560}" sibTransId="{4260F800-3314-4831-B9FB-D037CAE3C669}"/>
    <dgm:cxn modelId="{EAECE609-C3E4-4A05-88E1-A4798D51AE4B}" type="presOf" srcId="{F5578103-B5EB-43E5-A26D-F16051BC66DD}" destId="{231E24C6-2318-4F3F-8342-58FBF03F5E3B}" srcOrd="0" destOrd="0" presId="urn:microsoft.com/office/officeart/2005/8/layout/hProcess9"/>
    <dgm:cxn modelId="{1C949290-5352-4A9D-B3EB-4F32AE0242A3}" srcId="{0DEBA6B4-11CF-4A9B-BD64-2739E9297D97}" destId="{7A35514F-0118-426A-BFDB-86A6828ED4F4}" srcOrd="2" destOrd="0" parTransId="{6AA00311-62C5-430B-8861-D66441D50C4C}" sibTransId="{67BF93BD-0D61-4E0E-80FE-A21805F1EF3F}"/>
    <dgm:cxn modelId="{0ECA2547-6A19-4D2B-9681-5637A96B0C13}" type="presOf" srcId="{4B36A239-2960-4625-9478-8E73E804A46F}" destId="{C059A738-D5E8-4D14-A4E7-C5EF34BD8A39}" srcOrd="0" destOrd="0" presId="urn:microsoft.com/office/officeart/2005/8/layout/hProcess9"/>
    <dgm:cxn modelId="{3075B316-312A-4DD9-8553-B2546B1CEA6D}" srcId="{0DEBA6B4-11CF-4A9B-BD64-2739E9297D97}" destId="{F5578103-B5EB-43E5-A26D-F16051BC66DD}" srcOrd="0" destOrd="0" parTransId="{16EE5357-6841-4782-A57D-73596F9A9FCE}" sibTransId="{D9BC202A-588E-469A-80D5-64B2A46F5C8E}"/>
    <dgm:cxn modelId="{EB8C442A-E6AD-4C2C-B5CF-04E97C027A8C}" type="presParOf" srcId="{4207E2ED-EB09-46F2-9CD1-7B5C43725505}" destId="{D0BE508E-B8E4-40F6-AFB9-900824CA59A2}" srcOrd="0" destOrd="0" presId="urn:microsoft.com/office/officeart/2005/8/layout/hProcess9"/>
    <dgm:cxn modelId="{B7FDFD63-E4FB-473F-991C-369B53B30974}" type="presParOf" srcId="{4207E2ED-EB09-46F2-9CD1-7B5C43725505}" destId="{353B41B3-7612-4824-BA01-3952DAFDE6F9}" srcOrd="1" destOrd="0" presId="urn:microsoft.com/office/officeart/2005/8/layout/hProcess9"/>
    <dgm:cxn modelId="{DE89F8C7-4FAA-45C8-A62A-850EB613CE9F}" type="presParOf" srcId="{353B41B3-7612-4824-BA01-3952DAFDE6F9}" destId="{231E24C6-2318-4F3F-8342-58FBF03F5E3B}" srcOrd="0" destOrd="0" presId="urn:microsoft.com/office/officeart/2005/8/layout/hProcess9"/>
    <dgm:cxn modelId="{C46981FE-34B5-4D18-98B6-4A9FD17E8FE5}" type="presParOf" srcId="{353B41B3-7612-4824-BA01-3952DAFDE6F9}" destId="{534B525C-94AB-4137-9CEC-349F9787CAA7}" srcOrd="1" destOrd="0" presId="urn:microsoft.com/office/officeart/2005/8/layout/hProcess9"/>
    <dgm:cxn modelId="{70D3D313-6A4B-4233-BBE0-6EABC812C875}" type="presParOf" srcId="{353B41B3-7612-4824-BA01-3952DAFDE6F9}" destId="{E4914127-79F3-4826-B307-C3F5DF267B96}" srcOrd="2" destOrd="0" presId="urn:microsoft.com/office/officeart/2005/8/layout/hProcess9"/>
    <dgm:cxn modelId="{1D0A6B1D-E146-45F0-A643-817E3580705F}" type="presParOf" srcId="{353B41B3-7612-4824-BA01-3952DAFDE6F9}" destId="{40409B78-CE38-41FB-8CD8-E3332F1189BD}" srcOrd="3" destOrd="0" presId="urn:microsoft.com/office/officeart/2005/8/layout/hProcess9"/>
    <dgm:cxn modelId="{7AF3B630-490F-4790-B2FF-6019EAC82385}" type="presParOf" srcId="{353B41B3-7612-4824-BA01-3952DAFDE6F9}" destId="{5E7C23AD-B3CA-4EA7-8A5A-89A44DFEB497}" srcOrd="4" destOrd="0" presId="urn:microsoft.com/office/officeart/2005/8/layout/hProcess9"/>
    <dgm:cxn modelId="{A3633109-6FDB-4017-B68B-8DA9514C6471}" type="presParOf" srcId="{353B41B3-7612-4824-BA01-3952DAFDE6F9}" destId="{195824E4-C853-4D08-B0EB-BD76B690926D}" srcOrd="5" destOrd="0" presId="urn:microsoft.com/office/officeart/2005/8/layout/hProcess9"/>
    <dgm:cxn modelId="{6DA2494F-B25D-45B0-BA98-8BE7695BB706}" type="presParOf" srcId="{353B41B3-7612-4824-BA01-3952DAFDE6F9}" destId="{C059A738-D5E8-4D14-A4E7-C5EF34BD8A39}" srcOrd="6" destOrd="0" presId="urn:microsoft.com/office/officeart/2005/8/layout/hProcess9"/>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E508E-B8E4-40F6-AFB9-900824CA59A2}">
      <dsp:nvSpPr>
        <dsp:cNvPr id="0" name=""/>
        <dsp:cNvSpPr/>
      </dsp:nvSpPr>
      <dsp:spPr>
        <a:xfrm>
          <a:off x="634364" y="0"/>
          <a:ext cx="7189470" cy="472439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E24C6-2318-4F3F-8342-58FBF03F5E3B}">
      <dsp:nvSpPr>
        <dsp:cNvPr id="0" name=""/>
        <dsp:cNvSpPr/>
      </dsp:nvSpPr>
      <dsp:spPr>
        <a:xfrm>
          <a:off x="2890" y="1417319"/>
          <a:ext cx="1878315" cy="18897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Teaming</a:t>
          </a:r>
          <a:endParaRPr lang="en-US" sz="1600" b="1" kern="1200" dirty="0" smtClean="0"/>
        </a:p>
      </dsp:txBody>
      <dsp:txXfrm>
        <a:off x="94582" y="1509011"/>
        <a:ext cx="1694931" cy="1706376"/>
      </dsp:txXfrm>
    </dsp:sp>
    <dsp:sp modelId="{E4914127-79F3-4826-B307-C3F5DF267B96}">
      <dsp:nvSpPr>
        <dsp:cNvPr id="0" name=""/>
        <dsp:cNvSpPr/>
      </dsp:nvSpPr>
      <dsp:spPr>
        <a:xfrm>
          <a:off x="2194258" y="1417319"/>
          <a:ext cx="1878315" cy="1889760"/>
        </a:xfrm>
        <a:prstGeom prst="roundRect">
          <a:avLst/>
        </a:prstGeom>
        <a:solidFill>
          <a:schemeClr val="accent5">
            <a:hueOff val="-227665"/>
            <a:satOff val="-19810"/>
            <a:lumOff val="-19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Assessment</a:t>
          </a:r>
          <a:endParaRPr lang="en-US" sz="1600" b="1" kern="1200" dirty="0" smtClean="0"/>
        </a:p>
      </dsp:txBody>
      <dsp:txXfrm>
        <a:off x="2285950" y="1509011"/>
        <a:ext cx="1694931" cy="1706376"/>
      </dsp:txXfrm>
    </dsp:sp>
    <dsp:sp modelId="{5E7C23AD-B3CA-4EA7-8A5A-89A44DFEB497}">
      <dsp:nvSpPr>
        <dsp:cNvPr id="0" name=""/>
        <dsp:cNvSpPr/>
      </dsp:nvSpPr>
      <dsp:spPr>
        <a:xfrm>
          <a:off x="4385626" y="1417319"/>
          <a:ext cx="1878315" cy="1889760"/>
        </a:xfrm>
        <a:prstGeom prst="roundRect">
          <a:avLst/>
        </a:prstGeom>
        <a:solidFill>
          <a:schemeClr val="accent5">
            <a:hueOff val="-455330"/>
            <a:satOff val="-39621"/>
            <a:lumOff val="-3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Established age-expectations</a:t>
          </a:r>
          <a:endParaRPr lang="en-US" sz="1600" b="1" kern="1200" dirty="0"/>
        </a:p>
      </dsp:txBody>
      <dsp:txXfrm>
        <a:off x="4477318" y="1509011"/>
        <a:ext cx="1694931" cy="1706376"/>
      </dsp:txXfrm>
    </dsp:sp>
    <dsp:sp modelId="{C059A738-D5E8-4D14-A4E7-C5EF34BD8A39}">
      <dsp:nvSpPr>
        <dsp:cNvPr id="0" name=""/>
        <dsp:cNvSpPr/>
      </dsp:nvSpPr>
      <dsp:spPr>
        <a:xfrm>
          <a:off x="6576993" y="1417319"/>
          <a:ext cx="1878315" cy="1889760"/>
        </a:xfrm>
        <a:prstGeom prst="roundRect">
          <a:avLst/>
        </a:prstGeom>
        <a:solidFill>
          <a:schemeClr val="accent5">
            <a:hueOff val="-682995"/>
            <a:satOff val="-59431"/>
            <a:lumOff val="-58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7-point</a:t>
          </a:r>
        </a:p>
        <a:p>
          <a:pPr lvl="0" algn="ctr" defTabSz="711200">
            <a:lnSpc>
              <a:spcPct val="90000"/>
            </a:lnSpc>
            <a:spcBef>
              <a:spcPct val="0"/>
            </a:spcBef>
            <a:spcAft>
              <a:spcPct val="35000"/>
            </a:spcAft>
          </a:pPr>
          <a:r>
            <a:rPr lang="en-US" sz="1600" b="1" kern="1200" smtClean="0"/>
            <a:t>rating scale</a:t>
          </a:r>
          <a:endParaRPr lang="en-US" sz="1600" b="1" kern="1200" dirty="0"/>
        </a:p>
      </dsp:txBody>
      <dsp:txXfrm>
        <a:off x="6668685" y="1509011"/>
        <a:ext cx="1694931" cy="17063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2EE2E-00FD-4F4A-914F-D6892320AAF8}" type="datetimeFigureOut">
              <a:rPr lang="en-US" smtClean="0"/>
              <a:t>2/10/2015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16E4B-8856-495B-A5E5-1DC61682CDC9}" type="slidenum">
              <a:rPr lang="en-US" smtClean="0"/>
              <a:t>‹#›</a:t>
            </a:fld>
            <a:endParaRPr lang="en-US"/>
          </a:p>
        </p:txBody>
      </p:sp>
    </p:spTree>
    <p:extLst>
      <p:ext uri="{BB962C8B-B14F-4D97-AF65-F5344CB8AC3E}">
        <p14:creationId xmlns:p14="http://schemas.microsoft.com/office/powerpoint/2010/main" val="20592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mtClean="0">
                <a:solidFill>
                  <a:schemeClr val="tx1"/>
                </a:solidFill>
              </a:rPr>
              <a:t>Welcome to the Session 2 presentation: “Essential Knowledge for the Child Outcomes Summary Process”, an overview of the knowledge needed to understand and meaningfully participate in the Child Outcomes Summary Process.</a:t>
            </a:r>
          </a:p>
          <a:p>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1</a:t>
            </a:fld>
            <a:endParaRPr lang="en-US"/>
          </a:p>
        </p:txBody>
      </p:sp>
    </p:spTree>
    <p:extLst>
      <p:ext uri="{BB962C8B-B14F-4D97-AF65-F5344CB8AC3E}">
        <p14:creationId xmlns:p14="http://schemas.microsoft.com/office/powerpoint/2010/main" val="3853523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3FB1C-34CD-4270-91EB-B50D17B09664}" type="slidenum">
              <a:rPr lang="en-US"/>
              <a:pPr/>
              <a:t>10</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r>
              <a:rPr lang="en-US" smtClean="0"/>
              <a:t>The Division of Early Childhood for the Council for Exceptional Children, also known as DEC, has made recommendations around assessment to our field.  DEC recommends that all assessment make use of multiple sources of information (including the family members and professionals involved in a child’s life) and multiple measures (including observations, interviews, formal curriculum and norm-referenced assessment instruments, and more).  Together these are used for numerous purposes, including measuring child outcomes, the team’s focus in the COS process.  The COS process has been aligned with these recommended practices. 
</a:t>
            </a:r>
            <a:endParaRPr lang="en-US" dirty="0"/>
          </a:p>
        </p:txBody>
      </p:sp>
    </p:spTree>
    <p:extLst>
      <p:ext uri="{BB962C8B-B14F-4D97-AF65-F5344CB8AC3E}">
        <p14:creationId xmlns:p14="http://schemas.microsoft.com/office/powerpoint/2010/main" val="4177356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baseline="0" smtClean="0"/>
              <a:t>There are a number of ways to gather information about a child’s global functioning.  The COS process encourages team members to gather and synthesize information from multiple sources and methods, and this approach aligns with DEC’s Recommended Practice for Assessment.  
Remember that no one instrument that assesses the three child outcomes directly. This slide presents examples of the different kinds of information that may be used to inform the COS process in each of the three outcome areas.  Note the emphasis on both formal and informal methods that may be used to gather information about the child’s skills and behaviors.  Keep in mind that many assessment tools include items that measure discrete skills that aren’t meaningful to the child.  So while these tools can be very useful, they need to be understood and used in the context of the three outcomes.  A quality COS process involves using methods of assessment that look at the ways in which children are using their skills and behaviors in everyday settings and situations. 
</a:t>
            </a:r>
            <a:endParaRPr lang="en-US" dirty="0"/>
          </a:p>
        </p:txBody>
      </p:sp>
      <p:sp>
        <p:nvSpPr>
          <p:cNvPr id="4" name="Slide Number Placeholder 3"/>
          <p:cNvSpPr>
            <a:spLocks noGrp="1"/>
          </p:cNvSpPr>
          <p:nvPr>
            <p:ph type="sldNum" sz="quarter" idx="10"/>
          </p:nvPr>
        </p:nvSpPr>
        <p:spPr/>
        <p:txBody>
          <a:bodyPr/>
          <a:lstStyle/>
          <a:p>
            <a:fld id="{0D116E4B-8856-495B-A5E5-1DC61682CDC9}" type="slidenum">
              <a:rPr lang="en-US" smtClean="0"/>
              <a:t>11</a:t>
            </a:fld>
            <a:endParaRPr lang="en-US"/>
          </a:p>
        </p:txBody>
      </p:sp>
    </p:spTree>
    <p:extLst>
      <p:ext uri="{BB962C8B-B14F-4D97-AF65-F5344CB8AC3E}">
        <p14:creationId xmlns:p14="http://schemas.microsoft.com/office/powerpoint/2010/main" val="359741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8261C-8079-4F83-B2A0-047D8E82072C}" type="slidenum">
              <a:rPr lang="en-US"/>
              <a:pPr/>
              <a:t>12</a:t>
            </a:fld>
            <a:endParaRPr 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r>
              <a:rPr lang="en-US" smtClean="0"/>
              <a:t>To assess the child’s global functioning, the team will ask functional questions to learn about the child’s abilities.  For example:</a:t>
            </a:r>
          </a:p>
          <a:p>
            <a:r>
              <a:rPr lang="en-US" smtClean="0"/>
              <a:t>What does the child typically do?</a:t>
            </a:r>
          </a:p>
          <a:p>
            <a:r>
              <a:rPr lang="en-US" smtClean="0"/>
              <a:t>What is his or her actual performance across settings and situations?</a:t>
            </a:r>
          </a:p>
          <a:p>
            <a:r>
              <a:rPr lang="en-US" smtClean="0"/>
              <a:t>How does the child use his or her skills to accomplish everyday tasks?</a:t>
            </a:r>
            <a:endParaRPr lang="en-US" dirty="0"/>
          </a:p>
        </p:txBody>
      </p:sp>
    </p:spTree>
    <p:extLst>
      <p:ext uri="{BB962C8B-B14F-4D97-AF65-F5344CB8AC3E}">
        <p14:creationId xmlns:p14="http://schemas.microsoft.com/office/powerpoint/2010/main" val="398615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solidFill>
                  <a:schemeClr val="tx1"/>
                </a:solidFill>
              </a:rPr>
              <a:t>Functional assessment requires a shift in thinking from solely assessing children by developmental domain, to looking at how a child uses his or her skills to accomplish something.  The table on this slide provides examples to show how to navigate that shift, for example, from knowing the child can isolate his index finger to point, to observing that the child uses that motion throughout the day to tell his mother what he wants from the kitchen.  Another example might be observing that a child has the skill to smile, and uses it to respond to interactions with favorite adults and peers.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A44E543C-FACC-428E-A2C6-1CDB46571BAD}" type="slidenum">
              <a:rPr lang="en-US" smtClean="0"/>
              <a:t>13</a:t>
            </a:fld>
            <a:endParaRPr lang="en-US"/>
          </a:p>
        </p:txBody>
      </p:sp>
    </p:spTree>
    <p:extLst>
      <p:ext uri="{BB962C8B-B14F-4D97-AF65-F5344CB8AC3E}">
        <p14:creationId xmlns:p14="http://schemas.microsoft.com/office/powerpoint/2010/main" val="4276106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632B1-E6AB-46F1-8254-8E6EAF8C9B43}" type="slidenum">
              <a:rPr lang="en-US"/>
              <a:pPr/>
              <a:t>14</a:t>
            </a:fld>
            <a:endParaRPr 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r>
              <a:rPr lang="en-US" smtClean="0"/>
              <a:t>Additionally, to assist professionals with understanding how well formal assessment tools address the three functional outcomes, the ECO Center developed what we call crosswalks.  ECO crosswalks link many assessment tools with the three functional outcomes, telling us how much information assessment tools will provide toward each outcome. </a:t>
            </a:r>
          </a:p>
          <a:p>
            <a:endParaRPr lang="en-US" smtClean="0"/>
          </a:p>
          <a:p>
            <a:r>
              <a:rPr lang="en-US" smtClean="0"/>
              <a:t>Keep in mind that information from formal assessment tools are ONE source of information, and that the team determines how the formal assessment reflects the child’s actual functioning.</a:t>
            </a:r>
          </a:p>
          <a:p>
            <a:endParaRPr lang="en-US" smtClean="0"/>
          </a:p>
          <a:p>
            <a:r>
              <a:rPr lang="en-US" smtClean="0"/>
              <a:t>Maryland’s Early Learning Assessment is a formative assessment tool that is aligned with state early learning standards.  It will be crosswalked with the three early childhood outcomes.</a:t>
            </a:r>
          </a:p>
          <a:p>
            <a:endParaRPr lang="en-US" smtClean="0"/>
          </a:p>
          <a:p>
            <a:endParaRPr lang="en-US" smtClean="0"/>
          </a:p>
          <a:p>
            <a:endParaRPr lang="en-US" smtClean="0"/>
          </a:p>
          <a:p>
            <a:endParaRPr lang="en-US" dirty="0"/>
          </a:p>
        </p:txBody>
      </p:sp>
    </p:spTree>
    <p:extLst>
      <p:ext uri="{BB962C8B-B14F-4D97-AF65-F5344CB8AC3E}">
        <p14:creationId xmlns:p14="http://schemas.microsoft.com/office/powerpoint/2010/main" val="68417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0D54C-3510-484F-B971-902252D69A3E}" type="slidenum">
              <a:rPr lang="en-US"/>
              <a:pPr/>
              <a:t>15</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r>
              <a:rPr lang="en-US" smtClean="0"/>
              <a:t>Before beginning the rating process, which we will talk about more in Session 3, there are some critical assumptions related to the three child outcomes to keep in mind.
First, measuring performance in each of the three outcome areas is based on comparison with age expectations.  This is part of the federal mandate, and is different from our IFSP and IEP processes where we measure a child’s progress compared to him or herself.  The requirement to compare a child’s skills with age expectations means that all professionals participating in the COS process need to have information and resources to ensure a good understanding of age expectations.  
Second, children of different ages will demonstrate achievement in different ways, so expectations change with age.  This means that for each child, we will look at his or her skills and compare those to what we might expect for a child given his or her age.  The age appropriate skills and behaviors for a child of age 3 years would be very different from those we would expect for a child of age 4 years or 5 years.  
Finally, there are many pathways to functioning for children with alternative development (e.g., using sign language, wheelchair).  A child may have alternative but functional ways of participating in everyday life.  </a:t>
            </a:r>
            <a:endParaRPr lang="en-US" dirty="0"/>
          </a:p>
        </p:txBody>
      </p:sp>
    </p:spTree>
    <p:extLst>
      <p:ext uri="{BB962C8B-B14F-4D97-AF65-F5344CB8AC3E}">
        <p14:creationId xmlns:p14="http://schemas.microsoft.com/office/powerpoint/2010/main" val="318670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2400">
                <a:solidFill>
                  <a:schemeClr val="tx1"/>
                </a:solidFill>
                <a:latin typeface="Times" panose="02020603050405020304" pitchFamily="18" charset="0"/>
              </a:defRPr>
            </a:lvl1pPr>
            <a:lvl2pPr marL="757066" indent="-291179" defTabSz="935009">
              <a:defRPr sz="2400">
                <a:solidFill>
                  <a:schemeClr val="tx1"/>
                </a:solidFill>
                <a:latin typeface="Times" panose="02020603050405020304" pitchFamily="18" charset="0"/>
              </a:defRPr>
            </a:lvl2pPr>
            <a:lvl3pPr marL="1164717" indent="-232943" defTabSz="935009">
              <a:defRPr sz="2400">
                <a:solidFill>
                  <a:schemeClr val="tx1"/>
                </a:solidFill>
                <a:latin typeface="Times" panose="02020603050405020304" pitchFamily="18" charset="0"/>
              </a:defRPr>
            </a:lvl3pPr>
            <a:lvl4pPr marL="1630604" indent="-232943" defTabSz="935009">
              <a:defRPr sz="2400">
                <a:solidFill>
                  <a:schemeClr val="tx1"/>
                </a:solidFill>
                <a:latin typeface="Times" panose="02020603050405020304" pitchFamily="18" charset="0"/>
              </a:defRPr>
            </a:lvl4pPr>
            <a:lvl5pPr marL="2096491" indent="-232943" defTabSz="935009">
              <a:defRPr sz="2400">
                <a:solidFill>
                  <a:schemeClr val="tx1"/>
                </a:solidFill>
                <a:latin typeface="Times" panose="02020603050405020304" pitchFamily="18" charset="0"/>
              </a:defRPr>
            </a:lvl5pPr>
            <a:lvl6pPr marL="2562377" indent="-232943" defTabSz="935009" eaLnBrk="0" fontAlgn="base" hangingPunct="0">
              <a:spcBef>
                <a:spcPct val="0"/>
              </a:spcBef>
              <a:spcAft>
                <a:spcPct val="0"/>
              </a:spcAft>
              <a:defRPr sz="2400">
                <a:solidFill>
                  <a:schemeClr val="tx1"/>
                </a:solidFill>
                <a:latin typeface="Times" panose="02020603050405020304" pitchFamily="18" charset="0"/>
              </a:defRPr>
            </a:lvl6pPr>
            <a:lvl7pPr marL="3028264" indent="-232943" defTabSz="935009" eaLnBrk="0" fontAlgn="base" hangingPunct="0">
              <a:spcBef>
                <a:spcPct val="0"/>
              </a:spcBef>
              <a:spcAft>
                <a:spcPct val="0"/>
              </a:spcAft>
              <a:defRPr sz="2400">
                <a:solidFill>
                  <a:schemeClr val="tx1"/>
                </a:solidFill>
                <a:latin typeface="Times" panose="02020603050405020304" pitchFamily="18" charset="0"/>
              </a:defRPr>
            </a:lvl7pPr>
            <a:lvl8pPr marL="3494151" indent="-232943" defTabSz="935009" eaLnBrk="0" fontAlgn="base" hangingPunct="0">
              <a:spcBef>
                <a:spcPct val="0"/>
              </a:spcBef>
              <a:spcAft>
                <a:spcPct val="0"/>
              </a:spcAft>
              <a:defRPr sz="2400">
                <a:solidFill>
                  <a:schemeClr val="tx1"/>
                </a:solidFill>
                <a:latin typeface="Times" panose="02020603050405020304" pitchFamily="18" charset="0"/>
              </a:defRPr>
            </a:lvl8pPr>
            <a:lvl9pPr marL="3960038" indent="-232943" defTabSz="935009" eaLnBrk="0" fontAlgn="base" hangingPunct="0">
              <a:spcBef>
                <a:spcPct val="0"/>
              </a:spcBef>
              <a:spcAft>
                <a:spcPct val="0"/>
              </a:spcAft>
              <a:defRPr sz="2400">
                <a:solidFill>
                  <a:schemeClr val="tx1"/>
                </a:solidFill>
                <a:latin typeface="Times" panose="02020603050405020304" pitchFamily="18" charset="0"/>
              </a:defRPr>
            </a:lvl9pPr>
          </a:lstStyle>
          <a:p>
            <a:fld id="{9EB5AEFB-05A8-4717-B9AC-10D145C0DA97}" type="slidenum">
              <a:rPr lang="en-US" altLang="en-US" sz="1200">
                <a:latin typeface="Times New Roman" panose="02020603050405020304" pitchFamily="18" charset="0"/>
              </a:rPr>
              <a:pPr/>
              <a:t>16</a:t>
            </a:fld>
            <a:endParaRPr lang="en-US" alt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smtClean="0"/>
              <a:t>Measuring child outcomes relies on an understanding of child development.  This figure represents all children in the population.  In the center circle are children who are functioning at age level.  The center circle is the largest – because most children ARE functioning at age level.  The outer circles represent children who are NOT functioning at age level.  The rating process is based on an assumption that early intervention and/or preschool special education services help children move closer to the center circle.   Although not all children will reach it, services strive to move them from an outer circle as close to the center as possible.  For some children, services strive to minimize children’s movement away from the center.  A team’s ability to arrive at a rating score for the child in each of the three outcome areas depends on the ability to anchor the child’s skills and behaviors according to what is expected at that age.
The Maryland State Department of Education’s Division of Special Education/Early Intervention Services has a bold vision to narrow the school readiness gap through the implementation of a seamless and comprehensive statewide system of coordinated services, acknowledging that school readiness begins at birth.  The focus on age-expected skills and behaviors in the COS process reinforces this vision and promotes young children with disabilities’ readiness for school.</a:t>
            </a:r>
            <a:endParaRPr lang="en-US" altLang="en-US" sz="1000" dirty="0"/>
          </a:p>
        </p:txBody>
      </p:sp>
    </p:spTree>
    <p:extLst>
      <p:ext uri="{BB962C8B-B14F-4D97-AF65-F5344CB8AC3E}">
        <p14:creationId xmlns:p14="http://schemas.microsoft.com/office/powerpoint/2010/main" val="2871842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Through the COS process, the team intentionally gathers and documents the child’s progress over time.  In Maryland, one of the ways to collect information will be through an assessment tool called the Early Learning Assessment, or ELA.  The ELA is a formative assessment tool teams will be required to use to measure each child’s performance against established State typical age performance expectations, called “early learning progressions”.  While the ELA will not be specifically discussed in these sessions, teams should keep it in mind as a source of information that can facilitate the comparison to age expectations during the COS process.</a:t>
            </a:r>
            <a:endParaRPr lang="en-US" baseline="0" dirty="0" smtClean="0"/>
          </a:p>
        </p:txBody>
      </p:sp>
      <p:sp>
        <p:nvSpPr>
          <p:cNvPr id="4" name="Slide Number Placeholder 3"/>
          <p:cNvSpPr>
            <a:spLocks noGrp="1"/>
          </p:cNvSpPr>
          <p:nvPr>
            <p:ph type="sldNum" sz="quarter" idx="10"/>
          </p:nvPr>
        </p:nvSpPr>
        <p:spPr/>
        <p:txBody>
          <a:bodyPr/>
          <a:lstStyle/>
          <a:p>
            <a:fld id="{13C79DCD-F404-449F-89DF-E0F33DDC5CB6}" type="slidenum">
              <a:rPr lang="en-US" smtClean="0"/>
              <a:pPr/>
              <a:t>17</a:t>
            </a:fld>
            <a:endParaRPr lang="en-US"/>
          </a:p>
        </p:txBody>
      </p:sp>
    </p:spTree>
    <p:extLst>
      <p:ext uri="{BB962C8B-B14F-4D97-AF65-F5344CB8AC3E}">
        <p14:creationId xmlns:p14="http://schemas.microsoft.com/office/powerpoint/2010/main" val="97740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mtClean="0">
                <a:solidFill>
                  <a:schemeClr val="tx1"/>
                </a:solidFill>
              </a:rPr>
              <a:t>The ability to meaningfully participate in the COS process will depend on your understanding and competency in several areas of practice, including:
principles of good teaming; 
conducting and interpreting functional assessments, and using observation to gather information about what children know and can do; and 
child development, so that you know and can describe what is expected of children at different ages.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90934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Overall, the COS Process helps team members gather important information that can be used to document and justify the effectiveness of preschool special education in MD, as well as assist families and teams to focus on typical age expectations for school readiness.</a:t>
            </a:r>
          </a:p>
          <a:p>
            <a:endParaRPr lang="en-US" baseline="0" smtClean="0"/>
          </a:p>
          <a:p>
            <a:endParaRPr lang="en-US" baseline="0" smtClean="0"/>
          </a:p>
          <a:p>
            <a:endParaRPr lang="en-US" dirty="0"/>
          </a:p>
        </p:txBody>
      </p:sp>
      <p:sp>
        <p:nvSpPr>
          <p:cNvPr id="4" name="Slide Number Placeholder 3"/>
          <p:cNvSpPr>
            <a:spLocks noGrp="1"/>
          </p:cNvSpPr>
          <p:nvPr>
            <p:ph type="sldNum" sz="quarter" idx="10"/>
          </p:nvPr>
        </p:nvSpPr>
        <p:spPr/>
        <p:txBody>
          <a:bodyPr/>
          <a:lstStyle/>
          <a:p>
            <a:fld id="{A4E1D66E-D199-43E4-A6C9-D743BED771A7}" type="slidenum">
              <a:rPr lang="en-US" smtClean="0"/>
              <a:pPr/>
              <a:t>19</a:t>
            </a:fld>
            <a:endParaRPr lang="en-US"/>
          </a:p>
        </p:txBody>
      </p:sp>
    </p:spTree>
    <p:extLst>
      <p:ext uri="{BB962C8B-B14F-4D97-AF65-F5344CB8AC3E}">
        <p14:creationId xmlns:p14="http://schemas.microsoft.com/office/powerpoint/2010/main" val="159243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mtClean="0"/>
              <a:t>The Child Outcomes Summary, or COS process is a team process used for summarizing information about a child’s functioning in each of the three child outcome areas using a 7-point scale.  (The 7-point scale will be discussed in more detail in Session 3.) 
The COS process can be used when teams want to use multiple sources of information to describe a child’s functioning, such as norm-referenced or curriculum-based assessments, parent report, or progress notes from therapy sessions, to name a few examples.  It can also be used when different assessments have been given to different children across a state and the results need to be placed on the same scale to be aggregated.  The COS process allows states to address the OSEP reporting requirement, as well as to look at the child outcomes data in other ways, including when planning programs for individual children and families.  Using the COS process does not require that programs collect more data about children’s progress; rather it is a mechanism that allows programs to summarize assessment information for federal reporting as well as for their own purposes, such as for accountability, program planning, and program improvement. 
The COS process, then, is a measurement approach, NOT an assessment instrument.</a:t>
            </a:r>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2</a:t>
            </a:fld>
            <a:endParaRPr lang="en-US"/>
          </a:p>
        </p:txBody>
      </p:sp>
    </p:spTree>
    <p:extLst>
      <p:ext uri="{BB962C8B-B14F-4D97-AF65-F5344CB8AC3E}">
        <p14:creationId xmlns:p14="http://schemas.microsoft.com/office/powerpoint/2010/main" val="542954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have reached the conclusion of this presentation.  We thank you for taking the time to complete Session 2 presentation, "Essential Knowledge for the Child Outcomes Summary Process".  Should you have questions about the Maryland Preschool Child Outcomes Summary (COS) Process, please contact the individuals listed here. </a:t>
            </a:r>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20</a:t>
            </a:fld>
            <a:endParaRPr lang="en-US"/>
          </a:p>
        </p:txBody>
      </p:sp>
    </p:spTree>
    <p:extLst>
      <p:ext uri="{BB962C8B-B14F-4D97-AF65-F5344CB8AC3E}">
        <p14:creationId xmlns:p14="http://schemas.microsoft.com/office/powerpoint/2010/main" val="388182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Early Childhood Technical Assistance Center, or ECTA center, created maps to show how states are measuring their child outcomes data to meet the OSEP reporting requirement.  Here we see states are measuring child outcomes for Part B preschool programs using several approaches: a Child Outcomes Summary Process, a publisher’s online system (such as Creative Curriculum), a state-specified tool statewide, or another approach that does not fit into the prior three groups.  This map is based on information reported by states in their February 2014 Annual Performance Reports.
Nationwide Part B Approaches to Child Outcomes Measurement may be accessed here: http://ectacenter.org/eco/assets/pdfs/map_partB.pdf
Maryland’s Part B Preschool’s Annual Performance Report is available here: http://mdideareport.org/ </a:t>
            </a:r>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3</a:t>
            </a:fld>
            <a:endParaRPr lang="en-US"/>
          </a:p>
        </p:txBody>
      </p:sp>
    </p:spTree>
    <p:extLst>
      <p:ext uri="{BB962C8B-B14F-4D97-AF65-F5344CB8AC3E}">
        <p14:creationId xmlns:p14="http://schemas.microsoft.com/office/powerpoint/2010/main" val="16041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we see a slightly different map that illustrates how states are measuring child outcomes for their Part C Infants and Toddlers programs.  Again, this map is based on information reported by states in their February 2014 Annual Performance Reports, and we can see the same categories we saw in the prior slide. </a:t>
            </a:r>
          </a:p>
          <a:p>
            <a:endParaRPr lang="en-US" smtClean="0"/>
          </a:p>
          <a:p>
            <a:r>
              <a:rPr lang="en-US" smtClean="0"/>
              <a:t>Part C Approaches to Child Outcomes Measurement: http://ectacenter.org/eco/assets/pdfs/map_partC3.pdf</a:t>
            </a:r>
          </a:p>
          <a:p>
            <a:endParaRPr lang="en-US" smtClean="0"/>
          </a:p>
          <a:p>
            <a:r>
              <a:rPr lang="en-US" smtClean="0"/>
              <a:t>Maryland’s Part C Annual Performance Report is available here: http://mdideareport.org/ </a:t>
            </a:r>
          </a:p>
          <a:p>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4</a:t>
            </a:fld>
            <a:endParaRPr lang="en-US"/>
          </a:p>
        </p:txBody>
      </p:sp>
    </p:spTree>
    <p:extLst>
      <p:ext uri="{BB962C8B-B14F-4D97-AF65-F5344CB8AC3E}">
        <p14:creationId xmlns:p14="http://schemas.microsoft.com/office/powerpoint/2010/main" val="300716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Preschool Child Outcomes Summary (COS) Workgroup met from March through June of 2014 and identified benefits and challenges of moving to the COS process to measure child outcomes for preschoolers in Maryland.</a:t>
            </a:r>
          </a:p>
          <a:p>
            <a:endParaRPr lang="en-US" smtClean="0"/>
          </a:p>
          <a:p>
            <a:r>
              <a:rPr lang="en-US" smtClean="0"/>
              <a:t>Identified benefits include its alignment with Maryland’s Birth through Five System of Services framework for children with disabilities, alignment with Maryland’s Early Childhood-Comprehensive Assessment, and overall alignment to recommended practices for assessment in early childhood.  Additional benefits include that the COS process provides multiple sources of information across settings, including family input, and it provides an opportunity for more functional IEP goal development. </a:t>
            </a:r>
          </a:p>
          <a:p>
            <a:endParaRPr lang="en-US" smtClean="0"/>
          </a:p>
          <a:p>
            <a:r>
              <a:rPr lang="en-US" smtClean="0"/>
              <a:t>The challenges around the COS process include the following: 1) it requires a significant understanding of child development, 2) the process can seem subjective if is not implemented with fidelity using established age expectations resources, and 3) it will require a significant amount of ongoing training.</a:t>
            </a:r>
          </a:p>
          <a:p>
            <a:endParaRPr lang="en-US" smtClean="0"/>
          </a:p>
          <a:p>
            <a:r>
              <a:rPr lang="en-US" smtClean="0"/>
              <a:t>Currently, there is no single assessment instrument that measures the three early childhood outcomes directly.  Since different programs use different assessment instruments and processes, there is a need for a mechanism to allow outcomes data to be aggregated across programs.  In Maryland, this mechanism is the COS process.</a:t>
            </a:r>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5</a:t>
            </a:fld>
            <a:endParaRPr lang="en-US"/>
          </a:p>
        </p:txBody>
      </p:sp>
    </p:spTree>
    <p:extLst>
      <p:ext uri="{BB962C8B-B14F-4D97-AF65-F5344CB8AC3E}">
        <p14:creationId xmlns:p14="http://schemas.microsoft.com/office/powerpoint/2010/main" val="332003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aseline="0" smtClean="0"/>
              <a:t>So what does the COS Process involve?  There are four features that guide the process:
Team-based decision making
Gathering functional information about a child via assessment to get a global sense of how the child is doing at a single point in time. This means gathering information from multiple sources across settings and situations.
Using the 7-point COS rating process, which requires the team to rate the child’s functioning in each of the three outcome areas with skills and behaviors expected for his or her age.
In Maryland, skills and behaviors have been established through Maryland’s Healthy Beginnings Developmental Guidelines (http://www.marylandhealthybeginnings.org/) and the state’s Early Learning Standards. 
Finally, the COS process is completed at two points in time, at a minimum--when the child ENTERS the program and when the child EXITS the program.  Each state has its own policy for when entry and exit data are collected, and some states are choosing to complete the ratings more frequently.  
 </a:t>
            </a:r>
            <a:endParaRPr lang="en-US" altLang="en-US" dirty="0" smtClean="0"/>
          </a:p>
        </p:txBody>
      </p:sp>
      <p:sp>
        <p:nvSpPr>
          <p:cNvPr id="4" name="Slide Number Placeholder 3"/>
          <p:cNvSpPr>
            <a:spLocks noGrp="1"/>
          </p:cNvSpPr>
          <p:nvPr>
            <p:ph type="sldNum" sz="quarter" idx="10"/>
          </p:nvPr>
        </p:nvSpPr>
        <p:spPr/>
        <p:txBody>
          <a:bodyPr/>
          <a:lstStyle/>
          <a:p>
            <a:fld id="{13C79DCD-F404-449F-89DF-E0F33DDC5CB6}" type="slidenum">
              <a:rPr lang="en-US" smtClean="0"/>
              <a:pPr/>
              <a:t>6</a:t>
            </a:fld>
            <a:endParaRPr lang="en-US"/>
          </a:p>
        </p:txBody>
      </p:sp>
    </p:spTree>
    <p:extLst>
      <p:ext uri="{BB962C8B-B14F-4D97-AF65-F5344CB8AC3E}">
        <p14:creationId xmlns:p14="http://schemas.microsoft.com/office/powerpoint/2010/main" val="308285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solidFill>
                  <a:schemeClr val="tx1"/>
                </a:solidFill>
              </a:rPr>
              <a:t>To participate in a quality COS process, team members must have knowledge around:
Effective teaming, including how to support families as partners
Assessment, and specifically gathering functional information about the child from multiple sources across settings and situations;
Established age expectations to anchor the child’s skills and behaviors to typical child development; and
The 7-point COS rating scale which provide the “child outcomes ratings”
Let’s take a closer look at each the first three features: teaming, assessment and established age expectations.  You will learn about the 7-point rating scale in Session 3.
</a:t>
            </a:r>
            <a:endParaRPr lang="en-US" baseline="0" dirty="0" smtClean="0">
              <a:solidFill>
                <a:schemeClr val="tx1"/>
              </a:solidFill>
            </a:endParaRPr>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7</a:t>
            </a:fld>
            <a:endParaRPr lang="en-US"/>
          </a:p>
        </p:txBody>
      </p:sp>
    </p:spTree>
    <p:extLst>
      <p:ext uri="{BB962C8B-B14F-4D97-AF65-F5344CB8AC3E}">
        <p14:creationId xmlns:p14="http://schemas.microsoft.com/office/powerpoint/2010/main" val="165844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mtClean="0"/>
              <a:t>Team-based decision making: why is it so important, who are the team members, and what is the team’s collective aim?
The team’s aim is to arrive, through consensus, at child outcomes ratings.  The Early Childhood Technical Assistance, or ECTA Center offers several recommendations to do this:
First, that child outcomes ratings be determined by a team including family members, professionals who work with the child, and others familiar with the child’s functioning.
Second, ratings should not be determined by individuals who do not know the child, or by assigning a rating based only on information available in the child’s records. 
The ECTA Center strongly discourages the use of a rating scale without any guidance or instructions.  Examples of team members are seen on this slide.  Notice that parents must be included in the decision-making process. </a:t>
            </a:r>
            <a:endParaRPr lang="en-US" dirty="0"/>
          </a:p>
        </p:txBody>
      </p:sp>
      <p:sp>
        <p:nvSpPr>
          <p:cNvPr id="4" name="Slide Number Placeholder 3"/>
          <p:cNvSpPr>
            <a:spLocks noGrp="1"/>
          </p:cNvSpPr>
          <p:nvPr>
            <p:ph type="sldNum" sz="quarter" idx="10"/>
          </p:nvPr>
        </p:nvSpPr>
        <p:spPr/>
        <p:txBody>
          <a:bodyPr/>
          <a:lstStyle/>
          <a:p>
            <a:fld id="{A44E543C-FACC-428E-A2C6-1CDB46571BAD}" type="slidenum">
              <a:rPr lang="en-US" smtClean="0"/>
              <a:t>8</a:t>
            </a:fld>
            <a:endParaRPr lang="en-US"/>
          </a:p>
        </p:txBody>
      </p:sp>
    </p:spTree>
    <p:extLst>
      <p:ext uri="{BB962C8B-B14F-4D97-AF65-F5344CB8AC3E}">
        <p14:creationId xmlns:p14="http://schemas.microsoft.com/office/powerpoint/2010/main" val="700510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F8608-B0F1-4127-B617-78AB31A5CD2D}" type="slidenum">
              <a:rPr lang="en-US"/>
              <a:pPr/>
              <a:t>9</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pPr defTabSz="931774">
              <a:defRPr/>
            </a:pPr>
            <a:r>
              <a:rPr lang="en-US" smtClean="0"/>
              <a:t>The team will gather information via assessment.  What do we mean by assessment?  Assessment is the process of gathering information to make decisions.  This definition of assessment comes from the Division of Early Childhood of the Council for Exceptional Children.  
In relationship to the COS process, the term assessment is used very globally to refer to all sources of information, across settings and situations, to provide the most comprehensive picture of a child’s development. </a:t>
            </a:r>
            <a:endParaRPr lang="en-US" baseline="0" dirty="0" smtClean="0"/>
          </a:p>
        </p:txBody>
      </p:sp>
    </p:spTree>
    <p:extLst>
      <p:ext uri="{BB962C8B-B14F-4D97-AF65-F5344CB8AC3E}">
        <p14:creationId xmlns:p14="http://schemas.microsoft.com/office/powerpoint/2010/main" val="81166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1143000" y="5945452"/>
            <a:ext cx="1761565" cy="362803"/>
          </a:xfrm>
        </p:spPr>
        <p:txBody>
          <a:bodyPr/>
          <a:lstStyle>
            <a:lvl1pPr>
              <a:defRPr>
                <a:solidFill>
                  <a:schemeClr val="accent5"/>
                </a:solidFill>
              </a:defRPr>
            </a:lvl1pPr>
          </a:lstStyle>
          <a:p>
            <a:fld id="{C2FB0623-3D73-495B-B0AE-F82E1A972675}" type="datetime1">
              <a:rPr lang="en-US" smtClean="0"/>
              <a:t>2/10/2015</a:t>
            </a:fld>
            <a:endParaRPr lang="en-US" dirty="0"/>
          </a:p>
        </p:txBody>
      </p:sp>
      <p:sp>
        <p:nvSpPr>
          <p:cNvPr id="5" name="Footer Placeholder 4"/>
          <p:cNvSpPr>
            <a:spLocks noGrp="1"/>
          </p:cNvSpPr>
          <p:nvPr>
            <p:ph type="ftr" sz="quarter" idx="11"/>
          </p:nvPr>
        </p:nvSpPr>
        <p:spPr>
          <a:xfrm>
            <a:off x="3460376" y="5943130"/>
            <a:ext cx="5289375" cy="365125"/>
          </a:xfrm>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nvPr>
        </p:nvSpPr>
        <p:spPr>
          <a:xfrm>
            <a:off x="9309654" y="5945452"/>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189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accent5"/>
                </a:solidFill>
              </a:defRPr>
            </a:lvl1pPr>
          </a:lstStyle>
          <a:p>
            <a:fld id="{70BEFF05-580B-4F01-A7C5-FB32AC420427}" type="datetime1">
              <a:rPr lang="en-US" smtClean="0"/>
              <a:t>2/10/2015</a:t>
            </a:fld>
            <a:endParaRPr lang="en-US" dirty="0"/>
          </a:p>
        </p:txBody>
      </p:sp>
      <p:sp>
        <p:nvSpPr>
          <p:cNvPr id="5" name="Footer Placeholder 4"/>
          <p:cNvSpPr>
            <a:spLocks noGrp="1"/>
          </p:cNvSpPr>
          <p:nvPr>
            <p:ph type="ftr" sz="quarter" idx="11"/>
          </p:nvPr>
        </p:nvSpPr>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35581059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290971" cy="5172635"/>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1726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accent5"/>
                </a:solidFill>
              </a:defRPr>
            </a:lvl1pPr>
          </a:lstStyle>
          <a:p>
            <a:fld id="{492B69FD-ABF9-4C1F-8171-4AB9CA99EE20}" type="datetime1">
              <a:rPr lang="en-US" smtClean="0"/>
              <a:t>2/10/2015</a:t>
            </a:fld>
            <a:endParaRPr lang="en-US" dirty="0"/>
          </a:p>
        </p:txBody>
      </p:sp>
      <p:sp>
        <p:nvSpPr>
          <p:cNvPr id="5" name="Footer Placeholder 4"/>
          <p:cNvSpPr>
            <a:spLocks noGrp="1"/>
          </p:cNvSpPr>
          <p:nvPr>
            <p:ph type="ftr" sz="quarter" idx="11"/>
          </p:nvPr>
        </p:nvSpPr>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20902282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143000" y="2057400"/>
            <a:ext cx="9872871" cy="389516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a:xfrm>
            <a:off x="1143000" y="6044004"/>
            <a:ext cx="1922929" cy="365125"/>
          </a:xfrm>
        </p:spPr>
        <p:txBody>
          <a:bodyPr/>
          <a:lstStyle>
            <a:lvl1pPr>
              <a:defRPr>
                <a:solidFill>
                  <a:schemeClr val="accent5"/>
                </a:solidFill>
              </a:defRPr>
            </a:lvl1pPr>
          </a:lstStyle>
          <a:p>
            <a:fld id="{CF8F8394-00BB-46F3-A0F6-ED3F2B5AABAB}" type="datetime1">
              <a:rPr lang="en-US" smtClean="0"/>
              <a:t>2/10/2015</a:t>
            </a:fld>
            <a:endParaRPr lang="en-US" dirty="0"/>
          </a:p>
        </p:txBody>
      </p:sp>
      <p:sp>
        <p:nvSpPr>
          <p:cNvPr id="5" name="Footer Placeholder 4"/>
          <p:cNvSpPr>
            <a:spLocks noGrp="1"/>
          </p:cNvSpPr>
          <p:nvPr>
            <p:ph type="ftr" sz="quarter" idx="11"/>
            <p:custDataLst>
              <p:tags r:id="rId4"/>
            </p:custDataLst>
          </p:nvPr>
        </p:nvSpPr>
        <p:spPr>
          <a:xfrm>
            <a:off x="3621741" y="6044006"/>
            <a:ext cx="5128010" cy="365124"/>
          </a:xfrm>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custDataLst>
              <p:tags r:id="rId5"/>
            </p:custDataLst>
          </p:nvPr>
        </p:nvSpPr>
        <p:spPr>
          <a:xfrm>
            <a:off x="9309654" y="6044004"/>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18040339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06424" y="1173575"/>
            <a:ext cx="9966960" cy="2926080"/>
          </a:xfrm>
        </p:spPr>
        <p:txBody>
          <a:bodyPr anchor="b">
            <a:noAutofit/>
          </a:bodyPr>
          <a:lstStyle>
            <a:lvl1pPr algn="ctr">
              <a:lnSpc>
                <a:spcPct val="85000"/>
              </a:lnSpc>
              <a:defRPr sz="7200" b="0" cap="all"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1709928" y="4154520"/>
            <a:ext cx="8769096" cy="1363806"/>
          </a:xfrm>
        </p:spPr>
        <p:txBody>
          <a:bodyPr anchor="t">
            <a:normAutofit/>
          </a:bodyPr>
          <a:lstStyle>
            <a:lvl1pPr marL="0" indent="0" algn="ctr">
              <a:buNone/>
              <a:defRPr sz="2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a:xfrm>
            <a:off x="1143000" y="5957498"/>
            <a:ext cx="1887071" cy="385377"/>
          </a:xfrm>
        </p:spPr>
        <p:txBody>
          <a:bodyPr/>
          <a:lstStyle>
            <a:lvl1pPr>
              <a:defRPr>
                <a:solidFill>
                  <a:schemeClr val="accent5"/>
                </a:solidFill>
              </a:defRPr>
            </a:lvl1pPr>
          </a:lstStyle>
          <a:p>
            <a:fld id="{95E5ADB1-3F36-4C7B-B3DF-A8A44FF4BAEA}" type="datetime1">
              <a:rPr lang="en-US" smtClean="0"/>
              <a:t>2/10/2015</a:t>
            </a:fld>
            <a:endParaRPr lang="en-US" dirty="0"/>
          </a:p>
        </p:txBody>
      </p:sp>
      <p:sp>
        <p:nvSpPr>
          <p:cNvPr id="5" name="Footer Placeholder 4"/>
          <p:cNvSpPr>
            <a:spLocks noGrp="1"/>
          </p:cNvSpPr>
          <p:nvPr>
            <p:ph type="ftr" sz="quarter" idx="11"/>
            <p:custDataLst>
              <p:tags r:id="rId4"/>
            </p:custDataLst>
          </p:nvPr>
        </p:nvSpPr>
        <p:spPr>
          <a:xfrm>
            <a:off x="3585882" y="5957499"/>
            <a:ext cx="5163869" cy="385376"/>
          </a:xfrm>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custDataLst>
              <p:tags r:id="rId5"/>
            </p:custDataLst>
          </p:nvPr>
        </p:nvSpPr>
        <p:spPr>
          <a:xfrm>
            <a:off x="9309654" y="5977750"/>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5391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custDataLst>
              <p:tags r:id="rId1"/>
            </p:custDataLst>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1143000" y="2057399"/>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6267612" y="2057400"/>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custDataLst>
              <p:tags r:id="rId4"/>
            </p:custDataLst>
          </p:nvPr>
        </p:nvSpPr>
        <p:spPr>
          <a:xfrm>
            <a:off x="1143000" y="6098322"/>
            <a:ext cx="1851212" cy="386614"/>
          </a:xfrm>
        </p:spPr>
        <p:txBody>
          <a:bodyPr/>
          <a:lstStyle>
            <a:lvl1pPr>
              <a:defRPr>
                <a:solidFill>
                  <a:schemeClr val="accent5"/>
                </a:solidFill>
              </a:defRPr>
            </a:lvl1pPr>
          </a:lstStyle>
          <a:p>
            <a:fld id="{33E1C75A-81C4-494E-B3CB-4A4534AA9E7F}" type="datetime1">
              <a:rPr lang="en-US" smtClean="0"/>
              <a:t>2/10/2015</a:t>
            </a:fld>
            <a:endParaRPr lang="en-US" dirty="0"/>
          </a:p>
        </p:txBody>
      </p:sp>
      <p:sp>
        <p:nvSpPr>
          <p:cNvPr id="6" name="Footer Placeholder 5"/>
          <p:cNvSpPr>
            <a:spLocks noGrp="1"/>
          </p:cNvSpPr>
          <p:nvPr>
            <p:ph type="ftr" sz="quarter" idx="11"/>
            <p:custDataLst>
              <p:tags r:id="rId5"/>
            </p:custDataLst>
          </p:nvPr>
        </p:nvSpPr>
        <p:spPr>
          <a:xfrm>
            <a:off x="3550024" y="6119813"/>
            <a:ext cx="5209663" cy="365124"/>
          </a:xfrm>
        </p:spPr>
        <p:txBody>
          <a:bodyPr/>
          <a:lstStyle>
            <a:lvl1pPr>
              <a:defRPr>
                <a:solidFill>
                  <a:schemeClr val="accent5"/>
                </a:solidFill>
              </a:defRPr>
            </a:lvl1pPr>
          </a:lstStyle>
          <a:p>
            <a:endParaRPr lang="en-US" dirty="0"/>
          </a:p>
        </p:txBody>
      </p:sp>
      <p:sp>
        <p:nvSpPr>
          <p:cNvPr id="7" name="Slide Number Placeholder 6"/>
          <p:cNvSpPr>
            <a:spLocks noGrp="1"/>
          </p:cNvSpPr>
          <p:nvPr>
            <p:ph type="sldNum" sz="quarter" idx="12"/>
            <p:custDataLst>
              <p:tags r:id="rId6"/>
            </p:custDataLst>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28696143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custDataLst>
              <p:tags r:id="rId1"/>
            </p:custDataLst>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1143000" y="2001511"/>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1143000" y="2721483"/>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6269173" y="1999032"/>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6269173" y="2719322"/>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a:xfrm>
            <a:off x="1143000" y="6098322"/>
            <a:ext cx="1785339" cy="386614"/>
          </a:xfrm>
        </p:spPr>
        <p:txBody>
          <a:bodyPr/>
          <a:lstStyle>
            <a:lvl1pPr>
              <a:defRPr>
                <a:solidFill>
                  <a:schemeClr val="accent5"/>
                </a:solidFill>
              </a:defRPr>
            </a:lvl1pPr>
          </a:lstStyle>
          <a:p>
            <a:fld id="{47B89222-647F-449B-88DD-3F355A4554DD}" type="datetime1">
              <a:rPr lang="en-US" smtClean="0"/>
              <a:t>2/10/2015</a:t>
            </a:fld>
            <a:endParaRPr lang="en-US" dirty="0"/>
          </a:p>
        </p:txBody>
      </p:sp>
      <p:sp>
        <p:nvSpPr>
          <p:cNvPr id="8" name="Footer Placeholder 7"/>
          <p:cNvSpPr>
            <a:spLocks noGrp="1"/>
          </p:cNvSpPr>
          <p:nvPr>
            <p:ph type="ftr" sz="quarter" idx="11"/>
            <p:custDataLst>
              <p:tags r:id="rId7"/>
            </p:custDataLst>
          </p:nvPr>
        </p:nvSpPr>
        <p:spPr>
          <a:xfrm>
            <a:off x="3478306" y="6119813"/>
            <a:ext cx="5281381" cy="365123"/>
          </a:xfrm>
        </p:spPr>
        <p:txBody>
          <a:bodyPr/>
          <a:lstStyle>
            <a:lvl1pPr>
              <a:defRPr>
                <a:solidFill>
                  <a:schemeClr val="accent5"/>
                </a:solidFill>
              </a:defRPr>
            </a:lvl1pPr>
          </a:lstStyle>
          <a:p>
            <a:endParaRPr lang="en-US" dirty="0"/>
          </a:p>
        </p:txBody>
      </p:sp>
      <p:sp>
        <p:nvSpPr>
          <p:cNvPr id="9" name="Slide Number Placeholder 8"/>
          <p:cNvSpPr>
            <a:spLocks noGrp="1"/>
          </p:cNvSpPr>
          <p:nvPr>
            <p:ph type="sldNum" sz="quarter" idx="12"/>
            <p:custDataLst>
              <p:tags r:id="rId8"/>
            </p:custDataLst>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4330223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1143000" y="5975429"/>
            <a:ext cx="2048435" cy="365125"/>
          </a:xfrm>
        </p:spPr>
        <p:txBody>
          <a:bodyPr/>
          <a:lstStyle>
            <a:lvl1pPr>
              <a:defRPr>
                <a:solidFill>
                  <a:schemeClr val="accent5"/>
                </a:solidFill>
              </a:defRPr>
            </a:lvl1pPr>
          </a:lstStyle>
          <a:p>
            <a:fld id="{2797BB49-1303-432E-AD0A-53227B1B7548}" type="datetime1">
              <a:rPr lang="en-US" smtClean="0"/>
              <a:t>2/10/2015</a:t>
            </a:fld>
            <a:endParaRPr lang="en-US" dirty="0"/>
          </a:p>
        </p:txBody>
      </p:sp>
      <p:sp>
        <p:nvSpPr>
          <p:cNvPr id="4" name="Footer Placeholder 3"/>
          <p:cNvSpPr>
            <a:spLocks noGrp="1"/>
          </p:cNvSpPr>
          <p:nvPr>
            <p:ph type="ftr" sz="quarter" idx="11"/>
          </p:nvPr>
        </p:nvSpPr>
        <p:spPr>
          <a:xfrm>
            <a:off x="3747247" y="5975429"/>
            <a:ext cx="5002503" cy="365125"/>
          </a:xfrm>
        </p:spPr>
        <p:txBody>
          <a:bodyPr/>
          <a:lstStyle>
            <a:lvl1pPr>
              <a:defRPr>
                <a:solidFill>
                  <a:schemeClr val="accent5"/>
                </a:solidFill>
              </a:defRPr>
            </a:lvl1pPr>
          </a:lstStyle>
          <a:p>
            <a:endParaRPr lang="en-US" dirty="0"/>
          </a:p>
        </p:txBody>
      </p:sp>
      <p:sp>
        <p:nvSpPr>
          <p:cNvPr id="5" name="Slide Number Placeholder 4"/>
          <p:cNvSpPr>
            <a:spLocks noGrp="1"/>
          </p:cNvSpPr>
          <p:nvPr>
            <p:ph type="sldNum" sz="quarter" idx="12"/>
          </p:nvPr>
        </p:nvSpPr>
        <p:spPr>
          <a:xfrm>
            <a:off x="9309654" y="5975429"/>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358675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solidFill>
                  <a:schemeClr val="accent5"/>
                </a:solidFill>
              </a:defRPr>
            </a:lvl1pPr>
          </a:lstStyle>
          <a:p>
            <a:fld id="{59B40818-6D0D-4B6E-9FED-FBD81886C76C}" type="datetime1">
              <a:rPr lang="en-US" smtClean="0"/>
              <a:t>2/10/2015</a:t>
            </a:fld>
            <a:endParaRPr lang="en-US" dirty="0"/>
          </a:p>
        </p:txBody>
      </p:sp>
      <p:sp>
        <p:nvSpPr>
          <p:cNvPr id="3" name="Footer Placeholder 2"/>
          <p:cNvSpPr>
            <a:spLocks noGrp="1"/>
          </p:cNvSpPr>
          <p:nvPr>
            <p:ph type="ftr" sz="quarter" idx="11"/>
            <p:custDataLst>
              <p:tags r:id="rId2"/>
            </p:custDataLst>
          </p:nvPr>
        </p:nvSpPr>
        <p:spPr>
          <a:xfrm>
            <a:off x="3998259" y="6098322"/>
            <a:ext cx="4761428" cy="365124"/>
          </a:xfrm>
        </p:spPr>
        <p:txBody>
          <a:bodyPr/>
          <a:lstStyle>
            <a:lvl1pPr>
              <a:defRPr>
                <a:solidFill>
                  <a:schemeClr val="accent5"/>
                </a:solidFill>
              </a:defRPr>
            </a:lvl1pPr>
          </a:lstStyle>
          <a:p>
            <a:endParaRPr lang="en-US" dirty="0"/>
          </a:p>
        </p:txBody>
      </p:sp>
      <p:sp>
        <p:nvSpPr>
          <p:cNvPr id="4" name="Slide Number Placeholder 3"/>
          <p:cNvSpPr>
            <a:spLocks noGrp="1"/>
          </p:cNvSpPr>
          <p:nvPr>
            <p:ph type="sldNum" sz="quarter" idx="12"/>
            <p:custDataLst>
              <p:tags r:id="rId3"/>
            </p:custDataLst>
          </p:nvPr>
        </p:nvSpPr>
        <p:spPr>
          <a:xfrm>
            <a:off x="9285872" y="6098321"/>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2017071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163712" cy="47548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5"/>
                </a:solidFill>
              </a:defRPr>
            </a:lvl1pPr>
          </a:lstStyle>
          <a:p>
            <a:fld id="{5A003E0E-2660-47D0-BAFD-B198F4E47465}" type="datetime1">
              <a:rPr lang="en-US" smtClean="0"/>
              <a:t>2/10/2015</a:t>
            </a:fld>
            <a:endParaRPr lang="en-US" dirty="0"/>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4481132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5"/>
                </a:solidFill>
              </a:defRPr>
            </a:lvl1pPr>
          </a:lstStyle>
          <a:p>
            <a:fld id="{EF1BE032-C82A-40E8-BE8B-2FAD08C95948}" type="datetime1">
              <a:rPr lang="en-US" smtClean="0"/>
              <a:t>2/10/2015</a:t>
            </a:fld>
            <a:endParaRPr lang="en-US" dirty="0"/>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15534072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3"/>
            </p:custData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custDataLst>
              <p:tags r:id="rId14"/>
            </p:custDataLst>
          </p:nvPr>
        </p:nvSpPr>
        <p:spPr>
          <a:xfrm>
            <a:off x="1143000" y="609600"/>
            <a:ext cx="9875520" cy="13563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5"/>
            </p:custDataLst>
          </p:nvPr>
        </p:nvSpPr>
        <p:spPr>
          <a:xfrm>
            <a:off x="1143000" y="2057400"/>
            <a:ext cx="9872871"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6"/>
            </p:custDataLst>
          </p:nvPr>
        </p:nvSpPr>
        <p:spPr>
          <a:xfrm>
            <a:off x="1143000" y="6098322"/>
            <a:ext cx="1959004" cy="386614"/>
          </a:xfrm>
          <a:prstGeom prst="rect">
            <a:avLst/>
          </a:prstGeom>
        </p:spPr>
        <p:txBody>
          <a:bodyPr vert="horz" lIns="91440" tIns="45720" rIns="91440" bIns="45720" rtlCol="0" anchor="ctr"/>
          <a:lstStyle>
            <a:lvl1pPr algn="l">
              <a:defRPr sz="1200">
                <a:solidFill>
                  <a:schemeClr val="accent5"/>
                </a:solidFill>
              </a:defRPr>
            </a:lvl1pPr>
          </a:lstStyle>
          <a:p>
            <a:fld id="{33499AB6-F73E-4BA7-B3EE-8C77D9FAB27D}" type="datetime1">
              <a:rPr lang="en-US" smtClean="0"/>
              <a:t>2/10/2015</a:t>
            </a:fld>
            <a:endParaRPr lang="en-US" dirty="0"/>
          </a:p>
        </p:txBody>
      </p:sp>
      <p:sp>
        <p:nvSpPr>
          <p:cNvPr id="5" name="Footer Placeholder 4"/>
          <p:cNvSpPr>
            <a:spLocks noGrp="1"/>
          </p:cNvSpPr>
          <p:nvPr>
            <p:ph type="ftr" sz="quarter" idx="3"/>
            <p:custDataLst>
              <p:tags r:id="rId17"/>
            </p:custDataLst>
          </p:nvPr>
        </p:nvSpPr>
        <p:spPr>
          <a:xfrm>
            <a:off x="3657600" y="6119813"/>
            <a:ext cx="5102087" cy="365124"/>
          </a:xfrm>
          <a:prstGeom prst="rect">
            <a:avLst/>
          </a:prstGeom>
        </p:spPr>
        <p:txBody>
          <a:bodyPr vert="horz" lIns="91440" tIns="45720" rIns="91440" bIns="45720" rtlCol="0" anchor="ctr"/>
          <a:lstStyle>
            <a:lvl1pPr algn="ctr">
              <a:defRPr sz="1200">
                <a:solidFill>
                  <a:schemeClr val="accent5"/>
                </a:solidFill>
              </a:defRPr>
            </a:lvl1pPr>
          </a:lstStyle>
          <a:p>
            <a:endParaRPr lang="en-US" dirty="0"/>
          </a:p>
        </p:txBody>
      </p:sp>
      <p:sp>
        <p:nvSpPr>
          <p:cNvPr id="6" name="Slide Number Placeholder 5"/>
          <p:cNvSpPr>
            <a:spLocks noGrp="1"/>
          </p:cNvSpPr>
          <p:nvPr>
            <p:ph type="sldNum" sz="quarter" idx="4"/>
            <p:custDataLst>
              <p:tags r:id="rId18"/>
            </p:custDataLst>
          </p:nvPr>
        </p:nvSpPr>
        <p:spPr>
          <a:xfrm>
            <a:off x="9309654" y="6119811"/>
            <a:ext cx="1706217" cy="365125"/>
          </a:xfrm>
          <a:prstGeom prst="rect">
            <a:avLst/>
          </a:prstGeom>
        </p:spPr>
        <p:txBody>
          <a:bodyPr vert="horz" lIns="91440" tIns="45720" rIns="91440" bIns="45720" rtlCol="0" anchor="ctr"/>
          <a:lstStyle>
            <a:lvl1pPr algn="r">
              <a:defRPr sz="1200">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1955718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2"/>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2"/>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2"/>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notesSlide" Target="../notesSlides/notesSlide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3.xml"/><Relationship Id="rId5" Type="http://schemas.openxmlformats.org/officeDocument/2006/relationships/tags" Target="../tags/tag39.xml"/><Relationship Id="rId4" Type="http://schemas.openxmlformats.org/officeDocument/2006/relationships/tags" Target="../tags/tag38.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90.xml"/><Relationship Id="rId7"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10" Type="http://schemas.openxmlformats.org/officeDocument/2006/relationships/notesSlide" Target="../notesSlides/notesSlide11.xml"/><Relationship Id="rId4" Type="http://schemas.openxmlformats.org/officeDocument/2006/relationships/tags" Target="../tags/tag97.xml"/><Relationship Id="rId9"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notesSlide" Target="../notesSlides/notesSlide1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tags" Target="../tags/tag105.xml"/></Relationships>
</file>

<file path=ppt/slides/_rels/slide13.xml.rels><?xml version="1.0" encoding="UTF-8" standalone="yes"?>
<Relationships xmlns="http://schemas.openxmlformats.org/package/2006/relationships"><Relationship Id="rId8" Type="http://schemas.openxmlformats.org/officeDocument/2006/relationships/tags" Target="../tags/tag114.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notesSlide" Target="../notesSlides/notesSlide13.xml"/><Relationship Id="rId5" Type="http://schemas.openxmlformats.org/officeDocument/2006/relationships/tags" Target="../tags/tag111.xml"/><Relationship Id="rId10" Type="http://schemas.openxmlformats.org/officeDocument/2006/relationships/slideLayout" Target="../slideLayouts/slideLayout2.xml"/><Relationship Id="rId4" Type="http://schemas.openxmlformats.org/officeDocument/2006/relationships/tags" Target="../tags/tag110.xml"/><Relationship Id="rId9" Type="http://schemas.openxmlformats.org/officeDocument/2006/relationships/tags" Target="../tags/tag115.xml"/></Relationships>
</file>

<file path=ppt/slides/_rels/slide14.xml.rels><?xml version="1.0" encoding="UTF-8" standalone="yes"?>
<Relationships xmlns="http://schemas.openxmlformats.org/package/2006/relationships"><Relationship Id="rId8" Type="http://schemas.openxmlformats.org/officeDocument/2006/relationships/hyperlink" Target="http://ectacenter.org/eco/pages/crosswalks.asp" TargetMode="External"/><Relationship Id="rId3" Type="http://schemas.openxmlformats.org/officeDocument/2006/relationships/tags" Target="../tags/tag118.xml"/><Relationship Id="rId7" Type="http://schemas.openxmlformats.org/officeDocument/2006/relationships/notesSlide" Target="../notesSlides/notesSlide14.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2.xml"/><Relationship Id="rId5" Type="http://schemas.openxmlformats.org/officeDocument/2006/relationships/tags" Target="../tags/tag120.xml"/><Relationship Id="rId4" Type="http://schemas.openxmlformats.org/officeDocument/2006/relationships/tags" Target="../tags/tag119.xml"/></Relationships>
</file>

<file path=ppt/slides/_rels/slide15.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notesSlide" Target="../notesSlides/notesSlide15.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2.xml"/><Relationship Id="rId5" Type="http://schemas.openxmlformats.org/officeDocument/2006/relationships/tags" Target="../tags/tag125.xml"/><Relationship Id="rId4" Type="http://schemas.openxmlformats.org/officeDocument/2006/relationships/tags" Target="../tags/tag124.xml"/></Relationships>
</file>

<file path=ppt/slides/_rels/slide16.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tags" Target="../tags/tag151.xml"/><Relationship Id="rId3" Type="http://schemas.openxmlformats.org/officeDocument/2006/relationships/tags" Target="../tags/tag128.xml"/><Relationship Id="rId21" Type="http://schemas.openxmlformats.org/officeDocument/2006/relationships/tags" Target="../tags/tag146.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tags" Target="../tags/tag150.xml"/><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tags" Target="../tags/tag145.xml"/><Relationship Id="rId29" Type="http://schemas.openxmlformats.org/officeDocument/2006/relationships/notesSlide" Target="../notesSlides/notesSlide16.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tags" Target="../tags/tag149.xml"/><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tags" Target="../tags/tag148.xml"/><Relationship Id="rId28" Type="http://schemas.openxmlformats.org/officeDocument/2006/relationships/slideLayout" Target="../slideLayouts/slideLayout7.xml"/><Relationship Id="rId10" Type="http://schemas.openxmlformats.org/officeDocument/2006/relationships/tags" Target="../tags/tag135.xml"/><Relationship Id="rId19" Type="http://schemas.openxmlformats.org/officeDocument/2006/relationships/tags" Target="../tags/tag144.xml"/><Relationship Id="rId31" Type="http://schemas.openxmlformats.org/officeDocument/2006/relationships/image" Target="../media/image7.jpeg"/><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tags" Target="../tags/tag152.xml"/><Relationship Id="rId30"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8.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56.xml"/></Relationships>
</file>

<file path=ppt/slides/_rels/slide18.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notesSlide" Target="../notesSlides/notesSlide18.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2.xml"/><Relationship Id="rId5" Type="http://schemas.openxmlformats.org/officeDocument/2006/relationships/tags" Target="../tags/tag161.xml"/><Relationship Id="rId4" Type="http://schemas.openxmlformats.org/officeDocument/2006/relationships/tags" Target="../tags/tag160.xml"/></Relationships>
</file>

<file path=ppt/slides/_rels/slide19.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notesSlide" Target="../notesSlides/notesSlide19.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4.xml"/><Relationship Id="rId5" Type="http://schemas.openxmlformats.org/officeDocument/2006/relationships/tags" Target="../tags/tag166.xml"/><Relationship Id="rId4" Type="http://schemas.openxmlformats.org/officeDocument/2006/relationships/tags" Target="../tags/tag165.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2.xml"/><Relationship Id="rId7"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s/_rels/slide20.xml.rels><?xml version="1.0" encoding="UTF-8" standalone="yes"?>
<Relationships xmlns="http://schemas.openxmlformats.org/package/2006/relationships"><Relationship Id="rId8" Type="http://schemas.openxmlformats.org/officeDocument/2006/relationships/hyperlink" Target="mailto:pamela.miller@maryland.gov" TargetMode="External"/><Relationship Id="rId3" Type="http://schemas.openxmlformats.org/officeDocument/2006/relationships/tags" Target="../tags/tag169.xml"/><Relationship Id="rId7" Type="http://schemas.openxmlformats.org/officeDocument/2006/relationships/hyperlink" Target="mailto:nancy.vorobey@maryland.gov" TargetMode="Externa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20.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tags" Target="../tags/tag170.xml"/><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4.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2.em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notesSlide" Target="../notesSlides/notesSlide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6.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7.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slideLayout" Target="../slideLayouts/slideLayout2.xml"/><Relationship Id="rId18" Type="http://schemas.openxmlformats.org/officeDocument/2006/relationships/diagramColors" Target="../diagrams/colors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diagramQuickStyle" Target="../diagrams/quickStyle1.xml"/><Relationship Id="rId2" Type="http://schemas.openxmlformats.org/officeDocument/2006/relationships/tags" Target="../tags/tag65.xml"/><Relationship Id="rId16" Type="http://schemas.openxmlformats.org/officeDocument/2006/relationships/diagramLayout" Target="../diagrams/layout1.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diagramData" Target="../diagrams/data1.xml"/><Relationship Id="rId10" Type="http://schemas.openxmlformats.org/officeDocument/2006/relationships/tags" Target="../tags/tag73.xml"/><Relationship Id="rId19" Type="http://schemas.microsoft.com/office/2007/relationships/diagramDrawing" Target="../diagrams/drawing1.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78.xml"/><Relationship Id="rId7"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84.xml"/><Relationship Id="rId7"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lstStyle/>
          <a:p>
            <a:r>
              <a:rPr lang="en-US" sz="6000" dirty="0" smtClean="0"/>
              <a:t>Essential Knowledge for the Child Outcomes Summary Process</a:t>
            </a:r>
            <a:endParaRPr lang="en-US" sz="6000" dirty="0"/>
          </a:p>
        </p:txBody>
      </p:sp>
      <p:sp>
        <p:nvSpPr>
          <p:cNvPr id="6" name="Text Placeholder 5"/>
          <p:cNvSpPr>
            <a:spLocks noGrp="1"/>
          </p:cNvSpPr>
          <p:nvPr>
            <p:ph type="body" idx="1"/>
            <p:custDataLst>
              <p:tags r:id="rId3"/>
            </p:custDataLst>
          </p:nvPr>
        </p:nvSpPr>
        <p:spPr/>
        <p:txBody>
          <a:bodyPr>
            <a:normAutofit/>
          </a:bodyPr>
          <a:lstStyle/>
          <a:p>
            <a:endParaRPr lang="en-US" sz="4400"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1</a:t>
            </a:fld>
            <a:endParaRPr lang="en-US"/>
          </a:p>
        </p:txBody>
      </p:sp>
      <p:sp>
        <p:nvSpPr>
          <p:cNvPr id="7" name="TextBox 6"/>
          <p:cNvSpPr txBox="1"/>
          <p:nvPr>
            <p:custDataLst>
              <p:tags r:id="rId5"/>
            </p:custDataLst>
          </p:nvPr>
        </p:nvSpPr>
        <p:spPr>
          <a:xfrm>
            <a:off x="3314401" y="6096654"/>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257318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4" name="Rectangle 4"/>
          <p:cNvSpPr>
            <a:spLocks noGrp="1" noChangeArrowheads="1"/>
          </p:cNvSpPr>
          <p:nvPr>
            <p:ph type="title"/>
            <p:custDataLst>
              <p:tags r:id="rId2"/>
            </p:custDataLst>
          </p:nvPr>
        </p:nvSpPr>
        <p:spPr>
          <a:xfrm>
            <a:off x="1143000" y="550577"/>
            <a:ext cx="10210801" cy="1134788"/>
          </a:xfrm>
        </p:spPr>
        <p:txBody>
          <a:bodyPr>
            <a:normAutofit fontScale="90000"/>
          </a:bodyPr>
          <a:lstStyle/>
          <a:p>
            <a:r>
              <a:rPr lang="en-US" dirty="0"/>
              <a:t>DEC Recommended Practices </a:t>
            </a:r>
            <a:r>
              <a:rPr lang="en-US" dirty="0" smtClean="0"/>
              <a:t>for </a:t>
            </a:r>
            <a:r>
              <a:rPr lang="en-US" dirty="0"/>
              <a:t>Assessment</a:t>
            </a:r>
          </a:p>
        </p:txBody>
      </p:sp>
      <p:sp>
        <p:nvSpPr>
          <p:cNvPr id="481285" name="Rectangle 5"/>
          <p:cNvSpPr>
            <a:spLocks noGrp="1" noChangeArrowheads="1"/>
          </p:cNvSpPr>
          <p:nvPr>
            <p:ph idx="1"/>
            <p:custDataLst>
              <p:tags r:id="rId3"/>
            </p:custDataLst>
          </p:nvPr>
        </p:nvSpPr>
        <p:spPr>
          <a:xfrm>
            <a:off x="2154477" y="1769302"/>
            <a:ext cx="9813372" cy="3895165"/>
          </a:xfrm>
        </p:spPr>
        <p:txBody>
          <a:bodyPr/>
          <a:lstStyle/>
          <a:p>
            <a:r>
              <a:rPr lang="en-US" sz="2400" dirty="0" smtClean="0"/>
              <a:t>  Involve </a:t>
            </a:r>
            <a:r>
              <a:rPr lang="en-US" sz="2400" dirty="0"/>
              <a:t>multiple sources </a:t>
            </a:r>
          </a:p>
          <a:p>
            <a:pPr lvl="1"/>
            <a:r>
              <a:rPr lang="en-US" dirty="0"/>
              <a:t>Examples: family members, professional team members, service providers, </a:t>
            </a:r>
            <a:r>
              <a:rPr lang="en-US" dirty="0" smtClean="0"/>
              <a:t>caregivers</a:t>
            </a:r>
            <a:br>
              <a:rPr lang="en-US" dirty="0" smtClean="0"/>
            </a:br>
            <a:endParaRPr lang="en-US" dirty="0"/>
          </a:p>
          <a:p>
            <a:r>
              <a:rPr lang="en-US" sz="2400" dirty="0" smtClean="0"/>
              <a:t>  Involve </a:t>
            </a:r>
            <a:r>
              <a:rPr lang="en-US" sz="2400" dirty="0"/>
              <a:t>multiple measures </a:t>
            </a:r>
          </a:p>
          <a:p>
            <a:pPr lvl="1"/>
            <a:r>
              <a:rPr lang="en-US" dirty="0"/>
              <a:t>Examples: observations, criterion- or curriculum-based instruments, interviews, norm-referenced scales, informed clinical opinion, work </a:t>
            </a:r>
            <a:r>
              <a:rPr lang="en-US" dirty="0" smtClean="0"/>
              <a:t>samples</a:t>
            </a:r>
            <a:br>
              <a:rPr lang="en-US" dirty="0" smtClean="0"/>
            </a:br>
            <a:endParaRPr lang="en-US" dirty="0" smtClean="0"/>
          </a:p>
          <a:p>
            <a:r>
              <a:rPr lang="en-US" sz="2400" dirty="0" smtClean="0"/>
              <a:t>  Used for multiple purposes</a:t>
            </a:r>
          </a:p>
          <a:p>
            <a:pPr lvl="1"/>
            <a:r>
              <a:rPr lang="en-US" dirty="0" smtClean="0"/>
              <a:t>Examples: screening, determining eligibility for services, individualized planning, monitoring child progress, </a:t>
            </a:r>
            <a:r>
              <a:rPr lang="en-US" i="1" dirty="0" smtClean="0"/>
              <a:t>measuring child outcomes</a:t>
            </a:r>
            <a:endParaRPr lang="en-US" i="1" dirty="0"/>
          </a:p>
        </p:txBody>
      </p:sp>
      <p:sp>
        <p:nvSpPr>
          <p:cNvPr id="5" name="Slide Number Placeholder 5"/>
          <p:cNvSpPr>
            <a:spLocks noGrp="1"/>
          </p:cNvSpPr>
          <p:nvPr>
            <p:ph type="sldNum" sz="quarter" idx="12"/>
            <p:custDataLst>
              <p:tags r:id="rId4"/>
            </p:custDataLst>
          </p:nvPr>
        </p:nvSpPr>
        <p:spPr/>
        <p:txBody>
          <a:bodyPr/>
          <a:lstStyle/>
          <a:p>
            <a:fld id="{903E84E7-3E83-4FC8-8819-D3918D31BCBF}" type="slidenum">
              <a:rPr lang="en-US"/>
              <a:pPr/>
              <a:t>10</a:t>
            </a:fld>
            <a:endParaRPr lang="en-US"/>
          </a:p>
        </p:txBody>
      </p:sp>
      <p:sp>
        <p:nvSpPr>
          <p:cNvPr id="6" name="TextBox 5"/>
          <p:cNvSpPr txBox="1"/>
          <p:nvPr>
            <p:custDataLst>
              <p:tags r:id="rId5"/>
            </p:custDataLst>
          </p:nvPr>
        </p:nvSpPr>
        <p:spPr>
          <a:xfrm>
            <a:off x="3320498"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2" name="Picture 1"/>
          <p:cNvPicPr>
            <a:picLocks noChangeAspect="1"/>
          </p:cNvPicPr>
          <p:nvPr>
            <p:custDataLst>
              <p:tags r:id="rId6"/>
            </p:custDataLst>
          </p:nvPr>
        </p:nvPicPr>
        <p:blipFill rotWithShape="1">
          <a:blip r:embed="rId9" cstate="print">
            <a:extLst>
              <a:ext uri="{28A0092B-C50C-407E-A947-70E740481C1C}">
                <a14:useLocalDpi xmlns:a14="http://schemas.microsoft.com/office/drawing/2010/main" val="0"/>
              </a:ext>
            </a:extLst>
          </a:blip>
          <a:srcRect l="11109" t="7306" r="58716" b="6545"/>
          <a:stretch/>
        </p:blipFill>
        <p:spPr>
          <a:xfrm>
            <a:off x="826717" y="1565803"/>
            <a:ext cx="1553228" cy="397070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558738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000" dirty="0"/>
              <a:t>The COS Process Supports the Use of:</a:t>
            </a:r>
          </a:p>
        </p:txBody>
      </p:sp>
      <p:sp>
        <p:nvSpPr>
          <p:cNvPr id="3" name="Text Placeholder 2"/>
          <p:cNvSpPr>
            <a:spLocks noGrp="1"/>
          </p:cNvSpPr>
          <p:nvPr>
            <p:ph type="body" idx="1"/>
            <p:custDataLst>
              <p:tags r:id="rId3"/>
            </p:custDataLst>
          </p:nvPr>
        </p:nvSpPr>
        <p:spPr/>
        <p:txBody>
          <a:bodyPr/>
          <a:lstStyle/>
          <a:p>
            <a:r>
              <a:rPr lang="en-US" dirty="0" smtClean="0"/>
              <a:t>Multiple Methods</a:t>
            </a:r>
            <a:endParaRPr lang="en-US" dirty="0"/>
          </a:p>
        </p:txBody>
      </p:sp>
      <p:sp>
        <p:nvSpPr>
          <p:cNvPr id="4" name="Content Placeholder 3"/>
          <p:cNvSpPr>
            <a:spLocks noGrp="1"/>
          </p:cNvSpPr>
          <p:nvPr>
            <p:ph sz="half" idx="2"/>
            <p:custDataLst>
              <p:tags r:id="rId4"/>
            </p:custDataLst>
          </p:nvPr>
        </p:nvSpPr>
        <p:spPr/>
        <p:txBody>
          <a:bodyPr/>
          <a:lstStyle/>
          <a:p>
            <a:r>
              <a:rPr lang="en-US" dirty="0" smtClean="0"/>
              <a:t>Curriculum-based assessments</a:t>
            </a:r>
          </a:p>
          <a:p>
            <a:r>
              <a:rPr lang="en-US" dirty="0" smtClean="0"/>
              <a:t>Norm-referenced assessments</a:t>
            </a:r>
          </a:p>
          <a:p>
            <a:r>
              <a:rPr lang="en-US" dirty="0" smtClean="0"/>
              <a:t>Developmental screenings</a:t>
            </a:r>
          </a:p>
          <a:p>
            <a:r>
              <a:rPr lang="en-US" dirty="0" smtClean="0"/>
              <a:t>Formative assessment (e.g., Maryland’s </a:t>
            </a:r>
            <a:r>
              <a:rPr lang="en-US" i="1" dirty="0" smtClean="0"/>
              <a:t>Early Learning Assessment</a:t>
            </a:r>
            <a:r>
              <a:rPr lang="en-US" dirty="0" smtClean="0"/>
              <a:t>)</a:t>
            </a:r>
          </a:p>
          <a:p>
            <a:r>
              <a:rPr lang="en-US" dirty="0" smtClean="0"/>
              <a:t>Observation, interview, and report</a:t>
            </a:r>
          </a:p>
          <a:p>
            <a:endParaRPr lang="en-US" dirty="0" smtClean="0"/>
          </a:p>
          <a:p>
            <a:endParaRPr lang="en-US" dirty="0" smtClean="0"/>
          </a:p>
          <a:p>
            <a:endParaRPr lang="en-US" dirty="0"/>
          </a:p>
        </p:txBody>
      </p:sp>
      <p:sp>
        <p:nvSpPr>
          <p:cNvPr id="5" name="Text Placeholder 4"/>
          <p:cNvSpPr>
            <a:spLocks noGrp="1"/>
          </p:cNvSpPr>
          <p:nvPr>
            <p:ph type="body" sz="quarter" idx="3"/>
            <p:custDataLst>
              <p:tags r:id="rId5"/>
            </p:custDataLst>
          </p:nvPr>
        </p:nvSpPr>
        <p:spPr/>
        <p:txBody>
          <a:bodyPr/>
          <a:lstStyle/>
          <a:p>
            <a:r>
              <a:rPr lang="en-US" dirty="0" smtClean="0"/>
              <a:t>Multiple Sources of Information</a:t>
            </a:r>
            <a:endParaRPr lang="en-US" dirty="0"/>
          </a:p>
        </p:txBody>
      </p:sp>
      <p:sp>
        <p:nvSpPr>
          <p:cNvPr id="6" name="Content Placeholder 5"/>
          <p:cNvSpPr>
            <a:spLocks noGrp="1"/>
          </p:cNvSpPr>
          <p:nvPr>
            <p:ph sz="quarter" idx="4"/>
            <p:custDataLst>
              <p:tags r:id="rId6"/>
            </p:custDataLst>
          </p:nvPr>
        </p:nvSpPr>
        <p:spPr/>
        <p:txBody>
          <a:bodyPr/>
          <a:lstStyle/>
          <a:p>
            <a:r>
              <a:rPr lang="en-US" dirty="0" smtClean="0"/>
              <a:t>Family information</a:t>
            </a:r>
          </a:p>
          <a:p>
            <a:r>
              <a:rPr lang="en-US" dirty="0" smtClean="0"/>
              <a:t>General and specialized educators</a:t>
            </a:r>
          </a:p>
          <a:p>
            <a:r>
              <a:rPr lang="en-US" dirty="0" smtClean="0"/>
              <a:t>Related </a:t>
            </a:r>
            <a:r>
              <a:rPr lang="en-US" dirty="0"/>
              <a:t>s</a:t>
            </a:r>
            <a:r>
              <a:rPr lang="en-US" dirty="0" smtClean="0"/>
              <a:t>ervice providers</a:t>
            </a:r>
          </a:p>
          <a:p>
            <a:r>
              <a:rPr lang="en-US" dirty="0" smtClean="0"/>
              <a:t>Physicians</a:t>
            </a:r>
          </a:p>
          <a:p>
            <a:r>
              <a:rPr lang="en-US" dirty="0" smtClean="0"/>
              <a:t>Early care and education providers</a:t>
            </a:r>
          </a:p>
          <a:p>
            <a:r>
              <a:rPr lang="en-US" dirty="0" smtClean="0"/>
              <a:t>People familiar with the child in all settings and situations </a:t>
            </a:r>
            <a:endParaRPr lang="en-US" dirty="0"/>
          </a:p>
        </p:txBody>
      </p:sp>
      <p:sp>
        <p:nvSpPr>
          <p:cNvPr id="7" name="Slide Number Placeholder 6"/>
          <p:cNvSpPr>
            <a:spLocks noGrp="1"/>
          </p:cNvSpPr>
          <p:nvPr>
            <p:ph type="sldNum" sz="quarter" idx="12"/>
            <p:custDataLst>
              <p:tags r:id="rId7"/>
            </p:custDataLst>
          </p:nvPr>
        </p:nvSpPr>
        <p:spPr/>
        <p:txBody>
          <a:bodyPr/>
          <a:lstStyle/>
          <a:p>
            <a:fld id="{466EEA67-8E32-470B-856F-44BBBD462677}" type="slidenum">
              <a:rPr lang="en-US" smtClean="0"/>
              <a:pPr/>
              <a:t>11</a:t>
            </a:fld>
            <a:endParaRPr lang="en-US" dirty="0"/>
          </a:p>
        </p:txBody>
      </p:sp>
      <p:sp>
        <p:nvSpPr>
          <p:cNvPr id="8" name="TextBox 7"/>
          <p:cNvSpPr txBox="1"/>
          <p:nvPr>
            <p:custDataLst>
              <p:tags r:id="rId8"/>
            </p:custDataLst>
          </p:nvPr>
        </p:nvSpPr>
        <p:spPr>
          <a:xfrm>
            <a:off x="3520440" y="6179262"/>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854330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custDataLst>
              <p:tags r:id="rId2"/>
            </p:custDataLst>
          </p:nvPr>
        </p:nvSpPr>
        <p:spPr>
          <a:xfrm>
            <a:off x="1057834" y="591671"/>
            <a:ext cx="9958037" cy="1233954"/>
          </a:xfrm>
        </p:spPr>
        <p:txBody>
          <a:bodyPr>
            <a:normAutofit/>
          </a:bodyPr>
          <a:lstStyle/>
          <a:p>
            <a:r>
              <a:rPr lang="en-US" sz="4000" dirty="0"/>
              <a:t>Assessing Functional </a:t>
            </a:r>
            <a:r>
              <a:rPr lang="en-US" sz="4000" dirty="0" smtClean="0"/>
              <a:t>Skills and Behaviors</a:t>
            </a:r>
            <a:endParaRPr lang="en-US" sz="4000" dirty="0"/>
          </a:p>
        </p:txBody>
      </p:sp>
      <p:sp>
        <p:nvSpPr>
          <p:cNvPr id="728067" name="Rectangle 3"/>
          <p:cNvSpPr>
            <a:spLocks noGrp="1" noChangeArrowheads="1"/>
          </p:cNvSpPr>
          <p:nvPr>
            <p:ph idx="1"/>
            <p:custDataLst>
              <p:tags r:id="rId3"/>
            </p:custDataLst>
          </p:nvPr>
        </p:nvSpPr>
        <p:spPr>
          <a:xfrm>
            <a:off x="1057834" y="2057399"/>
            <a:ext cx="9958037" cy="4119563"/>
          </a:xfrm>
        </p:spPr>
        <p:txBody>
          <a:bodyPr/>
          <a:lstStyle/>
          <a:p>
            <a:pPr>
              <a:spcAft>
                <a:spcPts val="1200"/>
              </a:spcAft>
            </a:pPr>
            <a:r>
              <a:rPr lang="en-US" sz="2800" dirty="0"/>
              <a:t>What does the child </a:t>
            </a:r>
            <a:r>
              <a:rPr lang="en-US" sz="2800" dirty="0" smtClean="0"/>
              <a:t>typically do</a:t>
            </a:r>
            <a:r>
              <a:rPr lang="en-US" sz="2800" dirty="0"/>
              <a:t>?</a:t>
            </a:r>
          </a:p>
          <a:p>
            <a:pPr>
              <a:spcAft>
                <a:spcPts val="1200"/>
              </a:spcAft>
            </a:pPr>
            <a:r>
              <a:rPr lang="en-US" sz="2800" dirty="0" smtClean="0"/>
              <a:t>What is the child’s actual </a:t>
            </a:r>
            <a:r>
              <a:rPr lang="en-US" sz="2800" dirty="0"/>
              <a:t>performance across settings and </a:t>
            </a:r>
            <a:r>
              <a:rPr lang="en-US" sz="2800" dirty="0" smtClean="0"/>
              <a:t>situations?</a:t>
            </a:r>
            <a:endParaRPr lang="en-US" sz="2800" dirty="0"/>
          </a:p>
          <a:p>
            <a:pPr>
              <a:spcAft>
                <a:spcPts val="1200"/>
              </a:spcAft>
            </a:pPr>
            <a:r>
              <a:rPr lang="en-US" sz="2800" dirty="0"/>
              <a:t>How </a:t>
            </a:r>
            <a:r>
              <a:rPr lang="en-US" sz="2800" dirty="0" smtClean="0"/>
              <a:t>does the child uses </a:t>
            </a:r>
            <a:r>
              <a:rPr lang="en-US" sz="2800" dirty="0"/>
              <a:t>his/her skills to accomplish </a:t>
            </a:r>
            <a:r>
              <a:rPr lang="en-US" sz="2800" dirty="0" smtClean="0"/>
              <a:t>tasks?</a:t>
            </a:r>
            <a:endParaRPr lang="en-US" sz="2800" dirty="0"/>
          </a:p>
          <a:p>
            <a:pPr marL="0" indent="0">
              <a:buNone/>
            </a:pPr>
            <a:endParaRPr lang="en-US" dirty="0"/>
          </a:p>
        </p:txBody>
      </p:sp>
      <p:sp>
        <p:nvSpPr>
          <p:cNvPr id="5" name="Slide Number Placeholder 5"/>
          <p:cNvSpPr>
            <a:spLocks noGrp="1"/>
          </p:cNvSpPr>
          <p:nvPr>
            <p:ph type="sldNum" sz="quarter" idx="12"/>
            <p:custDataLst>
              <p:tags r:id="rId4"/>
            </p:custDataLst>
          </p:nvPr>
        </p:nvSpPr>
        <p:spPr/>
        <p:txBody>
          <a:bodyPr/>
          <a:lstStyle/>
          <a:p>
            <a:fld id="{64A70A1B-7398-497E-B233-02A64C360C56}" type="slidenum">
              <a:rPr lang="en-US"/>
              <a:pPr/>
              <a:t>12</a:t>
            </a:fld>
            <a:endParaRPr lang="en-US"/>
          </a:p>
        </p:txBody>
      </p:sp>
      <p:sp>
        <p:nvSpPr>
          <p:cNvPr id="6" name="TextBox 5"/>
          <p:cNvSpPr txBox="1"/>
          <p:nvPr>
            <p:custDataLst>
              <p:tags r:id="rId5"/>
            </p:custDataLst>
          </p:nvPr>
        </p:nvSpPr>
        <p:spPr>
          <a:xfrm>
            <a:off x="3320497" y="6103455"/>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08916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8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80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71500" y="609600"/>
            <a:ext cx="11082618" cy="1075765"/>
          </a:xfrm>
        </p:spPr>
        <p:txBody>
          <a:bodyPr>
            <a:noAutofit/>
          </a:bodyPr>
          <a:lstStyle/>
          <a:p>
            <a:pPr algn="ctr"/>
            <a:r>
              <a:rPr lang="en-US" sz="4000" dirty="0" smtClean="0"/>
              <a:t>A Shift in Thinking from Developmental Domains to Functional Skills and Behaviors</a:t>
            </a:r>
            <a:endParaRPr lang="en-US" sz="4000" dirty="0"/>
          </a:p>
        </p:txBody>
      </p:sp>
      <p:graphicFrame>
        <p:nvGraphicFramePr>
          <p:cNvPr id="4" name="Content Placeholder 5"/>
          <p:cNvGraphicFramePr>
            <a:graphicFrameLocks/>
          </p:cNvGraphicFramePr>
          <p:nvPr>
            <p:custDataLst>
              <p:tags r:id="rId3"/>
            </p:custDataLst>
            <p:extLst>
              <p:ext uri="{D42A27DB-BD31-4B8C-83A1-F6EECF244321}">
                <p14:modId xmlns:p14="http://schemas.microsoft.com/office/powerpoint/2010/main" val="2172796418"/>
              </p:ext>
            </p:extLst>
          </p:nvPr>
        </p:nvGraphicFramePr>
        <p:xfrm>
          <a:off x="525781" y="1992060"/>
          <a:ext cx="11132818" cy="4324391"/>
        </p:xfrm>
        <a:graphic>
          <a:graphicData uri="http://schemas.openxmlformats.org/drawingml/2006/table">
            <a:tbl>
              <a:tblPr/>
              <a:tblGrid>
                <a:gridCol w="4189654"/>
                <a:gridCol w="2743200"/>
                <a:gridCol w="4199964"/>
              </a:tblGrid>
              <a:tr h="275791">
                <a:tc gridSpan="3">
                  <a:txBody>
                    <a:bodyPr/>
                    <a:lstStyle>
                      <a:lvl1pPr marL="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1"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Our Focus Shifts</a:t>
                      </a:r>
                    </a:p>
                  </a:txBody>
                  <a:tcPr marL="68575" marR="68575"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r>
              <a:tr h="310311">
                <a:tc>
                  <a:txBody>
                    <a:bodyPr/>
                    <a:lstStyle>
                      <a:lvl1pPr marL="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en-US" sz="1800" b="1" i="1"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From </a:t>
                      </a:r>
                    </a:p>
                  </a:txBody>
                  <a:tcPr marL="68575" marR="68575" marT="0" marB="0" horzOverflow="overflow">
                    <a:lnL w="12700" cap="flat" cmpd="sng" algn="ctr">
                      <a:solidFill>
                        <a:sysClr val="windowText" lastClr="000000"/>
                      </a:solidFill>
                      <a:prstDash val="solid"/>
                      <a:round/>
                      <a:headEnd type="none" w="med" len="med"/>
                      <a:tailEnd type="none" w="med" len="med"/>
                    </a:lnL>
                    <a:lnR>
                      <a:noFill/>
                    </a:lnR>
                    <a:lnT>
                      <a:noFill/>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1" i="1" u="none" strike="noStrike" cap="none" normalizeH="0" baseline="0" smtClean="0">
                        <a:ln>
                          <a:noFill/>
                        </a:ln>
                        <a:solidFill>
                          <a:srgbClr val="4B5A6F"/>
                        </a:solidFill>
                        <a:effectLst/>
                        <a:latin typeface="Arial" pitchFamily="34" charset="0"/>
                        <a:ea typeface="ＭＳ Ｐゴシック" pitchFamily="34" charset="-128"/>
                        <a:cs typeface="Arial" pitchFamily="34" charset="0"/>
                      </a:endParaRPr>
                    </a:p>
                  </a:txBody>
                  <a:tcPr marL="68575" marR="68575" marT="0" marB="0" horzOverflow="overflow">
                    <a:lnL>
                      <a:noFill/>
                    </a:lnL>
                    <a:lnR>
                      <a:noFill/>
                    </a:lnR>
                    <a:lnT>
                      <a:noFill/>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en-US" sz="1800" b="1" i="1"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To</a:t>
                      </a:r>
                    </a:p>
                  </a:txBody>
                  <a:tcPr marL="68575" marR="68575" marT="0" marB="0" horzOverflow="overflow">
                    <a:lnL>
                      <a:noFill/>
                    </a:lnL>
                    <a:lnR w="12700" cap="flat" cmpd="sng" algn="ctr">
                      <a:solidFill>
                        <a:sysClr val="windowText" lastClr="000000"/>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a:noFill/>
                    </a:lnTlToBr>
                    <a:lnBlToTr>
                      <a:noFill/>
                    </a:lnBlToTr>
                    <a:noFill/>
                  </a:tcPr>
                </a:tc>
              </a:tr>
              <a:tr h="893696">
                <a:tc>
                  <a:txBody>
                    <a:bodyPr/>
                    <a:lstStyle>
                      <a:lvl1pPr marL="5080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50800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Knows how to make eye contact, smile, and give a hug</a:t>
                      </a:r>
                    </a:p>
                  </a:txBody>
                  <a:tcPr marL="68575" marR="68575" marT="0" marB="0"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5080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50800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1"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68575" marR="68575" marT="0" marB="0"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22860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Initiates affection toward caregivers and respond to others</a:t>
                      </a:r>
                      <a:r>
                        <a:rPr kumimoji="0" lang="ja-JP" alt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t>
                      </a:r>
                      <a:r>
                        <a:rPr kumimoji="0" lang="en-US" altLang="ja-JP"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affection</a:t>
                      </a:r>
                    </a:p>
                    <a:p>
                      <a:pPr marL="22860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ja-JP" sz="1800" b="0" i="0" u="none" strike="noStrike" cap="none" normalizeH="0" baseline="0" dirty="0" smtClean="0">
                        <a:ln>
                          <a:noFill/>
                        </a:ln>
                        <a:solidFill>
                          <a:srgbClr val="4B5A6F"/>
                        </a:solidFill>
                        <a:effectLst/>
                        <a:latin typeface="Arial" pitchFamily="34" charset="0"/>
                        <a:ea typeface="ＭＳ Ｐゴシック" pitchFamily="34" charset="-128"/>
                        <a:cs typeface="Arial" pitchFamily="34" charset="0"/>
                      </a:endParaRPr>
                    </a:p>
                  </a:txBody>
                  <a:tcPr marL="68575" marR="68575" marT="0" marB="0"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975889">
                <a:tc>
                  <a:txBody>
                    <a:bodyPr/>
                    <a:lstStyle>
                      <a:lvl1pPr marL="4572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45720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Knows how to imitate a gesture when prompted by others</a:t>
                      </a:r>
                    </a:p>
                    <a:p>
                      <a:pPr marL="45720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rgbClr val="404040"/>
                        </a:solidFill>
                        <a:effectLst/>
                        <a:latin typeface="Arial" pitchFamily="34" charset="0"/>
                        <a:ea typeface="ＭＳ Ｐゴシック" pitchFamily="34" charset="-128"/>
                        <a:cs typeface="Arial" pitchFamily="34" charset="0"/>
                      </a:endParaRPr>
                    </a:p>
                  </a:txBody>
                  <a:tcPr marL="68575" marR="68575" marT="0" marB="0"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4572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45720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68575" marR="68575" marT="0" marB="0"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2921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9pPr>
                    </a:lstStyle>
                    <a:p>
                      <a:pPr marL="29210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Watches what a peer says or does and incorporate it into his/her own play</a:t>
                      </a:r>
                    </a:p>
                    <a:p>
                      <a:pPr marL="29210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4B5A6F"/>
                        </a:solidFill>
                        <a:effectLst/>
                        <a:latin typeface="Arial" pitchFamily="34" charset="0"/>
                        <a:ea typeface="ＭＳ Ｐゴシック" pitchFamily="34" charset="-128"/>
                        <a:cs typeface="Arial" pitchFamily="34" charset="0"/>
                      </a:endParaRPr>
                    </a:p>
                  </a:txBody>
                  <a:tcPr marL="68575" marR="68575" marT="0" marB="0"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670273">
                <a:tc>
                  <a:txBody>
                    <a:bodyPr/>
                    <a:lstStyle>
                      <a:lvl1pPr marL="4572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45720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1800" b="0" i="0" u="none" strike="noStrike" cap="none" normalizeH="0" baseline="0" dirty="0" smtClean="0">
                          <a:ln>
                            <a:noFill/>
                          </a:ln>
                          <a:solidFill>
                            <a:srgbClr val="404040"/>
                          </a:solidFill>
                          <a:effectLst/>
                          <a:latin typeface="Arial" pitchFamily="34" charset="0"/>
                          <a:ea typeface="ＭＳ Ｐゴシック" pitchFamily="34" charset="-128"/>
                          <a:cs typeface="Arial" pitchFamily="34" charset="0"/>
                        </a:rPr>
                        <a:t>Uses finger in pointing motion</a:t>
                      </a:r>
                    </a:p>
                    <a:p>
                      <a:pPr marL="45720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rgbClr val="404040"/>
                        </a:solidFill>
                        <a:effectLst/>
                        <a:latin typeface="Arial" pitchFamily="34" charset="0"/>
                        <a:ea typeface="ＭＳ Ｐゴシック" pitchFamily="34" charset="-128"/>
                        <a:cs typeface="Arial" pitchFamily="34" charset="0"/>
                      </a:endParaRPr>
                    </a:p>
                  </a:txBody>
                  <a:tcPr marL="68575" marR="68575" marT="0" marB="0"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4572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45720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68575" marR="68575" marT="0" marB="0"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2921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9pPr>
                    </a:lstStyle>
                    <a:p>
                      <a:pPr marL="29210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Points to indicate needs or wants</a:t>
                      </a:r>
                    </a:p>
                    <a:p>
                      <a:pPr marL="29210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4B5A6F"/>
                        </a:solidFill>
                        <a:effectLst/>
                        <a:latin typeface="Arial" pitchFamily="34" charset="0"/>
                        <a:ea typeface="ＭＳ Ｐゴシック" pitchFamily="34" charset="-128"/>
                        <a:cs typeface="Arial" pitchFamily="34" charset="0"/>
                      </a:endParaRPr>
                    </a:p>
                  </a:txBody>
                  <a:tcPr marL="68575" marR="68575" marT="0" marB="0"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1077040">
                <a:tc>
                  <a:txBody>
                    <a:bodyPr/>
                    <a:lstStyle>
                      <a:lvl1pPr marL="4572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45720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Shows a skill in a specific situation</a:t>
                      </a:r>
                    </a:p>
                    <a:p>
                      <a:pPr marL="45720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rgbClr val="404040"/>
                        </a:solidFill>
                        <a:effectLst/>
                        <a:latin typeface="Arial" pitchFamily="34" charset="0"/>
                        <a:ea typeface="ＭＳ Ｐゴシック" pitchFamily="34" charset="-128"/>
                        <a:cs typeface="Arial" pitchFamily="34" charset="0"/>
                      </a:endParaRPr>
                    </a:p>
                  </a:txBody>
                  <a:tcPr marL="68575" marR="68575" marT="0" marB="0"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4572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tabLst>
                          <a:tab pos="457200" algn="l"/>
                        </a:tabLst>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tabLst>
                          <a:tab pos="457200" algn="l"/>
                        </a:tabLst>
                        <a:defRPr sz="1600" kern="1200">
                          <a:solidFill>
                            <a:srgbClr val="404040"/>
                          </a:solidFill>
                          <a:latin typeface="Arial" pitchFamily="34" charset="0"/>
                          <a:ea typeface="ＭＳ Ｐゴシック" pitchFamily="34" charset="-128"/>
                        </a:defRPr>
                      </a:lvl9pPr>
                    </a:lstStyle>
                    <a:p>
                      <a:pPr marL="45720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68575" marR="68575" marT="0" marB="0"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2921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1pPr>
                      <a:lvl2pPr marL="742950" indent="-28575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2pPr>
                      <a:lvl3pPr marL="11430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3pPr>
                      <a:lvl4pPr marL="16002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4pPr>
                      <a:lvl5pPr marL="2057400" indent="-228600" algn="l" defTabSz="914400" rtl="0" eaLnBrk="0" latinLnBrk="0" hangingPunct="0">
                        <a:spcBef>
                          <a:spcPct val="20000"/>
                        </a:spcBef>
                        <a:buFont typeface="Arial" pitchFamily="34" charset="0"/>
                        <a:defRPr sz="1600" kern="1200">
                          <a:solidFill>
                            <a:srgbClr val="404040"/>
                          </a:solidFill>
                          <a:latin typeface="Arial" pitchFamily="34" charset="0"/>
                          <a:ea typeface="ＭＳ Ｐゴシック" pitchFamily="34" charset="-128"/>
                        </a:defRPr>
                      </a:lvl5pPr>
                      <a:lvl6pPr marL="25146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6pPr>
                      <a:lvl7pPr marL="29718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7pPr>
                      <a:lvl8pPr marL="34290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8pPr>
                      <a:lvl9pPr marL="3886200" indent="-228600" algn="l" defTabSz="914400" rtl="0" eaLnBrk="0" fontAlgn="base" latinLnBrk="0" hangingPunct="0">
                        <a:spcBef>
                          <a:spcPct val="20000"/>
                        </a:spcBef>
                        <a:spcAft>
                          <a:spcPct val="0"/>
                        </a:spcAft>
                        <a:buFont typeface="Arial" pitchFamily="34" charset="0"/>
                        <a:defRPr sz="1600" kern="1200">
                          <a:solidFill>
                            <a:srgbClr val="404040"/>
                          </a:solidFill>
                          <a:latin typeface="Arial" pitchFamily="34" charset="0"/>
                          <a:ea typeface="ＭＳ Ｐゴシック" pitchFamily="34" charset="-128"/>
                        </a:defRPr>
                      </a:lvl9pPr>
                    </a:lstStyle>
                    <a:p>
                      <a:pPr marL="29210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4B5A6F"/>
                          </a:solidFill>
                          <a:effectLst/>
                          <a:latin typeface="Arial" pitchFamily="34" charset="0"/>
                          <a:ea typeface="ＭＳ Ｐゴシック" pitchFamily="34" charset="-128"/>
                          <a:cs typeface="Arial" pitchFamily="34" charset="0"/>
                        </a:rPr>
                        <a:t>U</a:t>
                      </a:r>
                      <a:r>
                        <a:rPr kumimoji="0" lang="en-US" alt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ses a skill in actions across settings and situations to accomplish something meaningful to the child</a:t>
                      </a:r>
                    </a:p>
                  </a:txBody>
                  <a:tcPr marL="68575" marR="68575" marT="0" marB="0"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bl>
          </a:graphicData>
        </a:graphic>
      </p:graphicFrame>
      <p:sp>
        <p:nvSpPr>
          <p:cNvPr id="11" name="Right Arrow 10"/>
          <p:cNvSpPr/>
          <p:nvPr>
            <p:custDataLst>
              <p:tags r:id="rId4"/>
            </p:custDataLst>
          </p:nvPr>
        </p:nvSpPr>
        <p:spPr>
          <a:xfrm>
            <a:off x="5181600" y="4723503"/>
            <a:ext cx="1699260" cy="166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custDataLst>
              <p:tags r:id="rId5"/>
            </p:custDataLst>
          </p:nvPr>
        </p:nvSpPr>
        <p:spPr>
          <a:xfrm>
            <a:off x="5181600" y="3879369"/>
            <a:ext cx="1699260" cy="166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custDataLst>
              <p:tags r:id="rId6"/>
            </p:custDataLst>
          </p:nvPr>
        </p:nvSpPr>
        <p:spPr>
          <a:xfrm>
            <a:off x="5181600" y="2962747"/>
            <a:ext cx="1699260" cy="166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custDataLst>
              <p:tags r:id="rId7"/>
            </p:custDataLst>
          </p:nvPr>
        </p:nvSpPr>
        <p:spPr>
          <a:xfrm>
            <a:off x="5181600" y="5511714"/>
            <a:ext cx="1699260" cy="166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custDataLst>
              <p:tags r:id="rId8"/>
            </p:custDataLst>
          </p:nvPr>
        </p:nvSpPr>
        <p:spPr>
          <a:xfrm>
            <a:off x="9312303" y="6181021"/>
            <a:ext cx="1706217" cy="365125"/>
          </a:xfrm>
        </p:spPr>
        <p:txBody>
          <a:bodyPr/>
          <a:lstStyle/>
          <a:p>
            <a:fld id="{92456AF2-6592-4F73-B155-D00F10316DDF}" type="slidenum">
              <a:rPr lang="en-US" smtClean="0"/>
              <a:pPr/>
              <a:t>13</a:t>
            </a:fld>
            <a:endParaRPr lang="en-US" dirty="0"/>
          </a:p>
        </p:txBody>
      </p:sp>
      <p:sp>
        <p:nvSpPr>
          <p:cNvPr id="9" name="TextBox 8"/>
          <p:cNvSpPr txBox="1"/>
          <p:nvPr>
            <p:custDataLst>
              <p:tags r:id="rId9"/>
            </p:custDataLst>
          </p:nvPr>
        </p:nvSpPr>
        <p:spPr>
          <a:xfrm>
            <a:off x="3305257" y="6299925"/>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344728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custDataLst>
              <p:tags r:id="rId2"/>
            </p:custDataLst>
          </p:nvPr>
        </p:nvSpPr>
        <p:spPr>
          <a:xfrm>
            <a:off x="1211580" y="666940"/>
            <a:ext cx="9804291" cy="1182180"/>
          </a:xfrm>
        </p:spPr>
        <p:txBody>
          <a:bodyPr>
            <a:normAutofit/>
          </a:bodyPr>
          <a:lstStyle/>
          <a:p>
            <a:r>
              <a:rPr lang="en-US" sz="4000" dirty="0" smtClean="0"/>
              <a:t>Linking Assessment Tools with Outcomes </a:t>
            </a:r>
            <a:endParaRPr lang="en-US" sz="4000" dirty="0"/>
          </a:p>
        </p:txBody>
      </p:sp>
      <p:sp>
        <p:nvSpPr>
          <p:cNvPr id="802819" name="Rectangle 3"/>
          <p:cNvSpPr>
            <a:spLocks noGrp="1" noChangeArrowheads="1"/>
          </p:cNvSpPr>
          <p:nvPr>
            <p:ph idx="1"/>
            <p:custDataLst>
              <p:tags r:id="rId3"/>
            </p:custDataLst>
          </p:nvPr>
        </p:nvSpPr>
        <p:spPr>
          <a:xfrm>
            <a:off x="1211580" y="2034540"/>
            <a:ext cx="9804291" cy="4142423"/>
          </a:xfrm>
        </p:spPr>
        <p:txBody>
          <a:bodyPr/>
          <a:lstStyle/>
          <a:p>
            <a:pPr>
              <a:spcAft>
                <a:spcPts val="1200"/>
              </a:spcAft>
            </a:pPr>
            <a:r>
              <a:rPr lang="en-US" sz="2400" dirty="0" smtClean="0"/>
              <a:t>The </a:t>
            </a:r>
            <a:r>
              <a:rPr lang="en-US" sz="2400" dirty="0"/>
              <a:t>ECO Center has “</a:t>
            </a:r>
            <a:r>
              <a:rPr lang="en-US" sz="2400" dirty="0" err="1"/>
              <a:t>crosswalked</a:t>
            </a:r>
            <a:r>
              <a:rPr lang="en-US" sz="2400" dirty="0"/>
              <a:t>” assessment tools </a:t>
            </a:r>
            <a:r>
              <a:rPr lang="en-US" sz="2400" dirty="0" smtClean="0"/>
              <a:t>to the outcomes</a:t>
            </a:r>
          </a:p>
          <a:p>
            <a:pPr marL="0" indent="0" algn="ctr">
              <a:spcAft>
                <a:spcPts val="1200"/>
              </a:spcAft>
              <a:buNone/>
            </a:pPr>
            <a:r>
              <a:rPr lang="en-US" sz="2400" dirty="0" smtClean="0">
                <a:hlinkClick r:id="rId8"/>
              </a:rPr>
              <a:t>http</a:t>
            </a:r>
            <a:r>
              <a:rPr lang="en-US" sz="2400" dirty="0">
                <a:hlinkClick r:id="rId8"/>
              </a:rPr>
              <a:t>://</a:t>
            </a:r>
            <a:r>
              <a:rPr lang="en-US" sz="2400" dirty="0" smtClean="0">
                <a:hlinkClick r:id="rId8"/>
              </a:rPr>
              <a:t>ectacenter.org/eco/pages/crosswalks.asp</a:t>
            </a:r>
            <a:r>
              <a:rPr lang="en-US" sz="2400" dirty="0" smtClean="0"/>
              <a:t> </a:t>
            </a:r>
            <a:endParaRPr lang="en-US" sz="2400" dirty="0"/>
          </a:p>
          <a:p>
            <a:r>
              <a:rPr lang="en-US" sz="2400" dirty="0" smtClean="0"/>
              <a:t>Maryland’s Early </a:t>
            </a:r>
            <a:r>
              <a:rPr lang="en-US" sz="2400" dirty="0"/>
              <a:t>L</a:t>
            </a:r>
            <a:r>
              <a:rPr lang="en-US" sz="2400" dirty="0" smtClean="0"/>
              <a:t>earning Assessment (ELA) will be </a:t>
            </a:r>
            <a:r>
              <a:rPr lang="en-US" sz="2400" dirty="0" err="1" smtClean="0"/>
              <a:t>crosswalked</a:t>
            </a:r>
            <a:r>
              <a:rPr lang="en-US" sz="2400" dirty="0" smtClean="0"/>
              <a:t> with the three early childhood outcomes.</a:t>
            </a:r>
            <a:endParaRPr lang="en-US" sz="2400" dirty="0"/>
          </a:p>
          <a:p>
            <a:endParaRPr lang="en-US" dirty="0"/>
          </a:p>
        </p:txBody>
      </p:sp>
      <p:sp>
        <p:nvSpPr>
          <p:cNvPr id="5" name="Slide Number Placeholder 5"/>
          <p:cNvSpPr>
            <a:spLocks noGrp="1"/>
          </p:cNvSpPr>
          <p:nvPr>
            <p:ph type="sldNum" sz="quarter" idx="12"/>
            <p:custDataLst>
              <p:tags r:id="rId4"/>
            </p:custDataLst>
          </p:nvPr>
        </p:nvSpPr>
        <p:spPr/>
        <p:txBody>
          <a:bodyPr/>
          <a:lstStyle/>
          <a:p>
            <a:fld id="{6EAF3B73-4E39-4208-8C5E-F7D6541EA7DB}" type="slidenum">
              <a:rPr lang="en-US"/>
              <a:pPr/>
              <a:t>14</a:t>
            </a:fld>
            <a:endParaRPr lang="en-US"/>
          </a:p>
        </p:txBody>
      </p:sp>
      <p:sp>
        <p:nvSpPr>
          <p:cNvPr id="6" name="TextBox 5"/>
          <p:cNvSpPr txBox="1"/>
          <p:nvPr>
            <p:custDataLst>
              <p:tags r:id="rId5"/>
            </p:custDataLst>
          </p:nvPr>
        </p:nvSpPr>
        <p:spPr>
          <a:xfrm>
            <a:off x="3320497" y="6103455"/>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1148807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custDataLst>
              <p:tags r:id="rId2"/>
            </p:custDataLst>
          </p:nvPr>
        </p:nvSpPr>
        <p:spPr>
          <a:xfrm>
            <a:off x="1165860" y="708660"/>
            <a:ext cx="9850011" cy="1227716"/>
          </a:xfrm>
        </p:spPr>
        <p:txBody>
          <a:bodyPr>
            <a:noAutofit/>
          </a:bodyPr>
          <a:lstStyle/>
          <a:p>
            <a:r>
              <a:rPr lang="en-US" sz="4000" dirty="0" smtClean="0"/>
              <a:t>Functional Performance in the Three </a:t>
            </a:r>
            <a:r>
              <a:rPr lang="en-US" sz="4000" dirty="0"/>
              <a:t>Child Outcomes	</a:t>
            </a:r>
          </a:p>
        </p:txBody>
      </p:sp>
      <p:sp>
        <p:nvSpPr>
          <p:cNvPr id="807939" name="Rectangle 3"/>
          <p:cNvSpPr>
            <a:spLocks noGrp="1" noChangeArrowheads="1"/>
          </p:cNvSpPr>
          <p:nvPr>
            <p:ph idx="1"/>
            <p:custDataLst>
              <p:tags r:id="rId3"/>
            </p:custDataLst>
          </p:nvPr>
        </p:nvSpPr>
        <p:spPr>
          <a:xfrm>
            <a:off x="1165860" y="2148840"/>
            <a:ext cx="9850011" cy="4028122"/>
          </a:xfrm>
        </p:spPr>
        <p:txBody>
          <a:bodyPr/>
          <a:lstStyle/>
          <a:p>
            <a:pPr>
              <a:spcAft>
                <a:spcPts val="1200"/>
              </a:spcAft>
            </a:pPr>
            <a:r>
              <a:rPr lang="en-US" sz="2400" dirty="0" smtClean="0"/>
              <a:t>Measuring performance in each of the three outcome areas is </a:t>
            </a:r>
            <a:r>
              <a:rPr lang="en-US" sz="2400" dirty="0"/>
              <a:t>based on comparison with age </a:t>
            </a:r>
            <a:r>
              <a:rPr lang="en-US" sz="2400" dirty="0" smtClean="0"/>
              <a:t>established expectations</a:t>
            </a:r>
          </a:p>
          <a:p>
            <a:pPr>
              <a:spcAft>
                <a:spcPts val="1200"/>
              </a:spcAft>
            </a:pPr>
            <a:r>
              <a:rPr lang="en-US" sz="2400" dirty="0" smtClean="0"/>
              <a:t>Children </a:t>
            </a:r>
            <a:r>
              <a:rPr lang="en-US" sz="2400" dirty="0"/>
              <a:t>of different ages will demonstrate achievement in different ways, so expectations change with age</a:t>
            </a:r>
          </a:p>
          <a:p>
            <a:pPr>
              <a:spcAft>
                <a:spcPts val="1200"/>
              </a:spcAft>
            </a:pPr>
            <a:r>
              <a:rPr lang="en-US" sz="2400" dirty="0"/>
              <a:t>There are many pathways to functioning for children with atypical development (e.g., using sign language, wheelchair</a:t>
            </a:r>
            <a:r>
              <a:rPr lang="en-US" sz="2400" dirty="0" smtClean="0"/>
              <a:t>)</a:t>
            </a:r>
            <a:endParaRPr lang="en-US" sz="2400" dirty="0"/>
          </a:p>
          <a:p>
            <a:endParaRPr lang="en-US" sz="2800" dirty="0"/>
          </a:p>
        </p:txBody>
      </p:sp>
      <p:sp>
        <p:nvSpPr>
          <p:cNvPr id="5" name="Slide Number Placeholder 5"/>
          <p:cNvSpPr>
            <a:spLocks noGrp="1"/>
          </p:cNvSpPr>
          <p:nvPr>
            <p:ph type="sldNum" sz="quarter" idx="12"/>
            <p:custDataLst>
              <p:tags r:id="rId4"/>
            </p:custDataLst>
          </p:nvPr>
        </p:nvSpPr>
        <p:spPr/>
        <p:txBody>
          <a:bodyPr/>
          <a:lstStyle/>
          <a:p>
            <a:fld id="{CD1FF571-04A5-4193-AF05-C904E98A39DB}" type="slidenum">
              <a:rPr lang="en-US"/>
              <a:pPr/>
              <a:t>15</a:t>
            </a:fld>
            <a:endParaRPr lang="en-US" dirty="0"/>
          </a:p>
        </p:txBody>
      </p:sp>
      <p:sp>
        <p:nvSpPr>
          <p:cNvPr id="6" name="TextBox 5"/>
          <p:cNvSpPr txBox="1"/>
          <p:nvPr>
            <p:custDataLst>
              <p:tags r:id="rId5"/>
            </p:custDataLst>
          </p:nvPr>
        </p:nvSpPr>
        <p:spPr>
          <a:xfrm>
            <a:off x="3320497"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12891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idx="4294967295"/>
            <p:custDataLst>
              <p:tags r:id="rId2"/>
            </p:custDataLst>
          </p:nvPr>
        </p:nvSpPr>
        <p:spPr>
          <a:xfrm>
            <a:off x="430307" y="314325"/>
            <a:ext cx="11241740" cy="1143000"/>
          </a:xfrm>
        </p:spPr>
        <p:txBody>
          <a:bodyPr>
            <a:normAutofit/>
          </a:bodyPr>
          <a:lstStyle/>
          <a:p>
            <a:pPr algn="ctr" eaLnBrk="1" hangingPunct="1">
              <a:defRPr/>
            </a:pPr>
            <a:r>
              <a:rPr lang="en-US" sz="4000" dirty="0" smtClean="0"/>
              <a:t>Establishing Age Expectations</a:t>
            </a:r>
            <a:endParaRPr lang="en-US" sz="4000" dirty="0"/>
          </a:p>
        </p:txBody>
      </p:sp>
      <p:pic>
        <p:nvPicPr>
          <p:cNvPr id="627719" name="Picture 7"/>
          <p:cNvPicPr>
            <a:picLocks noChangeAspect="1" noChangeArrowheads="1"/>
          </p:cNvPicPr>
          <p:nvPr>
            <p:custDataLst>
              <p:tags r:id="rId3"/>
            </p:custDataLst>
          </p:nvPr>
        </p:nvPicPr>
        <p:blipFill>
          <a:blip r:embed="rId30" cstate="print"/>
          <a:srcRect/>
          <a:stretch>
            <a:fillRect/>
          </a:stretch>
        </p:blipFill>
        <p:spPr bwMode="auto">
          <a:xfrm>
            <a:off x="2015381" y="5228218"/>
            <a:ext cx="914400" cy="895350"/>
          </a:xfrm>
          <a:prstGeom prst="rect">
            <a:avLst/>
          </a:prstGeom>
          <a:ln>
            <a:noFill/>
          </a:ln>
          <a:effectLst>
            <a:softEdge rad="112500"/>
          </a:effectLst>
        </p:spPr>
      </p:pic>
      <p:pic>
        <p:nvPicPr>
          <p:cNvPr id="26631" name="Picture 10"/>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494837" y="5228218"/>
            <a:ext cx="822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custDataLst>
              <p:tags r:id="rId4"/>
            </p:custDataLst>
          </p:nvPr>
        </p:nvSpPr>
        <p:spPr/>
        <p:txBody>
          <a:bodyPr/>
          <a:lstStyle/>
          <a:p>
            <a:fld id="{92456AF2-6592-4F73-B155-D00F10316DDF}" type="slidenum">
              <a:rPr lang="en-US" smtClean="0"/>
              <a:pPr/>
              <a:t>16</a:t>
            </a:fld>
            <a:endParaRPr lang="en-US"/>
          </a:p>
        </p:txBody>
      </p:sp>
      <p:grpSp>
        <p:nvGrpSpPr>
          <p:cNvPr id="3" name="Group 4"/>
          <p:cNvGrpSpPr>
            <a:grpSpLocks noChangeAspect="1"/>
          </p:cNvGrpSpPr>
          <p:nvPr/>
        </p:nvGrpSpPr>
        <p:grpSpPr bwMode="auto">
          <a:xfrm>
            <a:off x="3882652" y="1614341"/>
            <a:ext cx="4337050" cy="4337050"/>
            <a:chOff x="2294" y="1022"/>
            <a:chExt cx="2732" cy="2732"/>
          </a:xfrm>
        </p:grpSpPr>
        <p:sp>
          <p:nvSpPr>
            <p:cNvPr id="4" name="AutoShape 3"/>
            <p:cNvSpPr>
              <a:spLocks noChangeAspect="1" noChangeArrowheads="1" noTextEdit="1"/>
            </p:cNvSpPr>
            <p:nvPr>
              <p:custDataLst>
                <p:tags r:id="rId5"/>
              </p:custDataLst>
            </p:nvPr>
          </p:nvSpPr>
          <p:spPr bwMode="auto">
            <a:xfrm>
              <a:off x="2294" y="1022"/>
              <a:ext cx="2732" cy="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Oval 5"/>
            <p:cNvSpPr>
              <a:spLocks noChangeArrowheads="1"/>
            </p:cNvSpPr>
            <p:nvPr>
              <p:custDataLst>
                <p:tags r:id="rId6"/>
              </p:custDataLst>
            </p:nvPr>
          </p:nvSpPr>
          <p:spPr bwMode="auto">
            <a:xfrm>
              <a:off x="2297" y="1025"/>
              <a:ext cx="2726" cy="2726"/>
            </a:xfrm>
            <a:prstGeom prst="ellipse">
              <a:avLst/>
            </a:prstGeom>
            <a:solidFill>
              <a:srgbClr val="FBC0DF"/>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6"/>
            <p:cNvSpPr>
              <a:spLocks noChangeArrowheads="1"/>
            </p:cNvSpPr>
            <p:nvPr>
              <p:custDataLst>
                <p:tags r:id="rId7"/>
              </p:custDataLst>
            </p:nvPr>
          </p:nvSpPr>
          <p:spPr bwMode="auto">
            <a:xfrm>
              <a:off x="2357" y="1070"/>
              <a:ext cx="2605" cy="2627"/>
            </a:xfrm>
            <a:prstGeom prst="ellipse">
              <a:avLst/>
            </a:prstGeom>
            <a:solidFill>
              <a:srgbClr val="811788"/>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7"/>
            <p:cNvSpPr>
              <a:spLocks noChangeArrowheads="1"/>
            </p:cNvSpPr>
            <p:nvPr>
              <p:custDataLst>
                <p:tags r:id="rId8"/>
              </p:custDataLst>
            </p:nvPr>
          </p:nvSpPr>
          <p:spPr bwMode="auto">
            <a:xfrm>
              <a:off x="2411" y="1136"/>
              <a:ext cx="2504" cy="2502"/>
            </a:xfrm>
            <a:prstGeom prst="ellipse">
              <a:avLst/>
            </a:prstGeom>
            <a:solidFill>
              <a:srgbClr val="27489E"/>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8"/>
            <p:cNvSpPr>
              <a:spLocks noChangeArrowheads="1"/>
            </p:cNvSpPr>
            <p:nvPr>
              <p:custDataLst>
                <p:tags r:id="rId9"/>
              </p:custDataLst>
            </p:nvPr>
          </p:nvSpPr>
          <p:spPr bwMode="auto">
            <a:xfrm>
              <a:off x="2484" y="1203"/>
              <a:ext cx="2364" cy="2364"/>
            </a:xfrm>
            <a:prstGeom prst="ellipse">
              <a:avLst/>
            </a:prstGeom>
            <a:solidFill>
              <a:srgbClr val="108632"/>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9"/>
            <p:cNvSpPr>
              <a:spLocks noChangeArrowheads="1"/>
            </p:cNvSpPr>
            <p:nvPr>
              <p:custDataLst>
                <p:tags r:id="rId10"/>
              </p:custDataLst>
            </p:nvPr>
          </p:nvSpPr>
          <p:spPr bwMode="auto">
            <a:xfrm>
              <a:off x="2753" y="1523"/>
              <a:ext cx="1827" cy="1830"/>
            </a:xfrm>
            <a:prstGeom prst="ellipse">
              <a:avLst/>
            </a:prstGeom>
            <a:solidFill>
              <a:srgbClr val="FFFFFF"/>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0"/>
            <p:cNvSpPr>
              <a:spLocks noChangeArrowheads="1"/>
            </p:cNvSpPr>
            <p:nvPr>
              <p:custDataLst>
                <p:tags r:id="rId11"/>
              </p:custDataLst>
            </p:nvPr>
          </p:nvSpPr>
          <p:spPr bwMode="auto">
            <a:xfrm>
              <a:off x="2583" y="1300"/>
              <a:ext cx="2167" cy="2165"/>
            </a:xfrm>
            <a:prstGeom prst="ellipse">
              <a:avLst/>
            </a:prstGeom>
            <a:solidFill>
              <a:srgbClr val="D2404A"/>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1"/>
            <p:cNvSpPr>
              <a:spLocks noChangeArrowheads="1"/>
            </p:cNvSpPr>
            <p:nvPr>
              <p:custDataLst>
                <p:tags r:id="rId12"/>
              </p:custDataLst>
            </p:nvPr>
          </p:nvSpPr>
          <p:spPr bwMode="auto">
            <a:xfrm>
              <a:off x="2681" y="1409"/>
              <a:ext cx="1971" cy="1971"/>
            </a:xfrm>
            <a:prstGeom prst="ellipse">
              <a:avLst/>
            </a:prstGeom>
            <a:solidFill>
              <a:srgbClr val="F4EE28"/>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2"/>
            <p:cNvSpPr>
              <a:spLocks noChangeArrowheads="1"/>
            </p:cNvSpPr>
            <p:nvPr>
              <p:custDataLst>
                <p:tags r:id="rId13"/>
              </p:custDataLst>
            </p:nvPr>
          </p:nvSpPr>
          <p:spPr bwMode="auto">
            <a:xfrm>
              <a:off x="2829" y="1554"/>
              <a:ext cx="1675" cy="1673"/>
            </a:xfrm>
            <a:prstGeom prst="ellipse">
              <a:avLst/>
            </a:prstGeom>
            <a:solidFill>
              <a:srgbClr val="FFFF00"/>
            </a:solidFill>
            <a:ln w="9525" cap="flat">
              <a:solidFill>
                <a:srgbClr val="3F3F3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13"/>
            <p:cNvSpPr>
              <a:spLocks noChangeShapeType="1"/>
            </p:cNvSpPr>
            <p:nvPr>
              <p:custDataLst>
                <p:tags r:id="rId14"/>
              </p:custDataLst>
            </p:nvPr>
          </p:nvSpPr>
          <p:spPr bwMode="auto">
            <a:xfrm flipV="1">
              <a:off x="4001" y="1370"/>
              <a:ext cx="400" cy="423"/>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custDataLst>
                <p:tags r:id="rId15"/>
              </p:custDataLst>
            </p:nvPr>
          </p:nvSpPr>
          <p:spPr bwMode="auto">
            <a:xfrm>
              <a:off x="4325" y="1305"/>
              <a:ext cx="138" cy="141"/>
            </a:xfrm>
            <a:custGeom>
              <a:avLst/>
              <a:gdLst>
                <a:gd name="T0" fmla="*/ 87 w 87"/>
                <a:gd name="T1" fmla="*/ 0 h 89"/>
                <a:gd name="T2" fmla="*/ 65 w 87"/>
                <a:gd name="T3" fmla="*/ 89 h 89"/>
                <a:gd name="T4" fmla="*/ 43 w 87"/>
                <a:gd name="T5" fmla="*/ 46 h 89"/>
                <a:gd name="T6" fmla="*/ 0 w 87"/>
                <a:gd name="T7" fmla="*/ 27 h 89"/>
                <a:gd name="T8" fmla="*/ 87 w 87"/>
                <a:gd name="T9" fmla="*/ 0 h 89"/>
              </a:gdLst>
              <a:ahLst/>
              <a:cxnLst>
                <a:cxn ang="0">
                  <a:pos x="T0" y="T1"/>
                </a:cxn>
                <a:cxn ang="0">
                  <a:pos x="T2" y="T3"/>
                </a:cxn>
                <a:cxn ang="0">
                  <a:pos x="T4" y="T5"/>
                </a:cxn>
                <a:cxn ang="0">
                  <a:pos x="T6" y="T7"/>
                </a:cxn>
                <a:cxn ang="0">
                  <a:pos x="T8" y="T9"/>
                </a:cxn>
              </a:cxnLst>
              <a:rect l="0" t="0" r="r" b="b"/>
              <a:pathLst>
                <a:path w="87" h="89">
                  <a:moveTo>
                    <a:pt x="87" y="0"/>
                  </a:moveTo>
                  <a:cubicBezTo>
                    <a:pt x="76" y="26"/>
                    <a:pt x="66" y="62"/>
                    <a:pt x="65" y="89"/>
                  </a:cubicBezTo>
                  <a:cubicBezTo>
                    <a:pt x="43" y="46"/>
                    <a:pt x="43" y="46"/>
                    <a:pt x="43" y="46"/>
                  </a:cubicBezTo>
                  <a:cubicBezTo>
                    <a:pt x="0" y="27"/>
                    <a:pt x="0" y="27"/>
                    <a:pt x="0" y="27"/>
                  </a:cubicBezTo>
                  <a:cubicBezTo>
                    <a:pt x="27" y="25"/>
                    <a:pt x="62" y="12"/>
                    <a:pt x="8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Line 15"/>
            <p:cNvSpPr>
              <a:spLocks noChangeShapeType="1"/>
            </p:cNvSpPr>
            <p:nvPr>
              <p:custDataLst>
                <p:tags r:id="rId16"/>
              </p:custDataLst>
            </p:nvPr>
          </p:nvSpPr>
          <p:spPr bwMode="auto">
            <a:xfrm flipV="1">
              <a:off x="3671" y="3012"/>
              <a:ext cx="0" cy="679"/>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custDataLst>
                <p:tags r:id="rId17"/>
              </p:custDataLst>
            </p:nvPr>
          </p:nvSpPr>
          <p:spPr bwMode="auto">
            <a:xfrm>
              <a:off x="3595" y="2916"/>
              <a:ext cx="152" cy="135"/>
            </a:xfrm>
            <a:custGeom>
              <a:avLst/>
              <a:gdLst>
                <a:gd name="T0" fmla="*/ 48 w 96"/>
                <a:gd name="T1" fmla="*/ 0 h 85"/>
                <a:gd name="T2" fmla="*/ 96 w 96"/>
                <a:gd name="T3" fmla="*/ 85 h 85"/>
                <a:gd name="T4" fmla="*/ 48 w 96"/>
                <a:gd name="T5" fmla="*/ 68 h 85"/>
                <a:gd name="T6" fmla="*/ 0 w 96"/>
                <a:gd name="T7" fmla="*/ 85 h 85"/>
                <a:gd name="T8" fmla="*/ 48 w 96"/>
                <a:gd name="T9" fmla="*/ 0 h 85"/>
              </a:gdLst>
              <a:ahLst/>
              <a:cxnLst>
                <a:cxn ang="0">
                  <a:pos x="T0" y="T1"/>
                </a:cxn>
                <a:cxn ang="0">
                  <a:pos x="T2" y="T3"/>
                </a:cxn>
                <a:cxn ang="0">
                  <a:pos x="T4" y="T5"/>
                </a:cxn>
                <a:cxn ang="0">
                  <a:pos x="T6" y="T7"/>
                </a:cxn>
                <a:cxn ang="0">
                  <a:pos x="T8" y="T9"/>
                </a:cxn>
              </a:cxnLst>
              <a:rect l="0" t="0" r="r" b="b"/>
              <a:pathLst>
                <a:path w="96" h="85">
                  <a:moveTo>
                    <a:pt x="48" y="0"/>
                  </a:moveTo>
                  <a:cubicBezTo>
                    <a:pt x="59" y="28"/>
                    <a:pt x="77" y="63"/>
                    <a:pt x="96" y="85"/>
                  </a:cubicBezTo>
                  <a:cubicBezTo>
                    <a:pt x="48" y="68"/>
                    <a:pt x="48" y="68"/>
                    <a:pt x="48" y="68"/>
                  </a:cubicBezTo>
                  <a:cubicBezTo>
                    <a:pt x="0" y="85"/>
                    <a:pt x="0" y="85"/>
                    <a:pt x="0" y="85"/>
                  </a:cubicBezTo>
                  <a:cubicBezTo>
                    <a:pt x="19" y="63"/>
                    <a:pt x="37" y="28"/>
                    <a:pt x="4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7"/>
            <p:cNvSpPr>
              <a:spLocks noChangeArrowheads="1"/>
            </p:cNvSpPr>
            <p:nvPr>
              <p:custDataLst>
                <p:tags r:id="rId18"/>
              </p:custDataLst>
            </p:nvPr>
          </p:nvSpPr>
          <p:spPr bwMode="auto">
            <a:xfrm>
              <a:off x="3785" y="1799"/>
              <a:ext cx="4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rPr>
                <a:t>Movement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8"/>
            <p:cNvSpPr>
              <a:spLocks noChangeArrowheads="1"/>
            </p:cNvSpPr>
            <p:nvPr>
              <p:custDataLst>
                <p:tags r:id="rId19"/>
              </p:custDataLst>
            </p:nvPr>
          </p:nvSpPr>
          <p:spPr bwMode="auto">
            <a:xfrm>
              <a:off x="3785" y="1892"/>
              <a:ext cx="42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panose="020B0604020202020204" pitchFamily="34" charset="0"/>
                </a:rPr>
                <a:t>away from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9"/>
            <p:cNvSpPr>
              <a:spLocks noChangeArrowheads="1"/>
            </p:cNvSpPr>
            <p:nvPr>
              <p:custDataLst>
                <p:tags r:id="rId20"/>
              </p:custDataLst>
            </p:nvPr>
          </p:nvSpPr>
          <p:spPr bwMode="auto">
            <a:xfrm>
              <a:off x="3785" y="1982"/>
              <a:ext cx="54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rPr>
                <a:t>age-expected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20"/>
            <p:cNvSpPr>
              <a:spLocks noChangeArrowheads="1"/>
            </p:cNvSpPr>
            <p:nvPr>
              <p:custDataLst>
                <p:tags r:id="rId21"/>
              </p:custDataLst>
            </p:nvPr>
          </p:nvSpPr>
          <p:spPr bwMode="auto">
            <a:xfrm>
              <a:off x="3785" y="2073"/>
              <a:ext cx="46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rPr>
                <a:t>functioning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1"/>
            <p:cNvSpPr>
              <a:spLocks noChangeArrowheads="1"/>
            </p:cNvSpPr>
            <p:nvPr>
              <p:custDataLst>
                <p:tags r:id="rId22"/>
              </p:custDataLst>
            </p:nvPr>
          </p:nvSpPr>
          <p:spPr bwMode="auto">
            <a:xfrm>
              <a:off x="3763" y="2806"/>
              <a:ext cx="42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rPr>
                <a:t>Movement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2"/>
            <p:cNvSpPr>
              <a:spLocks noChangeArrowheads="1"/>
            </p:cNvSpPr>
            <p:nvPr>
              <p:custDataLst>
                <p:tags r:id="rId23"/>
              </p:custDataLst>
            </p:nvPr>
          </p:nvSpPr>
          <p:spPr bwMode="auto">
            <a:xfrm>
              <a:off x="3777" y="2899"/>
              <a:ext cx="30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rPr>
                <a:t>toward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3"/>
            <p:cNvSpPr>
              <a:spLocks noChangeArrowheads="1"/>
            </p:cNvSpPr>
            <p:nvPr>
              <p:custDataLst>
                <p:tags r:id="rId24"/>
              </p:custDataLst>
            </p:nvPr>
          </p:nvSpPr>
          <p:spPr bwMode="auto">
            <a:xfrm>
              <a:off x="3773" y="2977"/>
              <a:ext cx="54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rPr>
                <a:t>age-expected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4"/>
            <p:cNvSpPr>
              <a:spLocks noChangeArrowheads="1"/>
            </p:cNvSpPr>
            <p:nvPr>
              <p:custDataLst>
                <p:tags r:id="rId25"/>
              </p:custDataLst>
            </p:nvPr>
          </p:nvSpPr>
          <p:spPr bwMode="auto">
            <a:xfrm>
              <a:off x="3774" y="3070"/>
              <a:ext cx="46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rPr>
                <a:t>functioning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5"/>
            <p:cNvSpPr>
              <a:spLocks noChangeArrowheads="1"/>
            </p:cNvSpPr>
            <p:nvPr>
              <p:custDataLst>
                <p:tags r:id="rId26"/>
              </p:custDataLst>
            </p:nvPr>
          </p:nvSpPr>
          <p:spPr bwMode="auto">
            <a:xfrm>
              <a:off x="3182" y="2247"/>
              <a:ext cx="105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E0D0D"/>
                  </a:solidFill>
                  <a:effectLst/>
                  <a:latin typeface="Arial" panose="020B0604020202020204" pitchFamily="34" charset="0"/>
                </a:rPr>
                <a:t>Age-expected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6"/>
            <p:cNvSpPr>
              <a:spLocks noChangeArrowheads="1"/>
            </p:cNvSpPr>
            <p:nvPr>
              <p:custDataLst>
                <p:tags r:id="rId27"/>
              </p:custDataLst>
            </p:nvPr>
          </p:nvSpPr>
          <p:spPr bwMode="auto">
            <a:xfrm>
              <a:off x="3026" y="2430"/>
              <a:ext cx="137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E0D0D"/>
                  </a:solidFill>
                  <a:effectLst/>
                  <a:latin typeface="Arial" panose="020B0604020202020204" pitchFamily="34" charset="0"/>
                </a:rPr>
                <a:t>skills and behavior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Tree>
    <p:custDataLst>
      <p:tags r:id="rId1"/>
    </p:custDataLst>
    <p:extLst>
      <p:ext uri="{BB962C8B-B14F-4D97-AF65-F5344CB8AC3E}">
        <p14:creationId xmlns:p14="http://schemas.microsoft.com/office/powerpoint/2010/main" val="2039442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34440" y="658499"/>
            <a:ext cx="9781431" cy="1356360"/>
          </a:xfrm>
        </p:spPr>
        <p:txBody>
          <a:bodyPr>
            <a:noAutofit/>
          </a:bodyPr>
          <a:lstStyle/>
          <a:p>
            <a:r>
              <a:rPr lang="en-US" sz="4000" dirty="0" smtClean="0"/>
              <a:t>Documenting Child Progress Over Time: Maryland’s Early Learning Assessment (ELA)</a:t>
            </a:r>
            <a:endParaRPr lang="en-US" sz="4000" dirty="0"/>
          </a:p>
        </p:txBody>
      </p:sp>
      <p:sp>
        <p:nvSpPr>
          <p:cNvPr id="5" name="Slide Number Placeholder 4"/>
          <p:cNvSpPr>
            <a:spLocks noGrp="1"/>
          </p:cNvSpPr>
          <p:nvPr>
            <p:ph type="sldNum" sz="quarter" idx="12"/>
            <p:custDataLst>
              <p:tags r:id="rId3"/>
            </p:custDataLst>
          </p:nvPr>
        </p:nvSpPr>
        <p:spPr/>
        <p:txBody>
          <a:bodyPr/>
          <a:lstStyle/>
          <a:p>
            <a:fld id="{92456AF2-6592-4F73-B155-D00F10316DDF}" type="slidenum">
              <a:rPr lang="en-US" smtClean="0"/>
              <a:pPr/>
              <a:t>17</a:t>
            </a:fld>
            <a:endParaRPr lang="en-US"/>
          </a:p>
        </p:txBody>
      </p:sp>
      <p:sp>
        <p:nvSpPr>
          <p:cNvPr id="6" name="TextBox 5"/>
          <p:cNvSpPr txBox="1"/>
          <p:nvPr>
            <p:custDataLst>
              <p:tags r:id="rId4"/>
            </p:custDataLst>
          </p:nvPr>
        </p:nvSpPr>
        <p:spPr>
          <a:xfrm>
            <a:off x="3439653" y="6163177"/>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7874" y="2490651"/>
            <a:ext cx="6187969" cy="2518554"/>
          </a:xfrm>
          <a:prstGeom prst="rect">
            <a:avLst/>
          </a:prstGeom>
          <a:ln>
            <a:noFill/>
          </a:ln>
        </p:spPr>
      </p:pic>
    </p:spTree>
    <p:custDataLst>
      <p:tags r:id="rId1"/>
    </p:custDataLst>
    <p:extLst>
      <p:ext uri="{BB962C8B-B14F-4D97-AF65-F5344CB8AC3E}">
        <p14:creationId xmlns:p14="http://schemas.microsoft.com/office/powerpoint/2010/main" val="2191978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609600"/>
            <a:ext cx="9875520" cy="1356360"/>
          </a:xfrm>
        </p:spPr>
        <p:txBody>
          <a:bodyPr>
            <a:normAutofit/>
          </a:bodyPr>
          <a:lstStyle/>
          <a:p>
            <a:r>
              <a:rPr lang="en-US" sz="4000" dirty="0" smtClean="0"/>
              <a:t>To Participate in the COS Process … </a:t>
            </a:r>
            <a:endParaRPr lang="en-US" sz="4000" dirty="0"/>
          </a:p>
        </p:txBody>
      </p:sp>
      <p:sp>
        <p:nvSpPr>
          <p:cNvPr id="3" name="Content Placeholder 2"/>
          <p:cNvSpPr>
            <a:spLocks noGrp="1"/>
          </p:cNvSpPr>
          <p:nvPr>
            <p:ph idx="1"/>
            <p:custDataLst>
              <p:tags r:id="rId3"/>
            </p:custDataLst>
          </p:nvPr>
        </p:nvSpPr>
        <p:spPr/>
        <p:txBody>
          <a:bodyPr>
            <a:normAutofit/>
          </a:bodyPr>
          <a:lstStyle/>
          <a:p>
            <a:pPr marL="457200" indent="-457200"/>
            <a:r>
              <a:rPr lang="en-US" sz="2400" dirty="0"/>
              <a:t>Understand and use the principles of good teaming</a:t>
            </a:r>
          </a:p>
          <a:p>
            <a:pPr marL="457200" indent="-457200"/>
            <a:r>
              <a:rPr lang="en-US" sz="2400" dirty="0" smtClean="0"/>
              <a:t>Be able to conduct </a:t>
            </a:r>
            <a:r>
              <a:rPr lang="en-US" sz="2400" dirty="0"/>
              <a:t>and interpret functional </a:t>
            </a:r>
            <a:r>
              <a:rPr lang="en-US" sz="2400" dirty="0" smtClean="0"/>
              <a:t>assessments, including using </a:t>
            </a:r>
            <a:r>
              <a:rPr lang="en-US" sz="2400" dirty="0"/>
              <a:t>observation to gather information about what children know and can </a:t>
            </a:r>
            <a:r>
              <a:rPr lang="en-US" sz="2400" dirty="0" smtClean="0"/>
              <a:t>do;</a:t>
            </a:r>
          </a:p>
          <a:p>
            <a:pPr marL="457200" indent="-457200"/>
            <a:r>
              <a:rPr lang="en-US" sz="2400" dirty="0"/>
              <a:t>U</a:t>
            </a:r>
            <a:r>
              <a:rPr lang="en-US" sz="2400" dirty="0" smtClean="0"/>
              <a:t>nderstand </a:t>
            </a:r>
            <a:r>
              <a:rPr lang="en-US" sz="2400" dirty="0"/>
              <a:t>child development and what is expected of children at different </a:t>
            </a:r>
            <a:r>
              <a:rPr lang="en-US" sz="2400" dirty="0" smtClean="0"/>
              <a:t>ages</a:t>
            </a:r>
          </a:p>
          <a:p>
            <a:endParaRPr lang="en-US" dirty="0"/>
          </a:p>
        </p:txBody>
      </p:sp>
      <p:sp>
        <p:nvSpPr>
          <p:cNvPr id="5" name="Slide Number Placeholder 4"/>
          <p:cNvSpPr>
            <a:spLocks noGrp="1"/>
          </p:cNvSpPr>
          <p:nvPr>
            <p:ph type="sldNum" sz="quarter" idx="12"/>
            <p:custDataLst>
              <p:tags r:id="rId4"/>
            </p:custDataLst>
          </p:nvPr>
        </p:nvSpPr>
        <p:spPr/>
        <p:txBody>
          <a:bodyPr/>
          <a:lstStyle/>
          <a:p>
            <a:fld id="{92456AF2-6592-4F73-B155-D00F10316DDF}" type="slidenum">
              <a:rPr lang="en-US" smtClean="0"/>
              <a:pPr/>
              <a:t>18</a:t>
            </a:fld>
            <a:endParaRPr lang="en-US"/>
          </a:p>
        </p:txBody>
      </p:sp>
      <p:sp>
        <p:nvSpPr>
          <p:cNvPr id="6" name="TextBox 5"/>
          <p:cNvSpPr txBox="1"/>
          <p:nvPr>
            <p:custDataLst>
              <p:tags r:id="rId5"/>
            </p:custDataLst>
          </p:nvPr>
        </p:nvSpPr>
        <p:spPr>
          <a:xfrm>
            <a:off x="3475511"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4162463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2999" y="549676"/>
            <a:ext cx="9872871" cy="1081088"/>
          </a:xfrm>
        </p:spPr>
        <p:txBody>
          <a:bodyPr>
            <a:normAutofit/>
          </a:bodyPr>
          <a:lstStyle/>
          <a:p>
            <a:r>
              <a:rPr lang="en-US" sz="4000" dirty="0" smtClean="0"/>
              <a:t>Using the COS Process in Maryland</a:t>
            </a:r>
            <a:endParaRPr lang="en-US" sz="4000" dirty="0"/>
          </a:p>
        </p:txBody>
      </p:sp>
      <p:sp>
        <p:nvSpPr>
          <p:cNvPr id="8" name="Content Placeholder 7"/>
          <p:cNvSpPr>
            <a:spLocks noGrp="1"/>
          </p:cNvSpPr>
          <p:nvPr>
            <p:ph sz="half" idx="2"/>
            <p:custDataLst>
              <p:tags r:id="rId3"/>
            </p:custDataLst>
          </p:nvPr>
        </p:nvSpPr>
        <p:spPr>
          <a:xfrm>
            <a:off x="1143000" y="1929333"/>
            <a:ext cx="9872872" cy="4005302"/>
          </a:xfrm>
        </p:spPr>
        <p:txBody>
          <a:bodyPr>
            <a:normAutofit fontScale="92500"/>
          </a:bodyPr>
          <a:lstStyle/>
          <a:p>
            <a:pPr marL="522288" indent="-457200"/>
            <a:r>
              <a:rPr lang="en-US" sz="2400" dirty="0" smtClean="0"/>
              <a:t>Help families understand their child’s development in relation to typical age expectations</a:t>
            </a:r>
          </a:p>
          <a:p>
            <a:pPr marL="522288" indent="-457200"/>
            <a:r>
              <a:rPr lang="en-US" sz="2400" dirty="0" smtClean="0"/>
              <a:t>Guide </a:t>
            </a:r>
            <a:r>
              <a:rPr lang="en-US" sz="2400" dirty="0"/>
              <a:t>the development of functional, individualized IFSP outcomes and IEP goals</a:t>
            </a:r>
          </a:p>
          <a:p>
            <a:pPr marL="522288" indent="-457200"/>
            <a:r>
              <a:rPr lang="en-US" sz="2400" dirty="0"/>
              <a:t>Inform stakeholders, including families, about the effectiveness of the program</a:t>
            </a:r>
          </a:p>
          <a:p>
            <a:pPr marL="522288" indent="-457200"/>
            <a:r>
              <a:rPr lang="en-US" sz="2400" dirty="0"/>
              <a:t>Identify program strengths and weakness for improving program services and delivery</a:t>
            </a:r>
          </a:p>
          <a:p>
            <a:pPr marL="522288" indent="-457200"/>
            <a:r>
              <a:rPr lang="en-US" sz="2400" dirty="0"/>
              <a:t>Provide information for policymakers to justify future funding of programs</a:t>
            </a:r>
          </a:p>
          <a:p>
            <a:pPr marL="522288" indent="-457200"/>
            <a:r>
              <a:rPr lang="en-US" sz="2400" dirty="0"/>
              <a:t>Meet </a:t>
            </a:r>
            <a:r>
              <a:rPr lang="en-US" sz="2400" dirty="0" smtClean="0"/>
              <a:t>Office of Special Education Program (OSEP) requirements</a:t>
            </a:r>
            <a:endParaRPr lang="en-US" sz="2400" dirty="0"/>
          </a:p>
          <a:p>
            <a:pPr marL="0" indent="0">
              <a:buNone/>
            </a:pPr>
            <a:endParaRPr lang="en-US" dirty="0"/>
          </a:p>
        </p:txBody>
      </p:sp>
      <p:sp>
        <p:nvSpPr>
          <p:cNvPr id="3" name="Slide Number Placeholder 2"/>
          <p:cNvSpPr>
            <a:spLocks noGrp="1"/>
          </p:cNvSpPr>
          <p:nvPr>
            <p:ph type="sldNum" sz="quarter" idx="12"/>
            <p:custDataLst>
              <p:tags r:id="rId4"/>
            </p:custDataLst>
          </p:nvPr>
        </p:nvSpPr>
        <p:spPr/>
        <p:txBody>
          <a:bodyPr/>
          <a:lstStyle/>
          <a:p>
            <a:fld id="{92456AF2-6592-4F73-B155-D00F10316DDF}" type="slidenum">
              <a:rPr lang="en-US" smtClean="0"/>
              <a:pPr/>
              <a:t>19</a:t>
            </a:fld>
            <a:endParaRPr lang="en-US"/>
          </a:p>
        </p:txBody>
      </p:sp>
      <p:sp>
        <p:nvSpPr>
          <p:cNvPr id="5" name="TextBox 4"/>
          <p:cNvSpPr txBox="1"/>
          <p:nvPr>
            <p:custDataLst>
              <p:tags r:id="rId5"/>
            </p:custDataLst>
          </p:nvPr>
        </p:nvSpPr>
        <p:spPr>
          <a:xfrm>
            <a:off x="3320497" y="6233204"/>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557598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000" dirty="0" smtClean="0"/>
              <a:t>What is the Child Outcomes Summary (COS) Process ?</a:t>
            </a:r>
            <a:endParaRPr lang="en-US" sz="4000" dirty="0"/>
          </a:p>
        </p:txBody>
      </p:sp>
      <p:sp>
        <p:nvSpPr>
          <p:cNvPr id="3" name="Content Placeholder 2"/>
          <p:cNvSpPr>
            <a:spLocks noGrp="1"/>
          </p:cNvSpPr>
          <p:nvPr>
            <p:ph idx="1"/>
            <p:custDataLst>
              <p:tags r:id="rId3"/>
            </p:custDataLst>
          </p:nvPr>
        </p:nvSpPr>
        <p:spPr/>
        <p:txBody>
          <a:bodyPr/>
          <a:lstStyle/>
          <a:p>
            <a:pPr marL="0" indent="0">
              <a:buNone/>
            </a:pPr>
            <a:r>
              <a:rPr lang="en-US" sz="2400" dirty="0"/>
              <a:t>The COS process </a:t>
            </a:r>
            <a:r>
              <a:rPr lang="en-US" sz="2400" dirty="0" smtClean="0"/>
              <a:t>uses </a:t>
            </a:r>
            <a:r>
              <a:rPr lang="en-US" sz="2400" dirty="0"/>
              <a:t>a team </a:t>
            </a:r>
            <a:r>
              <a:rPr lang="en-US" sz="2400" dirty="0" smtClean="0"/>
              <a:t>approach to summarize </a:t>
            </a:r>
            <a:r>
              <a:rPr lang="en-US" sz="2400" dirty="0"/>
              <a:t>information related to a child’s functioning in each of the three child outcome areas on a 7-point scale. </a:t>
            </a:r>
            <a:r>
              <a:rPr lang="en-US" sz="2400" dirty="0" smtClean="0"/>
              <a:t> The </a:t>
            </a:r>
            <a:r>
              <a:rPr lang="en-US" sz="2400" dirty="0"/>
              <a:t>COS process can be used:  </a:t>
            </a:r>
          </a:p>
          <a:p>
            <a:pPr marL="514350" lvl="0" indent="-514350">
              <a:buFont typeface="+mj-lt"/>
              <a:buAutoNum type="arabicParenR"/>
            </a:pPr>
            <a:r>
              <a:rPr lang="en-US" sz="2400" dirty="0"/>
              <a:t>When the </a:t>
            </a:r>
            <a:r>
              <a:rPr lang="en-US" sz="2400" dirty="0" smtClean="0"/>
              <a:t>team wants </a:t>
            </a:r>
            <a:r>
              <a:rPr lang="en-US" sz="2400" dirty="0"/>
              <a:t>to use multiple sources of information to describe a child’s functioning on each of the outcomes.  </a:t>
            </a:r>
          </a:p>
          <a:p>
            <a:pPr marL="514350" lvl="0" indent="-514350">
              <a:buFont typeface="+mj-lt"/>
              <a:buAutoNum type="arabicParenR"/>
            </a:pPr>
            <a:r>
              <a:rPr lang="en-US" sz="2400" dirty="0"/>
              <a:t>When different assessments have been given to different children across the state and the results need to be placed on the same scale to be aggregated. </a:t>
            </a:r>
          </a:p>
          <a:p>
            <a:endParaRPr lang="en-US"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2</a:t>
            </a:fld>
            <a:endParaRPr lang="en-US"/>
          </a:p>
        </p:txBody>
      </p:sp>
      <p:sp>
        <p:nvSpPr>
          <p:cNvPr id="5" name="TextBox 4"/>
          <p:cNvSpPr txBox="1"/>
          <p:nvPr>
            <p:custDataLst>
              <p:tags r:id="rId5"/>
            </p:custDataLst>
          </p:nvPr>
        </p:nvSpPr>
        <p:spPr>
          <a:xfrm>
            <a:off x="3069535" y="5351953"/>
            <a:ext cx="6019800" cy="646331"/>
          </a:xfrm>
          <a:prstGeom prst="rect">
            <a:avLst/>
          </a:prstGeom>
          <a:solidFill>
            <a:schemeClr val="accent4"/>
          </a:solidFill>
          <a:ln w="9525">
            <a:solidFill>
              <a:schemeClr val="accent6"/>
            </a:solidFill>
          </a:ln>
        </p:spPr>
        <p:txBody>
          <a:bodyPr wrap="square" rtlCol="0">
            <a:spAutoFit/>
          </a:bodyPr>
          <a:lstStyle/>
          <a:p>
            <a:pPr lvl="0" algn="ctr"/>
            <a:r>
              <a:rPr lang="en-US" dirty="0"/>
              <a:t>The COS process is a measurement </a:t>
            </a:r>
            <a:r>
              <a:rPr lang="en-US" dirty="0" smtClean="0"/>
              <a:t>approach.</a:t>
            </a:r>
          </a:p>
          <a:p>
            <a:pPr lvl="0" algn="ctr"/>
            <a:r>
              <a:rPr lang="en-US" b="1" dirty="0" smtClean="0"/>
              <a:t>It </a:t>
            </a:r>
            <a:r>
              <a:rPr lang="en-US" b="1" dirty="0"/>
              <a:t>is </a:t>
            </a:r>
            <a:r>
              <a:rPr lang="en-US" b="1" u="sng" dirty="0"/>
              <a:t>not</a:t>
            </a:r>
            <a:r>
              <a:rPr lang="en-US" b="1" dirty="0"/>
              <a:t> an assessment tool</a:t>
            </a:r>
            <a:r>
              <a:rPr lang="en-US" b="1" dirty="0" smtClean="0"/>
              <a:t>.</a:t>
            </a:r>
            <a:endParaRPr lang="en-US" b="1" dirty="0"/>
          </a:p>
        </p:txBody>
      </p:sp>
      <p:sp>
        <p:nvSpPr>
          <p:cNvPr id="6" name="TextBox 5"/>
          <p:cNvSpPr txBox="1"/>
          <p:nvPr>
            <p:custDataLst>
              <p:tags r:id="rId6"/>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71845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Questions?</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pPr marL="0" indent="0" algn="ctr">
              <a:buNone/>
            </a:pPr>
            <a:r>
              <a:rPr lang="en-US" dirty="0" smtClean="0"/>
              <a:t>Nancy </a:t>
            </a:r>
            <a:r>
              <a:rPr lang="en-US" dirty="0" err="1" smtClean="0"/>
              <a:t>Vorobey</a:t>
            </a:r>
            <a:endParaRPr lang="en-US" dirty="0" smtClean="0"/>
          </a:p>
          <a:p>
            <a:pPr marL="0" indent="0" algn="ctr">
              <a:buNone/>
            </a:pPr>
            <a:r>
              <a:rPr lang="en-US" dirty="0" smtClean="0"/>
              <a:t>Section Chief, </a:t>
            </a:r>
            <a:r>
              <a:rPr lang="en-US" dirty="0"/>
              <a:t>P</a:t>
            </a:r>
            <a:r>
              <a:rPr lang="en-US" dirty="0" smtClean="0"/>
              <a:t>revention Initiatives and Early Childhood</a:t>
            </a:r>
          </a:p>
          <a:p>
            <a:pPr marL="0" indent="0" algn="ctr">
              <a:buNone/>
            </a:pPr>
            <a:r>
              <a:rPr lang="en-US" dirty="0" smtClean="0"/>
              <a:t>410-767-0234</a:t>
            </a:r>
          </a:p>
          <a:p>
            <a:pPr marL="0" indent="0" algn="ctr">
              <a:buNone/>
            </a:pPr>
            <a:r>
              <a:rPr lang="en-US" dirty="0" smtClean="0">
                <a:hlinkClick r:id="rId7"/>
              </a:rPr>
              <a:t>nancy.vorobey@maryland.gov</a:t>
            </a:r>
            <a:r>
              <a:rPr lang="en-US" dirty="0" smtClean="0"/>
              <a:t> </a:t>
            </a:r>
          </a:p>
          <a:p>
            <a:pPr marL="0" indent="0" algn="ctr">
              <a:buNone/>
            </a:pPr>
            <a:endParaRPr lang="en-US" dirty="0" smtClean="0"/>
          </a:p>
          <a:p>
            <a:pPr marL="0" indent="0" algn="ctr">
              <a:buNone/>
            </a:pPr>
            <a:r>
              <a:rPr lang="en-US" dirty="0" smtClean="0"/>
              <a:t>Pam Miller</a:t>
            </a:r>
          </a:p>
          <a:p>
            <a:pPr marL="0" indent="0" algn="ctr">
              <a:buNone/>
            </a:pPr>
            <a:r>
              <a:rPr lang="en-US" dirty="0" smtClean="0"/>
              <a:t>Quality Assurance Specialist</a:t>
            </a:r>
          </a:p>
          <a:p>
            <a:pPr marL="0" indent="0" algn="ctr">
              <a:buNone/>
            </a:pPr>
            <a:r>
              <a:rPr lang="en-US" dirty="0" smtClean="0"/>
              <a:t>410-767-1019</a:t>
            </a:r>
          </a:p>
          <a:p>
            <a:pPr marL="0" indent="0" algn="ctr">
              <a:buNone/>
            </a:pPr>
            <a:r>
              <a:rPr lang="en-US" dirty="0" smtClean="0">
                <a:hlinkClick r:id="rId8"/>
              </a:rPr>
              <a:t>pamela.miller@maryland.gov</a:t>
            </a:r>
            <a:r>
              <a:rPr lang="en-US" dirty="0" smtClean="0"/>
              <a:t> </a:t>
            </a:r>
            <a:endParaRPr lang="en-US"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20</a:t>
            </a:fld>
            <a:endParaRPr lang="en-US"/>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9809" y="516248"/>
            <a:ext cx="2173909" cy="1023315"/>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019" y="4257554"/>
            <a:ext cx="1203962" cy="1969012"/>
          </a:xfrm>
          <a:prstGeom prst="rect">
            <a:avLst/>
          </a:prstGeom>
        </p:spPr>
      </p:pic>
    </p:spTree>
    <p:custDataLst>
      <p:tags r:id="rId1"/>
    </p:custDataLst>
    <p:extLst>
      <p:ext uri="{BB962C8B-B14F-4D97-AF65-F5344CB8AC3E}">
        <p14:creationId xmlns:p14="http://schemas.microsoft.com/office/powerpoint/2010/main" val="77067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1318" y="609600"/>
            <a:ext cx="10847294" cy="1007990"/>
          </a:xfrm>
        </p:spPr>
        <p:txBody>
          <a:bodyPr>
            <a:normAutofit/>
          </a:bodyPr>
          <a:lstStyle/>
          <a:p>
            <a:pPr algn="ctr"/>
            <a:r>
              <a:rPr lang="en-US" sz="4000" dirty="0" smtClean="0"/>
              <a:t>How States are Measuring Child Outcomes</a:t>
            </a:r>
            <a:endParaRPr lang="en-US" sz="4000" dirty="0"/>
          </a:p>
        </p:txBody>
      </p:sp>
      <p:pic>
        <p:nvPicPr>
          <p:cNvPr id="4" name="Content Placeholder 3"/>
          <p:cNvPicPr>
            <a:picLocks noGrp="1" noChangeAspect="1"/>
          </p:cNvPicPr>
          <p:nvPr>
            <p:ph idx="1"/>
          </p:nvPr>
        </p:nvPicPr>
        <p:blipFill>
          <a:blip r:embed="rId7"/>
          <a:stretch>
            <a:fillRect/>
          </a:stretch>
        </p:blipFill>
        <p:spPr>
          <a:xfrm>
            <a:off x="3268376" y="1814898"/>
            <a:ext cx="5508547" cy="4166476"/>
          </a:xfrm>
          <a:prstGeom prst="rect">
            <a:avLst/>
          </a:prstGeom>
        </p:spPr>
      </p:pic>
      <p:sp>
        <p:nvSpPr>
          <p:cNvPr id="3" name="Slide Number Placeholder 2"/>
          <p:cNvSpPr>
            <a:spLocks noGrp="1"/>
          </p:cNvSpPr>
          <p:nvPr>
            <p:ph type="sldNum" sz="quarter" idx="12"/>
            <p:custDataLst>
              <p:tags r:id="rId3"/>
            </p:custDataLst>
          </p:nvPr>
        </p:nvSpPr>
        <p:spPr/>
        <p:txBody>
          <a:bodyPr/>
          <a:lstStyle/>
          <a:p>
            <a:fld id="{92456AF2-6592-4F73-B155-D00F10316DDF}" type="slidenum">
              <a:rPr lang="en-US" smtClean="0"/>
              <a:pPr/>
              <a:t>3</a:t>
            </a:fld>
            <a:endParaRPr lang="en-US"/>
          </a:p>
        </p:txBody>
      </p:sp>
      <p:sp>
        <p:nvSpPr>
          <p:cNvPr id="5" name="TextBox 4"/>
          <p:cNvSpPr txBox="1"/>
          <p:nvPr>
            <p:custDataLst>
              <p:tags r:id="rId4"/>
            </p:custDataLst>
          </p:nvPr>
        </p:nvSpPr>
        <p:spPr>
          <a:xfrm>
            <a:off x="3914872" y="6162908"/>
            <a:ext cx="4380185" cy="246221"/>
          </a:xfrm>
          <a:prstGeom prst="rect">
            <a:avLst/>
          </a:prstGeom>
          <a:noFill/>
          <a:ln>
            <a:solidFill>
              <a:schemeClr val="accent6"/>
            </a:solidFill>
          </a:ln>
        </p:spPr>
        <p:txBody>
          <a:bodyPr wrap="square" rtlCol="0">
            <a:spAutoFit/>
          </a:bodyPr>
          <a:lstStyle/>
          <a:p>
            <a:pPr algn="ctr"/>
            <a:r>
              <a:rPr lang="en-US" sz="1000" dirty="0" smtClean="0">
                <a:solidFill>
                  <a:schemeClr val="tx2"/>
                </a:solidFill>
              </a:rPr>
              <a:t>Early Childhood Outcomes Center (2014)</a:t>
            </a:r>
            <a:endParaRPr lang="en-US" sz="1000" dirty="0">
              <a:solidFill>
                <a:schemeClr val="tx2"/>
              </a:solidFill>
            </a:endParaRPr>
          </a:p>
        </p:txBody>
      </p:sp>
    </p:spTree>
    <p:custDataLst>
      <p:tags r:id="rId1"/>
    </p:custDataLst>
    <p:extLst>
      <p:ext uri="{BB962C8B-B14F-4D97-AF65-F5344CB8AC3E}">
        <p14:creationId xmlns:p14="http://schemas.microsoft.com/office/powerpoint/2010/main" val="264728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1317" y="717177"/>
            <a:ext cx="10757647" cy="849284"/>
          </a:xfrm>
        </p:spPr>
        <p:txBody>
          <a:bodyPr>
            <a:normAutofit/>
          </a:bodyPr>
          <a:lstStyle/>
          <a:p>
            <a:pPr algn="ctr"/>
            <a:r>
              <a:rPr lang="en-US" sz="4000" dirty="0"/>
              <a:t>How States are Measuring Child </a:t>
            </a:r>
            <a:r>
              <a:rPr lang="en-US" sz="4000" dirty="0" smtClean="0"/>
              <a:t>Outcomes</a:t>
            </a:r>
            <a:endParaRPr lang="en-US" sz="4000" dirty="0"/>
          </a:p>
        </p:txBody>
      </p:sp>
      <p:sp>
        <p:nvSpPr>
          <p:cNvPr id="4" name="Slide Number Placeholder 3"/>
          <p:cNvSpPr>
            <a:spLocks noGrp="1"/>
          </p:cNvSpPr>
          <p:nvPr>
            <p:ph type="sldNum" sz="quarter" idx="12"/>
            <p:custDataLst>
              <p:tags r:id="rId3"/>
            </p:custDataLst>
          </p:nvPr>
        </p:nvSpPr>
        <p:spPr/>
        <p:txBody>
          <a:bodyPr/>
          <a:lstStyle/>
          <a:p>
            <a:fld id="{92456AF2-6592-4F73-B155-D00F10316DDF}" type="slidenum">
              <a:rPr lang="en-US" smtClean="0"/>
              <a:pPr/>
              <a:t>4</a:t>
            </a:fld>
            <a:endParaRPr lang="en-US"/>
          </a:p>
        </p:txBody>
      </p:sp>
      <p:pic>
        <p:nvPicPr>
          <p:cNvPr id="3" name="Picture 2"/>
          <p:cNvPicPr>
            <a:picLocks noChangeAspect="1"/>
          </p:cNvPicPr>
          <p:nvPr/>
        </p:nvPicPr>
        <p:blipFill>
          <a:blip r:embed="rId7"/>
          <a:stretch>
            <a:fillRect/>
          </a:stretch>
        </p:blipFill>
        <p:spPr>
          <a:xfrm>
            <a:off x="3325085" y="1825662"/>
            <a:ext cx="5470110" cy="4078044"/>
          </a:xfrm>
          <a:prstGeom prst="rect">
            <a:avLst/>
          </a:prstGeom>
        </p:spPr>
      </p:pic>
      <p:sp>
        <p:nvSpPr>
          <p:cNvPr id="6" name="TextBox 5"/>
          <p:cNvSpPr txBox="1"/>
          <p:nvPr>
            <p:custDataLst>
              <p:tags r:id="rId4"/>
            </p:custDataLst>
          </p:nvPr>
        </p:nvSpPr>
        <p:spPr>
          <a:xfrm>
            <a:off x="3914872" y="6162908"/>
            <a:ext cx="4380185" cy="246221"/>
          </a:xfrm>
          <a:prstGeom prst="rect">
            <a:avLst/>
          </a:prstGeom>
          <a:noFill/>
          <a:ln>
            <a:solidFill>
              <a:schemeClr val="accent6"/>
            </a:solidFill>
          </a:ln>
        </p:spPr>
        <p:txBody>
          <a:bodyPr wrap="square" rtlCol="0">
            <a:spAutoFit/>
          </a:bodyPr>
          <a:lstStyle/>
          <a:p>
            <a:pPr algn="ctr"/>
            <a:r>
              <a:rPr lang="en-US" sz="1000" dirty="0" smtClean="0">
                <a:solidFill>
                  <a:schemeClr val="tx2"/>
                </a:solidFill>
              </a:rPr>
              <a:t>Early Childhood Outcomes Center (2014)</a:t>
            </a:r>
            <a:endParaRPr lang="en-US" sz="1000" dirty="0">
              <a:solidFill>
                <a:schemeClr val="tx2"/>
              </a:solidFill>
            </a:endParaRPr>
          </a:p>
        </p:txBody>
      </p:sp>
    </p:spTree>
    <p:custDataLst>
      <p:tags r:id="rId1"/>
    </p:custDataLst>
    <p:extLst>
      <p:ext uri="{BB962C8B-B14F-4D97-AF65-F5344CB8AC3E}">
        <p14:creationId xmlns:p14="http://schemas.microsoft.com/office/powerpoint/2010/main" val="12817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1143000" y="563880"/>
            <a:ext cx="9872871" cy="1173481"/>
          </a:xfrm>
        </p:spPr>
        <p:txBody>
          <a:bodyPr>
            <a:normAutofit/>
          </a:bodyPr>
          <a:lstStyle/>
          <a:p>
            <a:r>
              <a:rPr lang="en-US" sz="4000" dirty="0" smtClean="0"/>
              <a:t>Why COS for Preschool in Maryland?</a:t>
            </a:r>
            <a:endParaRPr lang="en-US" sz="4000" dirty="0"/>
          </a:p>
        </p:txBody>
      </p:sp>
      <p:sp>
        <p:nvSpPr>
          <p:cNvPr id="5" name="Content Placeholder 4"/>
          <p:cNvSpPr>
            <a:spLocks noGrp="1"/>
          </p:cNvSpPr>
          <p:nvPr>
            <p:ph idx="1"/>
            <p:custDataLst>
              <p:tags r:id="rId3"/>
            </p:custDataLst>
          </p:nvPr>
        </p:nvSpPr>
        <p:spPr>
          <a:xfrm>
            <a:off x="1143000" y="1828800"/>
            <a:ext cx="9872871" cy="4123766"/>
          </a:xfrm>
        </p:spPr>
        <p:txBody>
          <a:bodyPr>
            <a:noAutofit/>
          </a:bodyPr>
          <a:lstStyle/>
          <a:p>
            <a:r>
              <a:rPr lang="en-US" sz="2400" dirty="0" smtClean="0"/>
              <a:t>Aligns with Maryland’s Birth through Five System of Services framework for children with disabilities</a:t>
            </a:r>
          </a:p>
          <a:p>
            <a:r>
              <a:rPr lang="en-US" sz="2400" dirty="0" smtClean="0"/>
              <a:t>Uses a team approach that incorporates family centered principles and multiple sources of data/information for measuring progress on the three broad child outcomes</a:t>
            </a:r>
          </a:p>
          <a:p>
            <a:r>
              <a:rPr lang="en-US" sz="2400" dirty="0" smtClean="0"/>
              <a:t>Replaces the Maryland Model for School Readiness (MMSR), and the use of the Work Sampling System as the MMSR assessment measure, with the Early Childhood-Comprehensive Assessment System</a:t>
            </a:r>
            <a:r>
              <a:rPr lang="en-US" sz="2400" i="1" dirty="0" smtClean="0"/>
              <a:t>*</a:t>
            </a:r>
            <a:endParaRPr lang="en-US" sz="2400" i="1" dirty="0"/>
          </a:p>
          <a:p>
            <a:pPr marL="0" indent="0">
              <a:buNone/>
            </a:pPr>
            <a:r>
              <a:rPr lang="en-US" sz="1800" i="1" dirty="0" smtClean="0"/>
              <a:t>* Ready for Kindergarten (R4K), which is comprised of the Kindergarten Readiness Assessment (KRA) and the Early Learning Assessment (ELA), i.e., formative assessment </a:t>
            </a:r>
            <a:endParaRPr lang="en-US" sz="1800" i="1" dirty="0"/>
          </a:p>
        </p:txBody>
      </p:sp>
      <p:sp>
        <p:nvSpPr>
          <p:cNvPr id="2" name="Slide Number Placeholder 1"/>
          <p:cNvSpPr>
            <a:spLocks noGrp="1"/>
          </p:cNvSpPr>
          <p:nvPr>
            <p:ph type="sldNum" sz="quarter" idx="12"/>
            <p:custDataLst>
              <p:tags r:id="rId4"/>
            </p:custDataLst>
          </p:nvPr>
        </p:nvSpPr>
        <p:spPr/>
        <p:txBody>
          <a:bodyPr/>
          <a:lstStyle/>
          <a:p>
            <a:fld id="{92456AF2-6592-4F73-B155-D00F10316DDF}" type="slidenum">
              <a:rPr lang="en-US" smtClean="0"/>
              <a:pPr/>
              <a:t>5</a:t>
            </a:fld>
            <a:endParaRPr lang="en-US"/>
          </a:p>
        </p:txBody>
      </p:sp>
      <p:sp>
        <p:nvSpPr>
          <p:cNvPr id="6" name="TextBox 5"/>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91543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r>
              <a:rPr lang="en-US" sz="4000" dirty="0"/>
              <a:t>Features of the COS Process</a:t>
            </a:r>
          </a:p>
        </p:txBody>
      </p:sp>
      <p:sp>
        <p:nvSpPr>
          <p:cNvPr id="5" name="Content Placeholder 4"/>
          <p:cNvSpPr>
            <a:spLocks noGrp="1"/>
          </p:cNvSpPr>
          <p:nvPr>
            <p:ph idx="1"/>
            <p:custDataLst>
              <p:tags r:id="rId3"/>
            </p:custDataLst>
          </p:nvPr>
        </p:nvSpPr>
        <p:spPr/>
        <p:txBody>
          <a:bodyPr>
            <a:normAutofit/>
          </a:bodyPr>
          <a:lstStyle/>
          <a:p>
            <a:pPr marL="457200" indent="-457200"/>
            <a:r>
              <a:rPr lang="en-US" altLang="en-US" sz="2400" b="1" dirty="0"/>
              <a:t>Team-based</a:t>
            </a:r>
            <a:r>
              <a:rPr lang="en-US" altLang="en-US" sz="2400" dirty="0"/>
              <a:t> decision </a:t>
            </a:r>
            <a:r>
              <a:rPr lang="en-US" altLang="en-US" sz="2400" dirty="0" smtClean="0"/>
              <a:t>making</a:t>
            </a:r>
          </a:p>
          <a:p>
            <a:pPr marL="457200" indent="-457200"/>
            <a:r>
              <a:rPr lang="en-US" altLang="en-US" sz="2400" dirty="0" smtClean="0"/>
              <a:t>Gathering </a:t>
            </a:r>
            <a:r>
              <a:rPr lang="en-US" altLang="en-US" sz="2400" dirty="0"/>
              <a:t>functional information via </a:t>
            </a:r>
            <a:r>
              <a:rPr lang="en-US" altLang="en-US" sz="2400" b="1" dirty="0"/>
              <a:t>assessment</a:t>
            </a:r>
            <a:r>
              <a:rPr lang="en-US" altLang="en-US" sz="2400" dirty="0"/>
              <a:t> to get a </a:t>
            </a:r>
            <a:r>
              <a:rPr lang="en-US" altLang="en-US" sz="2400" i="1" dirty="0"/>
              <a:t>global</a:t>
            </a:r>
            <a:r>
              <a:rPr lang="en-US" altLang="en-US" sz="2400" dirty="0"/>
              <a:t> sense of how the child is doing at a single point in </a:t>
            </a:r>
            <a:r>
              <a:rPr lang="en-US" altLang="en-US" sz="2400" dirty="0" smtClean="0"/>
              <a:t>time</a:t>
            </a:r>
          </a:p>
          <a:p>
            <a:pPr marL="457200" indent="-457200"/>
            <a:r>
              <a:rPr lang="en-US" altLang="en-US" sz="2400" dirty="0" smtClean="0"/>
              <a:t>Looking </a:t>
            </a:r>
            <a:r>
              <a:rPr lang="en-US" altLang="en-US" sz="2400" dirty="0"/>
              <a:t>at a child’s skills and behavior within the context of age-established </a:t>
            </a:r>
            <a:r>
              <a:rPr lang="en-US" altLang="en-US" sz="2400" dirty="0" smtClean="0"/>
              <a:t>expectations</a:t>
            </a:r>
          </a:p>
          <a:p>
            <a:pPr marL="457200" indent="-457200"/>
            <a:r>
              <a:rPr lang="en-US" altLang="en-US" sz="2400" dirty="0" smtClean="0"/>
              <a:t>Using </a:t>
            </a:r>
            <a:r>
              <a:rPr lang="en-US" altLang="en-US" sz="2400" dirty="0"/>
              <a:t>the </a:t>
            </a:r>
            <a:r>
              <a:rPr lang="en-US" altLang="en-US" sz="2400" b="1" dirty="0"/>
              <a:t>COS 7-point rating scale </a:t>
            </a:r>
            <a:r>
              <a:rPr lang="en-US" altLang="en-US" sz="2400" dirty="0"/>
              <a:t>to rate the child’s functioning across settings and situations as compared to what is expected for his/her age</a:t>
            </a:r>
          </a:p>
          <a:p>
            <a:pPr marL="0" indent="0">
              <a:spcBef>
                <a:spcPct val="0"/>
              </a:spcBef>
              <a:buNone/>
            </a:pPr>
            <a:endParaRPr lang="en-US" altLang="en-US" sz="2400" dirty="0"/>
          </a:p>
          <a:p>
            <a:pPr marL="0" indent="0" algn="ctr">
              <a:spcBef>
                <a:spcPct val="0"/>
              </a:spcBef>
              <a:buNone/>
            </a:pPr>
            <a:r>
              <a:rPr lang="en-US" altLang="en-US" sz="2400" i="1" dirty="0"/>
              <a:t>* Is completed upon program </a:t>
            </a:r>
            <a:r>
              <a:rPr lang="en-US" altLang="en-US" sz="2400" b="1" i="1" dirty="0"/>
              <a:t>entry and exit, and annually</a:t>
            </a:r>
            <a:endParaRPr lang="en-US" altLang="en-US" sz="2400" i="1" dirty="0"/>
          </a:p>
        </p:txBody>
      </p:sp>
      <p:sp>
        <p:nvSpPr>
          <p:cNvPr id="2" name="Slide Number Placeholder 1"/>
          <p:cNvSpPr>
            <a:spLocks noGrp="1"/>
          </p:cNvSpPr>
          <p:nvPr>
            <p:ph type="sldNum" sz="quarter" idx="12"/>
            <p:custDataLst>
              <p:tags r:id="rId4"/>
            </p:custDataLst>
          </p:nvPr>
        </p:nvSpPr>
        <p:spPr/>
        <p:txBody>
          <a:bodyPr/>
          <a:lstStyle/>
          <a:p>
            <a:fld id="{92456AF2-6592-4F73-B155-D00F10316DDF}" type="slidenum">
              <a:rPr lang="en-US" smtClean="0"/>
              <a:pPr/>
              <a:t>6</a:t>
            </a:fld>
            <a:endParaRPr lang="en-US"/>
          </a:p>
        </p:txBody>
      </p:sp>
      <p:sp>
        <p:nvSpPr>
          <p:cNvPr id="6" name="TextBox 5"/>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300202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2"/>
            </p:custDataLst>
          </p:nvPr>
        </p:nvSpPr>
        <p:spPr>
          <a:xfrm>
            <a:off x="878541" y="609600"/>
            <a:ext cx="10470777" cy="1356360"/>
          </a:xfrm>
        </p:spPr>
        <p:txBody>
          <a:bodyPr>
            <a:normAutofit/>
          </a:bodyPr>
          <a:lstStyle/>
          <a:p>
            <a:pPr algn="ctr"/>
            <a:r>
              <a:rPr lang="en-US" sz="4000" dirty="0" smtClean="0"/>
              <a:t>Essential Knowledge for a Quality COS Process</a:t>
            </a:r>
            <a:endParaRPr lang="en-US" sz="4000" dirty="0"/>
          </a:p>
        </p:txBody>
      </p:sp>
      <p:graphicFrame>
        <p:nvGraphicFramePr>
          <p:cNvPr id="9" name="Content Placeholder 8"/>
          <p:cNvGraphicFramePr>
            <a:graphicFrameLocks noGrp="1"/>
          </p:cNvGraphicFramePr>
          <p:nvPr>
            <p:ph idx="1"/>
            <p:custDataLst>
              <p:tags r:id="rId3"/>
            </p:custDataLst>
            <p:extLst>
              <p:ext uri="{D42A27DB-BD31-4B8C-83A1-F6EECF244321}">
                <p14:modId xmlns:p14="http://schemas.microsoft.com/office/powerpoint/2010/main" val="726409071"/>
              </p:ext>
            </p:extLst>
          </p:nvPr>
        </p:nvGraphicFramePr>
        <p:xfrm>
          <a:off x="765379" y="1582615"/>
          <a:ext cx="8458200" cy="47244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nvGrpSpPr>
          <p:cNvPr id="4" name="Group 3"/>
          <p:cNvGrpSpPr/>
          <p:nvPr/>
        </p:nvGrpSpPr>
        <p:grpSpPr>
          <a:xfrm>
            <a:off x="10050671" y="2771017"/>
            <a:ext cx="1800139" cy="2249218"/>
            <a:chOff x="6966451" y="1417319"/>
            <a:chExt cx="1491748" cy="1889760"/>
          </a:xfrm>
          <a:solidFill>
            <a:srgbClr val="7030A0"/>
          </a:solidFill>
        </p:grpSpPr>
        <p:sp>
          <p:nvSpPr>
            <p:cNvPr id="5" name="Rounded Rectangle 4"/>
            <p:cNvSpPr/>
            <p:nvPr>
              <p:custDataLst>
                <p:tags r:id="rId11"/>
              </p:custDataLst>
            </p:nvPr>
          </p:nvSpPr>
          <p:spPr>
            <a:xfrm>
              <a:off x="6966451" y="1417319"/>
              <a:ext cx="1491748" cy="1889760"/>
            </a:xfrm>
            <a:prstGeom prst="roundRect">
              <a:avLst/>
            </a:prstGeom>
            <a:grpFill/>
            <a:ln>
              <a:noFill/>
            </a:ln>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endParaRPr lang="en-US"/>
            </a:p>
          </p:txBody>
        </p:sp>
        <p:sp>
          <p:nvSpPr>
            <p:cNvPr id="6" name="Rounded Rectangle 4"/>
            <p:cNvSpPr/>
            <p:nvPr>
              <p:custDataLst>
                <p:tags r:id="rId12"/>
              </p:custDataLst>
            </p:nvPr>
          </p:nvSpPr>
          <p:spPr>
            <a:xfrm>
              <a:off x="7039272" y="1490140"/>
              <a:ext cx="1346106" cy="174411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smtClean="0">
                <a:solidFill>
                  <a:schemeClr val="tx1"/>
                </a:solidFill>
              </a:endParaRPr>
            </a:p>
          </p:txBody>
        </p:sp>
      </p:grpSp>
      <p:sp>
        <p:nvSpPr>
          <p:cNvPr id="2" name="Plus 1"/>
          <p:cNvSpPr/>
          <p:nvPr>
            <p:custDataLst>
              <p:tags r:id="rId4"/>
            </p:custDataLst>
          </p:nvPr>
        </p:nvSpPr>
        <p:spPr>
          <a:xfrm>
            <a:off x="2649415" y="3748453"/>
            <a:ext cx="304799" cy="284285"/>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7"/>
          <p:cNvSpPr/>
          <p:nvPr>
            <p:custDataLst>
              <p:tags r:id="rId5"/>
            </p:custDataLst>
          </p:nvPr>
        </p:nvSpPr>
        <p:spPr>
          <a:xfrm>
            <a:off x="4865078" y="3748453"/>
            <a:ext cx="304799" cy="284285"/>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custDataLst>
              <p:tags r:id="rId6"/>
            </p:custDataLst>
          </p:nvPr>
        </p:nvSpPr>
        <p:spPr>
          <a:xfrm>
            <a:off x="7045573" y="3748453"/>
            <a:ext cx="304799" cy="284285"/>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qual 2"/>
          <p:cNvSpPr/>
          <p:nvPr>
            <p:custDataLst>
              <p:tags r:id="rId7"/>
            </p:custDataLst>
          </p:nvPr>
        </p:nvSpPr>
        <p:spPr>
          <a:xfrm>
            <a:off x="9303234" y="3719898"/>
            <a:ext cx="594714" cy="451339"/>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custDataLst>
              <p:tags r:id="rId8"/>
            </p:custDataLst>
          </p:nvPr>
        </p:nvSpPr>
        <p:spPr>
          <a:xfrm>
            <a:off x="10262185" y="3483902"/>
            <a:ext cx="1377109" cy="923330"/>
          </a:xfrm>
          <a:prstGeom prst="rect">
            <a:avLst/>
          </a:prstGeom>
          <a:noFill/>
        </p:spPr>
        <p:txBody>
          <a:bodyPr wrap="square" rtlCol="0">
            <a:spAutoFit/>
          </a:bodyPr>
          <a:lstStyle/>
          <a:p>
            <a:pPr algn="ctr"/>
            <a:r>
              <a:rPr lang="en-US" b="1" dirty="0" smtClean="0">
                <a:solidFill>
                  <a:schemeClr val="bg1"/>
                </a:solidFill>
              </a:rPr>
              <a:t>QUALITY</a:t>
            </a:r>
          </a:p>
          <a:p>
            <a:pPr algn="ctr"/>
            <a:r>
              <a:rPr lang="en-US" b="1" dirty="0" smtClean="0">
                <a:solidFill>
                  <a:schemeClr val="bg1"/>
                </a:solidFill>
              </a:rPr>
              <a:t>COS PROCESS!</a:t>
            </a:r>
            <a:endParaRPr lang="en-US" b="1" dirty="0">
              <a:solidFill>
                <a:schemeClr val="bg1"/>
              </a:solidFill>
            </a:endParaRPr>
          </a:p>
        </p:txBody>
      </p:sp>
      <p:sp>
        <p:nvSpPr>
          <p:cNvPr id="12" name="Slide Number Placeholder 11"/>
          <p:cNvSpPr>
            <a:spLocks noGrp="1"/>
          </p:cNvSpPr>
          <p:nvPr>
            <p:ph type="sldNum" sz="quarter" idx="12"/>
            <p:custDataLst>
              <p:tags r:id="rId9"/>
            </p:custDataLst>
          </p:nvPr>
        </p:nvSpPr>
        <p:spPr/>
        <p:txBody>
          <a:bodyPr/>
          <a:lstStyle/>
          <a:p>
            <a:fld id="{92456AF2-6592-4F73-B155-D00F10316DDF}" type="slidenum">
              <a:rPr lang="en-US" smtClean="0"/>
              <a:pPr/>
              <a:t>7</a:t>
            </a:fld>
            <a:endParaRPr lang="en-US"/>
          </a:p>
        </p:txBody>
      </p:sp>
      <p:sp>
        <p:nvSpPr>
          <p:cNvPr id="13" name="TextBox 12"/>
          <p:cNvSpPr txBox="1"/>
          <p:nvPr>
            <p:custDataLst>
              <p:tags r:id="rId10"/>
            </p:custDataLst>
          </p:nvPr>
        </p:nvSpPr>
        <p:spPr>
          <a:xfrm>
            <a:off x="3305257" y="6226566"/>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1578836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000" dirty="0" smtClean="0"/>
              <a:t>Team-Based Decision-Making</a:t>
            </a:r>
            <a:endParaRPr lang="en-US" sz="4000" dirty="0"/>
          </a:p>
        </p:txBody>
      </p:sp>
      <p:sp>
        <p:nvSpPr>
          <p:cNvPr id="3" name="Content Placeholder 2"/>
          <p:cNvSpPr>
            <a:spLocks noGrp="1"/>
          </p:cNvSpPr>
          <p:nvPr>
            <p:ph idx="1"/>
            <p:custDataLst>
              <p:tags r:id="rId3"/>
            </p:custDataLst>
          </p:nvPr>
        </p:nvSpPr>
        <p:spPr>
          <a:xfrm>
            <a:off x="1143000" y="1965960"/>
            <a:ext cx="9872871" cy="3986605"/>
          </a:xfrm>
        </p:spPr>
        <p:txBody>
          <a:bodyPr>
            <a:normAutofit lnSpcReduction="10000"/>
          </a:bodyPr>
          <a:lstStyle/>
          <a:p>
            <a:pPr marL="0" indent="0">
              <a:buNone/>
            </a:pPr>
            <a:r>
              <a:rPr lang="en-US" sz="2400" dirty="0" smtClean="0"/>
              <a:t>COS ratings </a:t>
            </a:r>
            <a:r>
              <a:rPr lang="en-US" sz="2400" dirty="0"/>
              <a:t>should be completed by a team of people who have </a:t>
            </a:r>
            <a:r>
              <a:rPr lang="en-US" sz="2400" dirty="0" smtClean="0"/>
              <a:t>knowledge </a:t>
            </a:r>
            <a:r>
              <a:rPr lang="en-US" sz="2400" dirty="0"/>
              <a:t>of the child and his or her functioning across a variety of </a:t>
            </a:r>
            <a:r>
              <a:rPr lang="en-US" sz="2400" dirty="0" smtClean="0"/>
              <a:t>settings </a:t>
            </a:r>
            <a:r>
              <a:rPr lang="en-US" sz="2400" dirty="0"/>
              <a:t>and situations, </a:t>
            </a:r>
            <a:r>
              <a:rPr lang="en-US" sz="2400" dirty="0" smtClean="0"/>
              <a:t>including but not limited to:</a:t>
            </a:r>
          </a:p>
          <a:p>
            <a:pPr marL="457200" indent="-457200"/>
            <a:r>
              <a:rPr lang="en-US" sz="2400" dirty="0" smtClean="0"/>
              <a:t>Parents and extended family members</a:t>
            </a:r>
          </a:p>
          <a:p>
            <a:pPr marL="457200" indent="-457200"/>
            <a:r>
              <a:rPr lang="en-US" sz="2400" dirty="0" smtClean="0"/>
              <a:t>General and specialized educators</a:t>
            </a:r>
          </a:p>
          <a:p>
            <a:pPr marL="457200" indent="-457200"/>
            <a:r>
              <a:rPr lang="en-US" sz="2400" dirty="0" smtClean="0"/>
              <a:t>Early care and education providers</a:t>
            </a:r>
          </a:p>
          <a:p>
            <a:pPr marL="457200" indent="-457200"/>
            <a:r>
              <a:rPr lang="en-US" sz="2400" dirty="0" smtClean="0"/>
              <a:t>Related services providers</a:t>
            </a:r>
          </a:p>
          <a:p>
            <a:pPr marL="457200" indent="-457200"/>
            <a:r>
              <a:rPr lang="en-US" sz="2400" dirty="0" smtClean="0"/>
              <a:t>Case managers / services coordinators</a:t>
            </a:r>
            <a:endParaRPr lang="en-US" sz="2400" dirty="0"/>
          </a:p>
          <a:p>
            <a:pPr marL="457200" indent="-457200"/>
            <a:r>
              <a:rPr lang="en-US" sz="2400" dirty="0" smtClean="0"/>
              <a:t>Others familiar with the child </a:t>
            </a:r>
            <a:endParaRPr lang="en-US" sz="2400" dirty="0"/>
          </a:p>
          <a:p>
            <a:endParaRPr lang="en-US" dirty="0"/>
          </a:p>
        </p:txBody>
      </p:sp>
      <p:sp>
        <p:nvSpPr>
          <p:cNvPr id="5" name="Slide Number Placeholder 4"/>
          <p:cNvSpPr>
            <a:spLocks noGrp="1"/>
          </p:cNvSpPr>
          <p:nvPr>
            <p:ph type="sldNum" sz="quarter" idx="12"/>
            <p:custDataLst>
              <p:tags r:id="rId4"/>
            </p:custDataLst>
          </p:nvPr>
        </p:nvSpPr>
        <p:spPr/>
        <p:txBody>
          <a:bodyPr/>
          <a:lstStyle/>
          <a:p>
            <a:fld id="{92456AF2-6592-4F73-B155-D00F10316DDF}" type="slidenum">
              <a:rPr lang="en-US" smtClean="0"/>
              <a:pPr/>
              <a:t>8</a:t>
            </a:fld>
            <a:endParaRPr lang="en-US"/>
          </a:p>
        </p:txBody>
      </p:sp>
      <p:sp>
        <p:nvSpPr>
          <p:cNvPr id="6" name="TextBox 5"/>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4" name="Picture 3"/>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7562276" y="3026947"/>
            <a:ext cx="2585322" cy="265986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25281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6" name="Rectangle 4"/>
          <p:cNvSpPr>
            <a:spLocks noGrp="1" noChangeArrowheads="1"/>
          </p:cNvSpPr>
          <p:nvPr>
            <p:ph type="title"/>
            <p:custDataLst>
              <p:tags r:id="rId2"/>
            </p:custDataLst>
          </p:nvPr>
        </p:nvSpPr>
        <p:spPr>
          <a:xfrm>
            <a:off x="1147483" y="606932"/>
            <a:ext cx="10048838" cy="1039305"/>
          </a:xfrm>
        </p:spPr>
        <p:txBody>
          <a:bodyPr>
            <a:normAutofit/>
          </a:bodyPr>
          <a:lstStyle/>
          <a:p>
            <a:r>
              <a:rPr lang="en-US" sz="4000" dirty="0"/>
              <a:t>What Is Assessment?</a:t>
            </a:r>
          </a:p>
        </p:txBody>
      </p:sp>
      <p:sp>
        <p:nvSpPr>
          <p:cNvPr id="479237" name="Rectangle 5"/>
          <p:cNvSpPr>
            <a:spLocks noGrp="1" noChangeArrowheads="1"/>
          </p:cNvSpPr>
          <p:nvPr>
            <p:ph idx="1"/>
            <p:custDataLst>
              <p:tags r:id="rId3"/>
            </p:custDataLst>
          </p:nvPr>
        </p:nvSpPr>
        <p:spPr>
          <a:xfrm>
            <a:off x="1181117" y="1629625"/>
            <a:ext cx="10048838" cy="3719513"/>
          </a:xfrm>
        </p:spPr>
        <p:txBody>
          <a:bodyPr/>
          <a:lstStyle/>
          <a:p>
            <a:pPr algn="ctr">
              <a:buFont typeface="Wingdings" pitchFamily="2" charset="2"/>
              <a:buNone/>
            </a:pPr>
            <a:r>
              <a:rPr lang="en-US" dirty="0"/>
              <a:t>	</a:t>
            </a:r>
            <a:endParaRPr lang="en-US" dirty="0" smtClean="0"/>
          </a:p>
          <a:p>
            <a:pPr algn="ctr">
              <a:buFont typeface="Wingdings" pitchFamily="2" charset="2"/>
              <a:buNone/>
            </a:pPr>
            <a:r>
              <a:rPr lang="en-US" sz="2400" b="1" i="1" dirty="0" smtClean="0"/>
              <a:t>“Assessment is the process of gathering information to make decisions.”</a:t>
            </a:r>
          </a:p>
          <a:p>
            <a:pPr>
              <a:buFont typeface="Wingdings" pitchFamily="2" charset="2"/>
              <a:buNone/>
            </a:pPr>
            <a:endParaRPr lang="en-US" sz="2400" dirty="0"/>
          </a:p>
        </p:txBody>
      </p:sp>
      <p:sp>
        <p:nvSpPr>
          <p:cNvPr id="5" name="Slide Number Placeholder 5"/>
          <p:cNvSpPr>
            <a:spLocks noGrp="1"/>
          </p:cNvSpPr>
          <p:nvPr>
            <p:ph type="sldNum" sz="quarter" idx="12"/>
            <p:custDataLst>
              <p:tags r:id="rId4"/>
            </p:custDataLst>
          </p:nvPr>
        </p:nvSpPr>
        <p:spPr/>
        <p:txBody>
          <a:bodyPr/>
          <a:lstStyle/>
          <a:p>
            <a:fld id="{7A694598-5666-42C7-832F-AE9553FE08F1}" type="slidenum">
              <a:rPr lang="en-US"/>
              <a:pPr/>
              <a:t>9</a:t>
            </a:fld>
            <a:endParaRPr lang="en-US"/>
          </a:p>
        </p:txBody>
      </p:sp>
      <p:sp>
        <p:nvSpPr>
          <p:cNvPr id="6" name="TextBox 5"/>
          <p:cNvSpPr txBox="1"/>
          <p:nvPr>
            <p:custDataLst>
              <p:tags r:id="rId5"/>
            </p:custDataLst>
          </p:nvPr>
        </p:nvSpPr>
        <p:spPr>
          <a:xfrm>
            <a:off x="3430034"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
        <p:nvSpPr>
          <p:cNvPr id="7" name="TextBox 6"/>
          <p:cNvSpPr txBox="1"/>
          <p:nvPr>
            <p:custDataLst>
              <p:tags r:id="rId6"/>
            </p:custDataLst>
          </p:nvPr>
        </p:nvSpPr>
        <p:spPr>
          <a:xfrm>
            <a:off x="3720869" y="5537029"/>
            <a:ext cx="4592782"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solidFill>
                  <a:schemeClr val="tx2"/>
                </a:solidFill>
              </a:rPr>
              <a:t>DEC Recommended Practices (2014)</a:t>
            </a:r>
            <a:endParaRPr lang="en-US" sz="1200" dirty="0">
              <a:solidFill>
                <a:schemeClr val="tx2"/>
              </a:solidFill>
            </a:endParaRP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l="9235" t="4369" r="15126" b="6894"/>
          <a:stretch/>
        </p:blipFill>
        <p:spPr>
          <a:xfrm>
            <a:off x="4572001" y="2929429"/>
            <a:ext cx="2918564" cy="2282636"/>
          </a:xfrm>
          <a:prstGeom prst="rect">
            <a:avLst/>
          </a:prstGeom>
        </p:spPr>
      </p:pic>
    </p:spTree>
    <p:custDataLst>
      <p:tags r:id="rId1"/>
    </p:custDataLst>
    <p:extLst>
      <p:ext uri="{BB962C8B-B14F-4D97-AF65-F5344CB8AC3E}">
        <p14:creationId xmlns:p14="http://schemas.microsoft.com/office/powerpoint/2010/main" val="327930614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k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NdWRv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9.0&quot;&gt;&lt;object type=&quot;1&quot; unique_id=&quot;10001&quot;&gt;&lt;property id=&quot;20141&quot; value=&quot;Essential Knowledge for the Child Outcomes Summary Proces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Johns Hopkins University&quot;/&gt;&lt;property id=&quot;20192&quot; value=&quot;connect.johnshopkins.edu&quot;/&gt;&lt;property id=&quot;20193&quot; value=&quot;0&quot;/&gt;&lt;property id=&quot;20224&quot; value=&quot;C:\Users\sgupta63.WIN\Documents\MSDE\COS\COS Intro Module\Session 2&quot;/&gt;&lt;property id=&quot;20250&quot; value=&quot;6&quot;/&gt;&lt;property id=&quot;20251&quot; value=&quot;0&quot;/&gt;&lt;property id=&quot;20259&quot; value=&quot;0&quot;/&gt;&lt;property id=&quot;20262&quot; value=&quot;19045980&quot;/&gt;&lt;property id=&quot;20700&quot; value=&quot;0&quot;/&gt;&lt;object type=&quot;2&quot; unique_id=&quot;10145&quot;&gt;&lt;object type=&quot;3&quot; unique_id=&quot;10146&quot;&gt;&lt;property id=&quot;20148&quot; value=&quot;5&quot;/&gt;&lt;property id=&quot;20300&quot; value=&quot;Slide 1 - &amp;quot;Essential Knowledge for the Child Outcomes Summary Process&amp;quot;&quot;/&gt;&lt;property id=&quot;20307&quot; value=&quot;259&quot;/&gt;&lt;property id=&quot;20309&quot; value=&quot;-1&quot;/&gt;&lt;/object&gt;&lt;object type=&quot;3&quot; unique_id=&quot;10147&quot;&gt;&lt;property id=&quot;20148&quot; value=&quot;5&quot;/&gt;&lt;property id=&quot;20300&quot; value=&quot;Slide 2 - &amp;quot;What is the Child Outcomes Summary (COS) Process ?&amp;quot;&quot;/&gt;&lt;property id=&quot;20307&quot; value=&quot;261&quot;/&gt;&lt;property id=&quot;20309&quot; value=&quot;-1&quot;/&gt;&lt;/object&gt;&lt;object type=&quot;3&quot; unique_id=&quot;10148&quot;&gt;&lt;property id=&quot;20148&quot; value=&quot;5&quot;/&gt;&lt;property id=&quot;20300&quot; value=&quot;Slide 3 - &amp;quot;How States are Measuring Child Outcomes&amp;quot;&quot;/&gt;&lt;property id=&quot;20307&quot; value=&quot;262&quot;/&gt;&lt;property id=&quot;20309&quot; value=&quot;-1&quot;/&gt;&lt;/object&gt;&lt;object type=&quot;3&quot; unique_id=&quot;10149&quot;&gt;&lt;property id=&quot;20148&quot; value=&quot;5&quot;/&gt;&lt;property id=&quot;20300&quot; value=&quot;Slide 4 - &amp;quot;How States are Measuring Child Outcomes&amp;quot;&quot;/&gt;&lt;property id=&quot;20307&quot; value=&quot;263&quot;/&gt;&lt;property id=&quot;20309&quot; value=&quot;-1&quot;/&gt;&lt;/object&gt;&lt;object type=&quot;3&quot; unique_id=&quot;10150&quot;&gt;&lt;property id=&quot;20148&quot; value=&quot;5&quot;/&gt;&lt;property id=&quot;20300&quot; value=&quot;Slide 5 - &amp;quot;Why COS for Preschool in Maryland?&amp;quot;&quot;/&gt;&lt;property id=&quot;20307&quot; value=&quot;264&quot;/&gt;&lt;property id=&quot;20309&quot; value=&quot;-1&quot;/&gt;&lt;/object&gt;&lt;object type=&quot;3&quot; unique_id=&quot;10151&quot;&gt;&lt;property id=&quot;20148&quot; value=&quot;5&quot;/&gt;&lt;property id=&quot;20300&quot; value=&quot;Slide 6 - &amp;quot;Features of the COS Process&amp;quot;&quot;/&gt;&lt;property id=&quot;20307&quot; value=&quot;279&quot;/&gt;&lt;property id=&quot;20309&quot; value=&quot;-1&quot;/&gt;&lt;/object&gt;&lt;object type=&quot;3&quot; unique_id=&quot;10152&quot;&gt;&lt;property id=&quot;20148&quot; value=&quot;5&quot;/&gt;&lt;property id=&quot;20300&quot; value=&quot;Slide 7 - &amp;quot;Essential Knowledge for a Quality COS Process&amp;quot;&quot;/&gt;&lt;property id=&quot;20307&quot; value=&quot;266&quot;/&gt;&lt;property id=&quot;20309&quot; value=&quot;-1&quot;/&gt;&lt;/object&gt;&lt;object type=&quot;3&quot; unique_id=&quot;10153&quot;&gt;&lt;property id=&quot;20148&quot; value=&quot;5&quot;/&gt;&lt;property id=&quot;20300&quot; value=&quot;Slide 8 - &amp;quot;Team-Based Decision-Making&amp;quot;&quot;/&gt;&lt;property id=&quot;20307&quot; value=&quot;267&quot;/&gt;&lt;property id=&quot;20309&quot; value=&quot;-1&quot;/&gt;&lt;/object&gt;&lt;object type=&quot;3&quot; unique_id=&quot;10154&quot;&gt;&lt;property id=&quot;20148&quot; value=&quot;5&quot;/&gt;&lt;property id=&quot;20300&quot; value=&quot;Slide 9 - &amp;quot;What Is Assessment?&amp;quot;&quot;/&gt;&lt;property id=&quot;20307&quot; value=&quot;268&quot;/&gt;&lt;property id=&quot;20309&quot; value=&quot;-1&quot;/&gt;&lt;/object&gt;&lt;object type=&quot;3&quot; unique_id=&quot;10155&quot;&gt;&lt;property id=&quot;20148&quot; value=&quot;5&quot;/&gt;&lt;property id=&quot;20300&quot; value=&quot;Slide 10 - &amp;quot;DEC Recommended Practices for Assessment&amp;quot;&quot;/&gt;&lt;property id=&quot;20307&quot; value=&quot;269&quot;/&gt;&lt;property id=&quot;20309&quot; value=&quot;-1&quot;/&gt;&lt;/object&gt;&lt;object type=&quot;3&quot; unique_id=&quot;10156&quot;&gt;&lt;property id=&quot;20148&quot; value=&quot;5&quot;/&gt;&lt;property id=&quot;20300&quot; value=&quot;Slide 11 - &amp;quot;The COS Process Supports the Use of:&amp;quot;&quot;/&gt;&lt;property id=&quot;20307&quot; value=&quot;281&quot;/&gt;&lt;property id=&quot;20309&quot; value=&quot;-1&quot;/&gt;&lt;/object&gt;&lt;object type=&quot;3&quot; unique_id=&quot;10157&quot;&gt;&lt;property id=&quot;20148&quot; value=&quot;5&quot;/&gt;&lt;property id=&quot;20300&quot; value=&quot;Slide 12 - &amp;quot;Assessing Functional Skills and Behaviors&amp;quot;&quot;/&gt;&lt;property id=&quot;20307&quot; value=&quot;271&quot;/&gt;&lt;property id=&quot;20309&quot; value=&quot;-1&quot;/&gt;&lt;/object&gt;&lt;object type=&quot;3&quot; unique_id=&quot;10158&quot;&gt;&lt;property id=&quot;20148&quot; value=&quot;5&quot;/&gt;&lt;property id=&quot;20300&quot; value=&quot;Slide 13 - &amp;quot;A Shift in Thinking from Developmental Domains to Functional Skills and Behaviors&amp;quot;&quot;/&gt;&lt;property id=&quot;20307&quot; value=&quot;272&quot;/&gt;&lt;property id=&quot;20309&quot; value=&quot;-1&quot;/&gt;&lt;/object&gt;&lt;object type=&quot;3&quot; unique_id=&quot;10159&quot;&gt;&lt;property id=&quot;20148&quot; value=&quot;5&quot;/&gt;&lt;property id=&quot;20300&quot; value=&quot;Slide 14 - &amp;quot;Linking Assessment Tools with Outcomes &amp;quot;&quot;/&gt;&lt;property id=&quot;20307&quot; value=&quot;273&quot;/&gt;&lt;property id=&quot;20309&quot; value=&quot;-1&quot;/&gt;&lt;/object&gt;&lt;object type=&quot;3&quot; unique_id=&quot;10160&quot;&gt;&lt;property id=&quot;20148&quot; value=&quot;5&quot;/&gt;&lt;property id=&quot;20300&quot; value=&quot;Slide 15 - &amp;quot;Functional Performance in the Three Child Outcomes&amp;amp;#x09;&amp;quot;&quot;/&gt;&lt;property id=&quot;20307&quot; value=&quot;274&quot;/&gt;&lt;property id=&quot;20309&quot; value=&quot;-1&quot;/&gt;&lt;/object&gt;&lt;object type=&quot;3&quot; unique_id=&quot;10161&quot;&gt;&lt;property id=&quot;20148&quot; value=&quot;5&quot;/&gt;&lt;property id=&quot;20300&quot; value=&quot;Slide 16 - &amp;quot;Establishing Age Expectations&amp;quot;&quot;/&gt;&lt;property id=&quot;20307&quot; value=&quot;275&quot;/&gt;&lt;property id=&quot;20309&quot; value=&quot;-1&quot;/&gt;&lt;/object&gt;&lt;object type=&quot;3&quot; unique_id=&quot;10162&quot;&gt;&lt;property id=&quot;20148&quot; value=&quot;5&quot;/&gt;&lt;property id=&quot;20300&quot; value=&quot;Slide 17 - &amp;quot;Documenting Child Progress Over Time: Maryland’s Early Learning Assessment (ELA)&amp;quot;&quot;/&gt;&lt;property id=&quot;20307&quot; value=&quot;276&quot;/&gt;&lt;property id=&quot;20309&quot; value=&quot;-1&quot;/&gt;&lt;/object&gt;&lt;object type=&quot;3&quot; unique_id=&quot;10163&quot;&gt;&lt;property id=&quot;20148&quot; value=&quot;5&quot;/&gt;&lt;property id=&quot;20300&quot; value=&quot;Slide 18 - &amp;quot;To Participate in the COS Process … &amp;quot;&quot;/&gt;&lt;property id=&quot;20307&quot; value=&quot;277&quot;/&gt;&lt;property id=&quot;20309&quot; value=&quot;-1&quot;/&gt;&lt;/object&gt;&lt;object type=&quot;3&quot; unique_id=&quot;10164&quot;&gt;&lt;property id=&quot;20148&quot; value=&quot;5&quot;/&gt;&lt;property id=&quot;20300&quot; value=&quot;Slide 19 - &amp;quot;Using the COS Process in Maryland&amp;quot;&quot;/&gt;&lt;property id=&quot;20307&quot; value=&quot;278&quot;/&gt;&lt;property id=&quot;20309&quot; value=&quot;-1&quot;/&gt;&lt;/object&gt;&lt;object type=&quot;3&quot; unique_id=&quot;10165&quot;&gt;&lt;property id=&quot;20148&quot; value=&quot;5&quot;/&gt;&lt;property id=&quot;20300&quot; value=&quot;Slide 20 - &amp;quot;Questions?&amp;quot;&quot;/&gt;&lt;property id=&quot;20307&quot; value=&quot;258&quot;/&gt;&lt;property id=&quot;20309&quot; value=&quot;-1&quot;/&gt;&lt;/object&gt;&lt;/object&gt;&lt;object type=&quot;8&quot; unique_id=&quot;10187&quot;&gt;&lt;/object&gt;&lt;object type=&quot;4&quot; unique_id=&quot;10364&quot;&gt;&lt;/object&gt;&lt;object type=&quot;10&quot; unique_id=&quot;10365&quot;&gt;&lt;object type=&quot;11&quot; unique_id=&quot;10366&quot;&gt;&lt;property id=&quot;20180&quot; value=&quot;1&quot;/&gt;&lt;property id=&quot;20181&quot; value=&quot;1&quot;/&gt;&lt;property id=&quot;20183&quot; value=&quot;1&quot;/&gt;&lt;/object&gt;&lt;object type=&quot;12&quot; unique_id=&quot;1094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PSNARRATION" val="12,1481956530,C:\Users\sgupta63.WIN\Documents\MSDE\COS\COS Intro Module\SESSION 2 - ESSENTIAL KNOWLEDGE FOR THE COS PROCESS\COS Intro Module_Session 2_FINAL_pptx\Media.ppcx"/>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4&quot;/&gt;&lt;lineCharCount val=&quot;59&quot;/&gt;&lt;lineCharCount val=&quot;12&quot;/&gt;&lt;lineCharCount val=&quot;6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PSNARRATION" val="13,1481956530,C:\Users\sgupta63.WIN\Documents\MSDE\COS\COS Intro Module\SESSION 2 - ESSENTIAL KNOWLEDGE FOR THE COS PROCESS\COS Intro Module_Session 2_FINAL_pptx\Media.ppcx"/>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3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TableIndex row=&quot;1&quot; col=&quot;2&quot;&gt;&lt;linesCount val=&quot;1&quot;/&gt;&lt;lineCharCount val=&quot;16&quot;/&gt;&lt;/TableIndex&gt;&lt;TableIndex row=&quot;1&quot; col=&quot;3&quot;&gt;&lt;linesCount val=&quot;1&quot;/&gt;&lt;lineCharCount val=&quot;16&quot;/&gt;&lt;/TableIndex&gt;&lt;TableIndex row=&quot;2&quot; col=&quot;1&quot;&gt;&lt;linesCount val=&quot;1&quot;/&gt;&lt;lineCharCount val=&quot;5&quot;/&gt;&lt;/TableIndex&gt;&lt;TableIndex row=&quot;2&quot; col=&quot;2&quot;&gt;&lt;linesCount val=&quot;0&quot;/&gt;&lt;/TableIndex&gt;&lt;TableIndex row=&quot;2&quot; col=&quot;3&quot;&gt;&lt;linesCount val=&quot;1&quot;/&gt;&lt;lineCharCount val=&quot;2&quot;/&gt;&lt;/TableIndex&gt;&lt;TableIndex row=&quot;3&quot; col=&quot;1&quot;&gt;&lt;linesCount val=&quot;2&quot;/&gt;&lt;lineCharCount val=&quot;31&quot;/&gt;&lt;lineCharCount val=&quot;21&quot;/&gt;&lt;/TableIndex&gt;&lt;TableIndex row=&quot;3&quot; col=&quot;2&quot;&gt;&lt;linesCount val=&quot;0&quot;/&gt;&lt;/TableIndex&gt;&lt;TableIndex row=&quot;3&quot; col=&quot;3&quot;&gt;&lt;linesCount val=&quot;2&quot;/&gt;&lt;lineCharCount val=&quot;38&quot;/&gt;&lt;lineCharCount val=&quot;32&quot;/&gt;&lt;/TableIndex&gt;&lt;TableIndex row=&quot;4&quot; col=&quot;1&quot;&gt;&lt;linesCount val=&quot;2&quot;/&gt;&lt;lineCharCount val=&quot;31&quot;/&gt;&lt;lineCharCount val=&quot;24&quot;/&gt;&lt;/TableIndex&gt;&lt;TableIndex row=&quot;4&quot; col=&quot;2&quot;&gt;&lt;linesCount val=&quot;0&quot;/&gt;&lt;/TableIndex&gt;&lt;TableIndex row=&quot;4&quot; col=&quot;3&quot;&gt;&lt;linesCount val=&quot;3&quot;/&gt;&lt;lineCharCount val=&quot;33&quot;/&gt;&lt;lineCharCount val=&quot;36&quot;/&gt;&lt;lineCharCount val=&quot;5&quot;/&gt;&lt;/TableIndex&gt;&lt;TableIndex row=&quot;5&quot; col=&quot;1&quot;&gt;&lt;linesCount val=&quot;1&quot;/&gt;&lt;lineCharCount val=&quot;31&quot;/&gt;&lt;/TableIndex&gt;&lt;TableIndex row=&quot;5&quot; col=&quot;2&quot;&gt;&lt;linesCount val=&quot;0&quot;/&gt;&lt;/TableIndex&gt;&lt;TableIndex row=&quot;5&quot; col=&quot;3&quot;&gt;&lt;linesCount val=&quot;1&quot;/&gt;&lt;lineCharCount val=&quot;34&quot;/&gt;&lt;/TableIndex&gt;&lt;TableIndex row=&quot;6&quot; col=&quot;1&quot;&gt;&lt;linesCount val=&quot;1&quot;/&gt;&lt;lineCharCount val=&quot;38&quot;/&gt;&lt;/TableIndex&gt;&lt;TableIndex row=&quot;6&quot; col=&quot;2&quot;&gt;&lt;linesCount val=&quot;0&quot;/&gt;&lt;/TableIndex&gt;&lt;TableIndex row=&quot;6&quot; col=&quot;3&quot;&gt;&lt;linesCount val=&quot;3&quot;/&gt;&lt;lineCharCount val=&quot;31&quot;/&gt;&lt;lineCharCount val=&quot;38&quot;/&gt;&lt;lineCharCount val=&quot;3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PSNARRATION" val="14,1481956530,C:\Users\sgupta63.WIN\Documents\MSDE\COS\COS Intro Module\SESSION 2 - ESSENTIAL KNOWLEDGE FOR THE COS PROCESS\COS Intro Module_Session 2_FINAL_pptx\Media.ppcx"/>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6&quot;/&gt;&lt;lineCharCount val=&quot;48&quot;/&gt;&lt;lineCharCount val=&quot;72&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PSNARRATION" val="15,1481956530,C:\Users\sgupta63.WIN\Documents\MSDE\COS\COS Intro Module\SESSION 2 - ESSENTIAL KNOWLEDGE FOR THE COS PROCESS\COS Intro Module_Session 2_FINAL_pptx\Media.ppcx"/>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9&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9&quot;/&gt;&lt;lineCharCount val=&quot;45&quot;/&gt;&lt;lineCharCount val=&quot;75&quot;/&gt;&lt;lineCharCount val=&quot;32&quot;/&gt;&lt;lineCharCount val=&quot;66&quot;/&gt;&lt;lineCharCount val=&quot;5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PSNARRATION" val="16,1481956530,C:\Users\sgupta63.WIN\Documents\MSDE\COS\COS Intro Module\SESSION 2 - ESSENTIAL KNOWLEDGE FOR THE COS PROCESS\COS Intro Module_Session 2_FINAL_pptx\Media.ppcx"/>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56E2DC-76B2-4516-9821-090C22C4BDBD}&quot;/&gt;&lt;isInvalidForFieldText val=&quot;0&quot;/&gt;&lt;Image&gt;&lt;filename val=&quot;C:\Users\sgupta63.WIN\AppData\Local\Temp\PR\data\asimages\{BC56E2DC-76B2-4516-9821-090C22C4BDBD}_16.png&quot;/&gt;&lt;left val=&quot;158&quot;/&gt;&lt;top val=&quot;411&quot;/&gt;&lt;width val=&quot;72&quot;/&gt;&lt;height val=&quot;71&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PSNARRATION" val="17,1481956530,C:\Users\sgupta63.WIN\Documents\MSDE\COS\COS Intro Module\SESSION 2 - ESSENTIAL KNOWLEDGE FOR THE COS PROCESS\COS Intro Module_Session 2_FINAL_pptx\Media.ppcx"/>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4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PSNARRATION" val="18,1481956530,C:\Users\sgupta63.WIN\Documents\MSDE\COS\COS Intro Module\SESSION 2 - ESSENTIAL KNOWLEDGE FOR THE COS PROCESS\COS Intro Module_Session 2_FINAL_pptx\Media.ppcx"/>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73&quot;/&gt;&lt;lineCharCount val=&quot;71&quot;/&gt;&lt;lineCharCount val=&quot;65&quot;/&gt;&lt;lineCharCount val=&quot;1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PSNARRATION" val="19,1481956530,C:\Users\sgupta63.WIN\Documents\MSDE\COS\COS Intro Module\SESSION 2 - ESSENTIAL KNOWLEDGE FOR THE COS PROCESS\COS Intro Module_Session 2_FINAL_pptx\Media.ppcx"/>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8&quot;/&gt;&lt;lineCharCount val=&quot;13&quot;/&gt;&lt;lineCharCount val=&quot;74&quot;/&gt;&lt;lineCharCount val=&quot;6&quot;/&gt;&lt;lineCharCount val=&quot;80&quot;/&gt;&lt;lineCharCount val=&quot;75&quot;/&gt;&lt;lineCharCount val=&quot;9&quot;/&gt;&lt;lineCharCount val=&quot;75&quot;/&gt;&lt;lineCharCount val=&quot;61&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PSNARRATION" val="20,1481956530,C:\Users\sgupta63.WIN\Documents\MSDE\COS\COS Intro Module\SESSION 2 - ESSENTIAL KNOWLEDGE FOR THE COS PROCESS\COS Intro Module_Session 2_FINAL_pptx\Media.ppcx"/>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4&quot;/&gt;&lt;lineCharCount val=&quot;58&quot;/&gt;&lt;lineCharCount val=&quot;13&quot;/&gt;&lt;lineCharCount val=&quot;28&quot;/&gt;&lt;lineCharCount val=&quot;1&quot;/&gt;&lt;lineCharCount val=&quot;11&quot;/&gt;&lt;lineCharCount val=&quot;29&quot;/&gt;&lt;lineCharCount val=&quot;13&quot;/&gt;&lt;lineCharCount val=&quot;27&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PSNARRATION" val="1,1481956530,C:\Users\sgupta63.WIN\Documents\MSDE\COS\COS Intro Module\SESSION 2 - ESSENTIAL KNOWLEDGE FOR THE COS PROCESS\COS Intro Module_Session 2_FINAL_pptx\Media.ppcx"/>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23&quot;/&gt;&lt;lineCharCount val=&quot;15&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PSNARRATION" val="2,1481956530,C:\Users\sgupta63.WIN\Documents\MSDE\COS\COS Intro Module\SESSION 2 - ESSENTIAL KNOWLEDGE FOR THE COS PROCESS\COS Intro Module_Session 2_FINAL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9&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3&quot;/&gt;&lt;lineCharCount val=&quot;76&quot;/&gt;&lt;lineCharCount val=&quot;39&quot;/&gt;&lt;lineCharCount val=&quot;71&quot;/&gt;&lt;lineCharCount val=&quot;49&quot;/&gt;&lt;lineCharCount val=&quot;72&quot;/&gt;&lt;lineCharCount val=&quot;68&quot;/&gt;&lt;lineCharCount val=&quot;13&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2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PSNARRATION" val="3,1481956530,C:\Users\sgupta63.WIN\Documents\MSDE\COS\COS Intro Module\SESSION 2 - ESSENTIAL KNOWLEDGE FOR THE COS PROCESS\COS Intro Module_Session 2_FINAL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PSNARRATION" val="4,1481956530,C:\Users\sgupta63.WIN\Documents\MSDE\COS\COS Intro Module\SESSION 2 - ESSENTIAL KNOWLEDGE FOR THE COS PROCESS\COS Intro Module_Session 2_FINAL_pptx\Media.ppcx"/>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PSNARRATION" val="5,1481956530,C:\Users\sgupta63.WIN\Documents\MSDE\COS\COS Intro Module\SESSION 2 - ESSENTIAL KNOWLEDGE FOR THE COS PROCESS\COS Intro Module_Session 2_FINAL_pptx\Media.ppcx"/>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5&quot;/&gt;&lt;lineCharCount val=&quot;27&quot;/&gt;&lt;lineCharCount val=&quot;70&quot;/&gt;&lt;lineCharCount val=&quot;73&quot;/&gt;&lt;lineCharCount val=&quot;21&quot;/&gt;&lt;lineCharCount val=&quot;72&quot;/&gt;&lt;lineCharCount val=&quot;66&quot;/&gt;&lt;lineCharCount val=&quot;49&quot;/&gt;&lt;lineCharCount val=&quot;102&quot;/&gt;&lt;lineCharCount val=&quot;64&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PSNARRATION" val="6,1481956530,C:\Users\sgupta63.WIN\Documents\MSDE\COS\COS Intro Module\SESSION 2 - ESSENTIAL KNOWLEDGE FOR THE COS PROCESS\COS Intro Module_Session 2_FINAL_pptx\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7&quot;/&gt;&lt;lineCharCount val=&quot;73&quot;/&gt;&lt;lineCharCount val=&quot;49&quot;/&gt;&lt;lineCharCount val=&quot;67&quot;/&gt;&lt;lineCharCount val=&quot;25&quot;/&gt;&lt;lineCharCount val=&quot;74&quot;/&gt;&lt;lineCharCount val=&quot;72&quot;/&gt;&lt;lineCharCount val=&quot;1&quot;/&gt;&lt;lineCharCount val=&quot;56&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PSNARRATION" val="7,1481956530,C:\Users\sgupta63.WIN\Documents\MSDE\COS\COS Intro Module\SESSION 2 - ESSENTIAL KNOWLEDGE FOR THE COS PROCESS\COS Intro Module_Session 2_FINAL_pptx\Media.ppcx"/>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B5FBB0-348D-4822-A886-AEB62F121824}&quot;/&gt;&lt;isInvalidForFieldText val=&quot;0&quot;/&gt;&lt;Image&gt;&lt;filename val=&quot;C:\Users\sgupta63.WIN\AppData\Local\Temp\PR\data\asimages\{D6B5FBB0-348D-4822-A886-AEB62F121824}_7.png&quot;/&gt;&lt;left val=&quot;59&quot;/&gt;&lt;top val=&quot;124&quot;/&gt;&lt;width val=&quot;668&quot;/&gt;&lt;height val=&quot;37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quot;/&gt;&lt;lineCharCount val=&quot;4&quot;/&gt;&lt;lineCharCount val=&quot;8&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PSNARRATION" val="8,1481956530,C:\Users\sgupta63.WIN\Documents\MSDE\COS\COS Intro Module\SESSION 2 - ESSENTIAL KNOWLEDGE FOR THE COS PROCESS\COS Intro Module_Session 2_FINAL_pptx\Media.ppcx"/>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1&quot;/&gt;&lt;lineCharCount val=&quot;73&quot;/&gt;&lt;lineCharCount val=&quot;42&quot;/&gt;&lt;lineCharCount val=&quot;36&quot;/&gt;&lt;lineCharCount val=&quot;34&quot;/&gt;&lt;lineCharCount val=&quot;35&quot;/&gt;&lt;lineCharCount val=&quot;27&quot;/&gt;&lt;lineCharCount val=&quot;38&quot;/&gt;&lt;lineCharCount val=&quot;3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5DF06A-4A5D-412D-B1E5-9A4B0041EE8E}&quot;/&gt;&lt;isInvalidForFieldText val=&quot;0&quot;/&gt;&lt;Image&gt;&lt;filename val=&quot;C:\Users\sgupta63.WIN\AppData\Local\Temp\PR\data\asimages\{825DF06A-4A5D-412D-B1E5-9A4B0041EE8E}_8.png&quot;/&gt;&lt;left val=&quot;579&quot;/&gt;&lt;top val=&quot;222&quot;/&gt;&lt;width val=&quot;250&quot;/&gt;&lt;height val=&quot;256&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PSNARRATION" val="9,1481956530,C:\Users\sgupta63.WIN\Documents\MSDE\COS\COS Intro Module\SESSION 2 - ESSENTIAL KNOWLEDGE FOR THE COS PROCESS\COS Intro Module_Session 2_FINAL_pptx\Media.ppcx"/>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quot;/&gt;&lt;lineCharCount val=&quot;72&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PSNARRATION" val="10,1481956530,C:\Users\sgupta63.WIN\Documents\MSDE\COS\COS Intro Module\SESSION 2 - ESSENTIAL KNOWLEDGE FOR THE COS PROCESS\COS Intro Module_Session 2_FINAL_pptx\Media.ppcx"/>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8&quot;/&gt;&lt;lineCharCount val=&quot;83&quot;/&gt;&lt;lineCharCount val=&quot;1&quot;/&gt;&lt;lineCharCount val=&quot;29&quot;/&gt;&lt;lineCharCount val=&quot;85&quot;/&gt;&lt;lineCharCount val=&quot;59&quot;/&gt;&lt;lineCharCount val=&quot;1&quot;/&gt;&lt;lineCharCount val=&quot;29&quot;/&gt;&lt;lineCharCount val=&quot;84&quot;/&gt;&lt;lineCharCount val=&quot;5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CA56D2-9A02-479D-98B1-13F9371408EF}&quot;/&gt;&lt;isInvalidForFieldText val=&quot;0&quot;/&gt;&lt;Image&gt;&lt;filename val=&quot;C:\Users\sgupta63.WIN\AppData\Local\Temp\PR\data\asimages\{F2CA56D2-9A02-479D-98B1-13F9371408EF}_10.png&quot;/&gt;&lt;left val=&quot;49&quot;/&gt;&lt;top val=&quot;107&quot;/&gt;&lt;width val=&quot;169&quot;/&gt;&lt;height val=&quot;35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PSNARRATION" val="11,1481956530,C:\Users\sgupta63.WIN\Documents\MSDE\COS\COS Intro Module\SESSION 2 - ESSENTIAL KNOWLEDGE FOR THE COS PROCESS\COS Intro Module_Session 2_FINAL_pptx\Media.ppcx"/>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9&quot;/&gt;&lt;lineCharCount val=&quot;28&quot;/&gt;&lt;lineCharCount val=&quot;25&quot;/&gt;&lt;lineCharCount val=&quot;28&quot;/&gt;&lt;lineCharCount val=&quot;26&quot;/&gt;&lt;lineCharCount val=&quot;12&quot;/&gt;&lt;lineCharCount val=&quot;35&quot;/&gt;&lt;lineCharCount val=&quot;1&quot;/&gt;&lt;lineCharCount val=&quot;1&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9&quot;/&gt;&lt;lineCharCount val=&quot;34&quot;/&gt;&lt;lineCharCount val=&quot;26&quot;/&gt;&lt;lineCharCount val=&quot;11&quot;/&gt;&lt;lineCharCount val=&quot;35&quot;/&gt;&lt;lineCharCount val=&quot;38&quot;/&gt;&lt;lineCharCount val=&quot;24&quot;/&gt;&lt;/TableIndex&gt;&lt;/ShapeTextInfo&gt;"/>
</p:tagLst>
</file>

<file path=ppt/theme/theme1.xml><?xml version="1.0" encoding="utf-8"?>
<a:theme xmlns:a="http://schemas.openxmlformats.org/drawingml/2006/main" name="Basi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583</TotalTime>
  <Words>2424</Words>
  <Application>Microsoft Office PowerPoint</Application>
  <PresentationFormat>Widescreen</PresentationFormat>
  <Paragraphs>219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Corbel</vt:lpstr>
      <vt:lpstr>Times New Roman</vt:lpstr>
      <vt:lpstr>Wingdings</vt:lpstr>
      <vt:lpstr>Basis</vt:lpstr>
      <vt:lpstr>Essential Knowledge for the Child Outcomes Summary Process</vt:lpstr>
      <vt:lpstr>What is the Child Outcomes Summary (COS) Process ?</vt:lpstr>
      <vt:lpstr>How States are Measuring Child Outcomes</vt:lpstr>
      <vt:lpstr>How States are Measuring Child Outcomes</vt:lpstr>
      <vt:lpstr>Why COS for Preschool in Maryland?</vt:lpstr>
      <vt:lpstr>Features of the COS Process</vt:lpstr>
      <vt:lpstr>Essential Knowledge for a Quality COS Process</vt:lpstr>
      <vt:lpstr>Team-Based Decision-Making</vt:lpstr>
      <vt:lpstr>What Is Assessment?</vt:lpstr>
      <vt:lpstr>DEC Recommended Practices for Assessment</vt:lpstr>
      <vt:lpstr>The COS Process Supports the Use of:</vt:lpstr>
      <vt:lpstr>Assessing Functional Skills and Behaviors</vt:lpstr>
      <vt:lpstr>A Shift in Thinking from Developmental Domains to Functional Skills and Behaviors</vt:lpstr>
      <vt:lpstr>Linking Assessment Tools with Outcomes </vt:lpstr>
      <vt:lpstr>Functional Performance in the Three Child Outcomes </vt:lpstr>
      <vt:lpstr>Establishing Age Expectations</vt:lpstr>
      <vt:lpstr>Documenting Child Progress Over Time: Maryland’s Early Learning Assessment (ELA)</vt:lpstr>
      <vt:lpstr>To Participate in the COS Process … </vt:lpstr>
      <vt:lpstr>Using the COS Process in Maryland</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 g</dc:creator>
  <cp:lastModifiedBy>ss g</cp:lastModifiedBy>
  <cp:revision>56</cp:revision>
  <dcterms:created xsi:type="dcterms:W3CDTF">2015-01-27T17:23:40Z</dcterms:created>
  <dcterms:modified xsi:type="dcterms:W3CDTF">2015-02-10T16:27:22Z</dcterms:modified>
</cp:coreProperties>
</file>