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3.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4.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5.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6.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7.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8.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9.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0.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1.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2.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13.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4.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5.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16.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7.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18.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19.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20.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21.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22.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23.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24.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25.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26.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27.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9" r:id="rId2"/>
    <p:sldId id="261" r:id="rId3"/>
    <p:sldId id="262" r:id="rId4"/>
    <p:sldId id="263" r:id="rId5"/>
    <p:sldId id="287" r:id="rId6"/>
    <p:sldId id="289"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90" r:id="rId23"/>
    <p:sldId id="282" r:id="rId24"/>
    <p:sldId id="283" r:id="rId25"/>
    <p:sldId id="284" r:id="rId26"/>
    <p:sldId id="285" r:id="rId27"/>
    <p:sldId id="286" r:id="rId28"/>
    <p:sldId id="258" r:id="rId29"/>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s g" initials="ss g" lastIdx="10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57" autoAdjust="0"/>
    <p:restoredTop sz="55910" autoAdjust="0"/>
  </p:normalViewPr>
  <p:slideViewPr>
    <p:cSldViewPr snapToGrid="0">
      <p:cViewPr varScale="1">
        <p:scale>
          <a:sx n="45" d="100"/>
          <a:sy n="45" d="100"/>
        </p:scale>
        <p:origin x="106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52EE2E-00FD-4F4A-914F-D6892320AAF8}" type="datetimeFigureOut">
              <a:rPr lang="en-US" smtClean="0"/>
              <a:t>2/10/2015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116E4B-8856-495B-A5E5-1DC61682CDC9}" type="slidenum">
              <a:rPr lang="en-US" smtClean="0"/>
              <a:t>‹#›</a:t>
            </a:fld>
            <a:endParaRPr lang="en-US"/>
          </a:p>
        </p:txBody>
      </p:sp>
    </p:spTree>
    <p:extLst>
      <p:ext uri="{BB962C8B-B14F-4D97-AF65-F5344CB8AC3E}">
        <p14:creationId xmlns:p14="http://schemas.microsoft.com/office/powerpoint/2010/main" val="205920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Welcome to the Session 3 presentation, “An Overview of the Child Outcomes Summary Rating Process”.  In this presentation we introduce the Child Outcomes Summary Rating Process, discuss its purpose and its theoretical framework, and talk about how teams document and arrive at a rating for a child.
</a:t>
            </a:r>
            <a:endParaRPr lang="en-US" baseline="0" dirty="0" smtClean="0"/>
          </a:p>
        </p:txBody>
      </p:sp>
      <p:sp>
        <p:nvSpPr>
          <p:cNvPr id="4" name="Slide Number Placeholder 3"/>
          <p:cNvSpPr>
            <a:spLocks noGrp="1"/>
          </p:cNvSpPr>
          <p:nvPr>
            <p:ph type="sldNum" sz="quarter" idx="10"/>
          </p:nvPr>
        </p:nvSpPr>
        <p:spPr/>
        <p:txBody>
          <a:bodyPr/>
          <a:lstStyle/>
          <a:p>
            <a:fld id="{13C79DCD-F404-449F-89DF-E0F33DDC5CB6}" type="slidenum">
              <a:rPr lang="en-US" smtClean="0"/>
              <a:pPr/>
              <a:t>1</a:t>
            </a:fld>
            <a:endParaRPr lang="en-US"/>
          </a:p>
        </p:txBody>
      </p:sp>
    </p:spTree>
    <p:extLst>
      <p:ext uri="{BB962C8B-B14F-4D97-AF65-F5344CB8AC3E}">
        <p14:creationId xmlns:p14="http://schemas.microsoft.com/office/powerpoint/2010/main" val="4000941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09">
              <a:defRPr sz="2400">
                <a:solidFill>
                  <a:schemeClr val="tx1"/>
                </a:solidFill>
                <a:latin typeface="Times" panose="02020603050405020304" pitchFamily="18" charset="0"/>
              </a:defRPr>
            </a:lvl1pPr>
            <a:lvl2pPr marL="757066" indent="-291179" defTabSz="935009">
              <a:defRPr sz="2400">
                <a:solidFill>
                  <a:schemeClr val="tx1"/>
                </a:solidFill>
                <a:latin typeface="Times" panose="02020603050405020304" pitchFamily="18" charset="0"/>
              </a:defRPr>
            </a:lvl2pPr>
            <a:lvl3pPr marL="1164717" indent="-232943" defTabSz="935009">
              <a:defRPr sz="2400">
                <a:solidFill>
                  <a:schemeClr val="tx1"/>
                </a:solidFill>
                <a:latin typeface="Times" panose="02020603050405020304" pitchFamily="18" charset="0"/>
              </a:defRPr>
            </a:lvl3pPr>
            <a:lvl4pPr marL="1630604" indent="-232943" defTabSz="935009">
              <a:defRPr sz="2400">
                <a:solidFill>
                  <a:schemeClr val="tx1"/>
                </a:solidFill>
                <a:latin typeface="Times" panose="02020603050405020304" pitchFamily="18" charset="0"/>
              </a:defRPr>
            </a:lvl4pPr>
            <a:lvl5pPr marL="2096491" indent="-232943" defTabSz="935009">
              <a:defRPr sz="2400">
                <a:solidFill>
                  <a:schemeClr val="tx1"/>
                </a:solidFill>
                <a:latin typeface="Times" panose="02020603050405020304" pitchFamily="18" charset="0"/>
              </a:defRPr>
            </a:lvl5pPr>
            <a:lvl6pPr marL="2562377" indent="-232943" defTabSz="935009" eaLnBrk="0" fontAlgn="base" hangingPunct="0">
              <a:spcBef>
                <a:spcPct val="0"/>
              </a:spcBef>
              <a:spcAft>
                <a:spcPct val="0"/>
              </a:spcAft>
              <a:defRPr sz="2400">
                <a:solidFill>
                  <a:schemeClr val="tx1"/>
                </a:solidFill>
                <a:latin typeface="Times" panose="02020603050405020304" pitchFamily="18" charset="0"/>
              </a:defRPr>
            </a:lvl6pPr>
            <a:lvl7pPr marL="3028264" indent="-232943" defTabSz="935009" eaLnBrk="0" fontAlgn="base" hangingPunct="0">
              <a:spcBef>
                <a:spcPct val="0"/>
              </a:spcBef>
              <a:spcAft>
                <a:spcPct val="0"/>
              </a:spcAft>
              <a:defRPr sz="2400">
                <a:solidFill>
                  <a:schemeClr val="tx1"/>
                </a:solidFill>
                <a:latin typeface="Times" panose="02020603050405020304" pitchFamily="18" charset="0"/>
              </a:defRPr>
            </a:lvl7pPr>
            <a:lvl8pPr marL="3494151" indent="-232943" defTabSz="935009" eaLnBrk="0" fontAlgn="base" hangingPunct="0">
              <a:spcBef>
                <a:spcPct val="0"/>
              </a:spcBef>
              <a:spcAft>
                <a:spcPct val="0"/>
              </a:spcAft>
              <a:defRPr sz="2400">
                <a:solidFill>
                  <a:schemeClr val="tx1"/>
                </a:solidFill>
                <a:latin typeface="Times" panose="02020603050405020304" pitchFamily="18" charset="0"/>
              </a:defRPr>
            </a:lvl8pPr>
            <a:lvl9pPr marL="3960038" indent="-232943" defTabSz="935009" eaLnBrk="0" fontAlgn="base" hangingPunct="0">
              <a:spcBef>
                <a:spcPct val="0"/>
              </a:spcBef>
              <a:spcAft>
                <a:spcPct val="0"/>
              </a:spcAft>
              <a:defRPr sz="2400">
                <a:solidFill>
                  <a:schemeClr val="tx1"/>
                </a:solidFill>
                <a:latin typeface="Times" panose="02020603050405020304" pitchFamily="18" charset="0"/>
              </a:defRPr>
            </a:lvl9pPr>
          </a:lstStyle>
          <a:p>
            <a:fld id="{C9AD0D6D-84D4-403E-89B9-583095146D14}" type="slidenum">
              <a:rPr lang="en-US" altLang="en-US" sz="1200">
                <a:latin typeface="Times New Roman" panose="02020603050405020304" pitchFamily="18" charset="0"/>
              </a:rPr>
              <a:pPr/>
              <a:t>10</a:t>
            </a:fld>
            <a:endParaRPr lang="en-US" altLang="en-US" sz="1200">
              <a:latin typeface="Times New Roman" panose="02020603050405020304"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 child’s functioning would be rated level 6 if she is overall age-appropriate, but there are concerns about her development in the outcome area.  You would use a rating of 6 if the child is functioning at age level now, but shows early signs of developmental problems.</a:t>
            </a:r>
            <a:endParaRPr lang="en-US" altLang="en-US" dirty="0" smtClean="0"/>
          </a:p>
        </p:txBody>
      </p:sp>
    </p:spTree>
    <p:extLst>
      <p:ext uri="{BB962C8B-B14F-4D97-AF65-F5344CB8AC3E}">
        <p14:creationId xmlns:p14="http://schemas.microsoft.com/office/powerpoint/2010/main" val="3556457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09">
              <a:defRPr sz="2400">
                <a:solidFill>
                  <a:schemeClr val="tx1"/>
                </a:solidFill>
                <a:latin typeface="Times" panose="02020603050405020304" pitchFamily="18" charset="0"/>
              </a:defRPr>
            </a:lvl1pPr>
            <a:lvl2pPr marL="757066" indent="-291179" defTabSz="935009">
              <a:defRPr sz="2400">
                <a:solidFill>
                  <a:schemeClr val="tx1"/>
                </a:solidFill>
                <a:latin typeface="Times" panose="02020603050405020304" pitchFamily="18" charset="0"/>
              </a:defRPr>
            </a:lvl2pPr>
            <a:lvl3pPr marL="1164717" indent="-232943" defTabSz="935009">
              <a:defRPr sz="2400">
                <a:solidFill>
                  <a:schemeClr val="tx1"/>
                </a:solidFill>
                <a:latin typeface="Times" panose="02020603050405020304" pitchFamily="18" charset="0"/>
              </a:defRPr>
            </a:lvl3pPr>
            <a:lvl4pPr marL="1630604" indent="-232943" defTabSz="935009">
              <a:defRPr sz="2400">
                <a:solidFill>
                  <a:schemeClr val="tx1"/>
                </a:solidFill>
                <a:latin typeface="Times" panose="02020603050405020304" pitchFamily="18" charset="0"/>
              </a:defRPr>
            </a:lvl4pPr>
            <a:lvl5pPr marL="2096491" indent="-232943" defTabSz="935009">
              <a:defRPr sz="2400">
                <a:solidFill>
                  <a:schemeClr val="tx1"/>
                </a:solidFill>
                <a:latin typeface="Times" panose="02020603050405020304" pitchFamily="18" charset="0"/>
              </a:defRPr>
            </a:lvl5pPr>
            <a:lvl6pPr marL="2562377" indent="-232943" defTabSz="935009" eaLnBrk="0" fontAlgn="base" hangingPunct="0">
              <a:spcBef>
                <a:spcPct val="0"/>
              </a:spcBef>
              <a:spcAft>
                <a:spcPct val="0"/>
              </a:spcAft>
              <a:defRPr sz="2400">
                <a:solidFill>
                  <a:schemeClr val="tx1"/>
                </a:solidFill>
                <a:latin typeface="Times" panose="02020603050405020304" pitchFamily="18" charset="0"/>
              </a:defRPr>
            </a:lvl6pPr>
            <a:lvl7pPr marL="3028264" indent="-232943" defTabSz="935009" eaLnBrk="0" fontAlgn="base" hangingPunct="0">
              <a:spcBef>
                <a:spcPct val="0"/>
              </a:spcBef>
              <a:spcAft>
                <a:spcPct val="0"/>
              </a:spcAft>
              <a:defRPr sz="2400">
                <a:solidFill>
                  <a:schemeClr val="tx1"/>
                </a:solidFill>
                <a:latin typeface="Times" panose="02020603050405020304" pitchFamily="18" charset="0"/>
              </a:defRPr>
            </a:lvl7pPr>
            <a:lvl8pPr marL="3494151" indent="-232943" defTabSz="935009" eaLnBrk="0" fontAlgn="base" hangingPunct="0">
              <a:spcBef>
                <a:spcPct val="0"/>
              </a:spcBef>
              <a:spcAft>
                <a:spcPct val="0"/>
              </a:spcAft>
              <a:defRPr sz="2400">
                <a:solidFill>
                  <a:schemeClr val="tx1"/>
                </a:solidFill>
                <a:latin typeface="Times" panose="02020603050405020304" pitchFamily="18" charset="0"/>
              </a:defRPr>
            </a:lvl8pPr>
            <a:lvl9pPr marL="3960038" indent="-232943" defTabSz="935009" eaLnBrk="0" fontAlgn="base" hangingPunct="0">
              <a:spcBef>
                <a:spcPct val="0"/>
              </a:spcBef>
              <a:spcAft>
                <a:spcPct val="0"/>
              </a:spcAft>
              <a:defRPr sz="2400">
                <a:solidFill>
                  <a:schemeClr val="tx1"/>
                </a:solidFill>
                <a:latin typeface="Times" panose="02020603050405020304" pitchFamily="18" charset="0"/>
              </a:defRPr>
            </a:lvl9pPr>
          </a:lstStyle>
          <a:p>
            <a:fld id="{5A7DC351-F039-4D81-A2F6-59C50362DCC7}" type="slidenum">
              <a:rPr lang="en-US" altLang="en-US" sz="1200">
                <a:latin typeface="Times New Roman" panose="02020603050405020304" pitchFamily="18" charset="0"/>
              </a:rPr>
              <a:pPr/>
              <a:t>11</a:t>
            </a:fld>
            <a:endParaRPr lang="en-US" altLang="en-US" sz="1200">
              <a:latin typeface="Times New Roman" panose="02020603050405020304"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Consider a rating of 5 for a child who is showing age-appropriate skills and behaviors in some situations but not others.  There is a mix of appropriate and not appropriate skills and behaviors.  The child’s functioning might be described as like that of a slightly younger child. 
We use the terminology that behaviors MIGHT BE more like those of younger children intentionally.  For example, some children may demonstrate behaviors that are not age appropriate nor are they like those of a young child – for example, self-injury is not a behavior you would expect at any age.</a:t>
            </a:r>
            <a:endParaRPr lang="en-US" altLang="en-US" dirty="0" smtClean="0"/>
          </a:p>
        </p:txBody>
      </p:sp>
    </p:spTree>
    <p:extLst>
      <p:ext uri="{BB962C8B-B14F-4D97-AF65-F5344CB8AC3E}">
        <p14:creationId xmlns:p14="http://schemas.microsoft.com/office/powerpoint/2010/main" val="520911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09">
              <a:defRPr sz="2400">
                <a:solidFill>
                  <a:schemeClr val="tx1"/>
                </a:solidFill>
                <a:latin typeface="Times" panose="02020603050405020304" pitchFamily="18" charset="0"/>
              </a:defRPr>
            </a:lvl1pPr>
            <a:lvl2pPr marL="757066" indent="-291179" defTabSz="935009">
              <a:defRPr sz="2400">
                <a:solidFill>
                  <a:schemeClr val="tx1"/>
                </a:solidFill>
                <a:latin typeface="Times" panose="02020603050405020304" pitchFamily="18" charset="0"/>
              </a:defRPr>
            </a:lvl2pPr>
            <a:lvl3pPr marL="1164717" indent="-232943" defTabSz="935009">
              <a:defRPr sz="2400">
                <a:solidFill>
                  <a:schemeClr val="tx1"/>
                </a:solidFill>
                <a:latin typeface="Times" panose="02020603050405020304" pitchFamily="18" charset="0"/>
              </a:defRPr>
            </a:lvl3pPr>
            <a:lvl4pPr marL="1630604" indent="-232943" defTabSz="935009">
              <a:defRPr sz="2400">
                <a:solidFill>
                  <a:schemeClr val="tx1"/>
                </a:solidFill>
                <a:latin typeface="Times" panose="02020603050405020304" pitchFamily="18" charset="0"/>
              </a:defRPr>
            </a:lvl4pPr>
            <a:lvl5pPr marL="2096491" indent="-232943" defTabSz="935009">
              <a:defRPr sz="2400">
                <a:solidFill>
                  <a:schemeClr val="tx1"/>
                </a:solidFill>
                <a:latin typeface="Times" panose="02020603050405020304" pitchFamily="18" charset="0"/>
              </a:defRPr>
            </a:lvl5pPr>
            <a:lvl6pPr marL="2562377" indent="-232943" defTabSz="935009" eaLnBrk="0" fontAlgn="base" hangingPunct="0">
              <a:spcBef>
                <a:spcPct val="0"/>
              </a:spcBef>
              <a:spcAft>
                <a:spcPct val="0"/>
              </a:spcAft>
              <a:defRPr sz="2400">
                <a:solidFill>
                  <a:schemeClr val="tx1"/>
                </a:solidFill>
                <a:latin typeface="Times" panose="02020603050405020304" pitchFamily="18" charset="0"/>
              </a:defRPr>
            </a:lvl6pPr>
            <a:lvl7pPr marL="3028264" indent="-232943" defTabSz="935009" eaLnBrk="0" fontAlgn="base" hangingPunct="0">
              <a:spcBef>
                <a:spcPct val="0"/>
              </a:spcBef>
              <a:spcAft>
                <a:spcPct val="0"/>
              </a:spcAft>
              <a:defRPr sz="2400">
                <a:solidFill>
                  <a:schemeClr val="tx1"/>
                </a:solidFill>
                <a:latin typeface="Times" panose="02020603050405020304" pitchFamily="18" charset="0"/>
              </a:defRPr>
            </a:lvl7pPr>
            <a:lvl8pPr marL="3494151" indent="-232943" defTabSz="935009" eaLnBrk="0" fontAlgn="base" hangingPunct="0">
              <a:spcBef>
                <a:spcPct val="0"/>
              </a:spcBef>
              <a:spcAft>
                <a:spcPct val="0"/>
              </a:spcAft>
              <a:defRPr sz="2400">
                <a:solidFill>
                  <a:schemeClr val="tx1"/>
                </a:solidFill>
                <a:latin typeface="Times" panose="02020603050405020304" pitchFamily="18" charset="0"/>
              </a:defRPr>
            </a:lvl8pPr>
            <a:lvl9pPr marL="3960038" indent="-232943" defTabSz="935009" eaLnBrk="0" fontAlgn="base" hangingPunct="0">
              <a:spcBef>
                <a:spcPct val="0"/>
              </a:spcBef>
              <a:spcAft>
                <a:spcPct val="0"/>
              </a:spcAft>
              <a:defRPr sz="2400">
                <a:solidFill>
                  <a:schemeClr val="tx1"/>
                </a:solidFill>
                <a:latin typeface="Times" panose="02020603050405020304" pitchFamily="18" charset="0"/>
              </a:defRPr>
            </a:lvl9pPr>
          </a:lstStyle>
          <a:p>
            <a:fld id="{A0031E6D-24BC-465C-AFEB-53B09656C9D9}" type="slidenum">
              <a:rPr lang="en-US" altLang="en-US" sz="1200">
                <a:latin typeface="Times New Roman" panose="02020603050405020304" pitchFamily="18" charset="0"/>
              </a:rPr>
              <a:pPr/>
              <a:t>12</a:t>
            </a:fld>
            <a:endParaRPr lang="en-US" altLang="en-US" sz="1200">
              <a:latin typeface="Times New Roman" panose="02020603050405020304"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 rating of 4 would be appropriate for a child that rarely uses age-appropriate skills.  With a rating of 4, there is much more behavior that is NOT age-appropriate than appropriate. </a:t>
            </a:r>
            <a:endParaRPr lang="en-US" altLang="en-US" dirty="0" smtClean="0"/>
          </a:p>
        </p:txBody>
      </p:sp>
    </p:spTree>
    <p:extLst>
      <p:ext uri="{BB962C8B-B14F-4D97-AF65-F5344CB8AC3E}">
        <p14:creationId xmlns:p14="http://schemas.microsoft.com/office/powerpoint/2010/main" val="795454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09">
              <a:defRPr sz="2400">
                <a:solidFill>
                  <a:schemeClr val="tx1"/>
                </a:solidFill>
                <a:latin typeface="Times" panose="02020603050405020304" pitchFamily="18" charset="0"/>
              </a:defRPr>
            </a:lvl1pPr>
            <a:lvl2pPr marL="757066" indent="-291179" defTabSz="935009">
              <a:defRPr sz="2400">
                <a:solidFill>
                  <a:schemeClr val="tx1"/>
                </a:solidFill>
                <a:latin typeface="Times" panose="02020603050405020304" pitchFamily="18" charset="0"/>
              </a:defRPr>
            </a:lvl2pPr>
            <a:lvl3pPr marL="1164717" indent="-232943" defTabSz="935009">
              <a:defRPr sz="2400">
                <a:solidFill>
                  <a:schemeClr val="tx1"/>
                </a:solidFill>
                <a:latin typeface="Times" panose="02020603050405020304" pitchFamily="18" charset="0"/>
              </a:defRPr>
            </a:lvl3pPr>
            <a:lvl4pPr marL="1630604" indent="-232943" defTabSz="935009">
              <a:defRPr sz="2400">
                <a:solidFill>
                  <a:schemeClr val="tx1"/>
                </a:solidFill>
                <a:latin typeface="Times" panose="02020603050405020304" pitchFamily="18" charset="0"/>
              </a:defRPr>
            </a:lvl4pPr>
            <a:lvl5pPr marL="2096491" indent="-232943" defTabSz="935009">
              <a:defRPr sz="2400">
                <a:solidFill>
                  <a:schemeClr val="tx1"/>
                </a:solidFill>
                <a:latin typeface="Times" panose="02020603050405020304" pitchFamily="18" charset="0"/>
              </a:defRPr>
            </a:lvl5pPr>
            <a:lvl6pPr marL="2562377" indent="-232943" defTabSz="935009" eaLnBrk="0" fontAlgn="base" hangingPunct="0">
              <a:spcBef>
                <a:spcPct val="0"/>
              </a:spcBef>
              <a:spcAft>
                <a:spcPct val="0"/>
              </a:spcAft>
              <a:defRPr sz="2400">
                <a:solidFill>
                  <a:schemeClr val="tx1"/>
                </a:solidFill>
                <a:latin typeface="Times" panose="02020603050405020304" pitchFamily="18" charset="0"/>
              </a:defRPr>
            </a:lvl6pPr>
            <a:lvl7pPr marL="3028264" indent="-232943" defTabSz="935009" eaLnBrk="0" fontAlgn="base" hangingPunct="0">
              <a:spcBef>
                <a:spcPct val="0"/>
              </a:spcBef>
              <a:spcAft>
                <a:spcPct val="0"/>
              </a:spcAft>
              <a:defRPr sz="2400">
                <a:solidFill>
                  <a:schemeClr val="tx1"/>
                </a:solidFill>
                <a:latin typeface="Times" panose="02020603050405020304" pitchFamily="18" charset="0"/>
              </a:defRPr>
            </a:lvl7pPr>
            <a:lvl8pPr marL="3494151" indent="-232943" defTabSz="935009" eaLnBrk="0" fontAlgn="base" hangingPunct="0">
              <a:spcBef>
                <a:spcPct val="0"/>
              </a:spcBef>
              <a:spcAft>
                <a:spcPct val="0"/>
              </a:spcAft>
              <a:defRPr sz="2400">
                <a:solidFill>
                  <a:schemeClr val="tx1"/>
                </a:solidFill>
                <a:latin typeface="Times" panose="02020603050405020304" pitchFamily="18" charset="0"/>
              </a:defRPr>
            </a:lvl8pPr>
            <a:lvl9pPr marL="3960038" indent="-232943" defTabSz="935009" eaLnBrk="0" fontAlgn="base" hangingPunct="0">
              <a:spcBef>
                <a:spcPct val="0"/>
              </a:spcBef>
              <a:spcAft>
                <a:spcPct val="0"/>
              </a:spcAft>
              <a:defRPr sz="2400">
                <a:solidFill>
                  <a:schemeClr val="tx1"/>
                </a:solidFill>
                <a:latin typeface="Times" panose="02020603050405020304" pitchFamily="18" charset="0"/>
              </a:defRPr>
            </a:lvl9pPr>
          </a:lstStyle>
          <a:p>
            <a:fld id="{43BB53A3-62AA-4C93-8121-004597A5B239}" type="slidenum">
              <a:rPr lang="en-US" altLang="en-US" sz="1200">
                <a:latin typeface="Times New Roman" panose="02020603050405020304" pitchFamily="18" charset="0"/>
              </a:rPr>
              <a:pPr/>
              <a:t>13</a:t>
            </a:fld>
            <a:endParaRPr lang="en-US" altLang="en-US" sz="1200">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We would use a rating of 3 for a child who uses immediate foundational skills across situations and settings.  The child is not using any age appropriate skills.  With a rating of 3, the child’s functioning might be described as like that of a younger child.  In a moment, we will talk about what we mean by immediate foundational skills.</a:t>
            </a:r>
            <a:endParaRPr lang="en-US" altLang="en-US" dirty="0" smtClean="0"/>
          </a:p>
        </p:txBody>
      </p:sp>
    </p:spTree>
    <p:extLst>
      <p:ext uri="{BB962C8B-B14F-4D97-AF65-F5344CB8AC3E}">
        <p14:creationId xmlns:p14="http://schemas.microsoft.com/office/powerpoint/2010/main" val="81913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09">
              <a:defRPr sz="2400">
                <a:solidFill>
                  <a:schemeClr val="tx1"/>
                </a:solidFill>
                <a:latin typeface="Times" panose="02020603050405020304" pitchFamily="18" charset="0"/>
              </a:defRPr>
            </a:lvl1pPr>
            <a:lvl2pPr marL="757066" indent="-291179" defTabSz="935009">
              <a:defRPr sz="2400">
                <a:solidFill>
                  <a:schemeClr val="tx1"/>
                </a:solidFill>
                <a:latin typeface="Times" panose="02020603050405020304" pitchFamily="18" charset="0"/>
              </a:defRPr>
            </a:lvl2pPr>
            <a:lvl3pPr marL="1164717" indent="-232943" defTabSz="935009">
              <a:defRPr sz="2400">
                <a:solidFill>
                  <a:schemeClr val="tx1"/>
                </a:solidFill>
                <a:latin typeface="Times" panose="02020603050405020304" pitchFamily="18" charset="0"/>
              </a:defRPr>
            </a:lvl3pPr>
            <a:lvl4pPr marL="1630604" indent="-232943" defTabSz="935009">
              <a:defRPr sz="2400">
                <a:solidFill>
                  <a:schemeClr val="tx1"/>
                </a:solidFill>
                <a:latin typeface="Times" panose="02020603050405020304" pitchFamily="18" charset="0"/>
              </a:defRPr>
            </a:lvl4pPr>
            <a:lvl5pPr marL="2096491" indent="-232943" defTabSz="935009">
              <a:defRPr sz="2400">
                <a:solidFill>
                  <a:schemeClr val="tx1"/>
                </a:solidFill>
                <a:latin typeface="Times" panose="02020603050405020304" pitchFamily="18" charset="0"/>
              </a:defRPr>
            </a:lvl5pPr>
            <a:lvl6pPr marL="2562377" indent="-232943" defTabSz="935009" eaLnBrk="0" fontAlgn="base" hangingPunct="0">
              <a:spcBef>
                <a:spcPct val="0"/>
              </a:spcBef>
              <a:spcAft>
                <a:spcPct val="0"/>
              </a:spcAft>
              <a:defRPr sz="2400">
                <a:solidFill>
                  <a:schemeClr val="tx1"/>
                </a:solidFill>
                <a:latin typeface="Times" panose="02020603050405020304" pitchFamily="18" charset="0"/>
              </a:defRPr>
            </a:lvl6pPr>
            <a:lvl7pPr marL="3028264" indent="-232943" defTabSz="935009" eaLnBrk="0" fontAlgn="base" hangingPunct="0">
              <a:spcBef>
                <a:spcPct val="0"/>
              </a:spcBef>
              <a:spcAft>
                <a:spcPct val="0"/>
              </a:spcAft>
              <a:defRPr sz="2400">
                <a:solidFill>
                  <a:schemeClr val="tx1"/>
                </a:solidFill>
                <a:latin typeface="Times" panose="02020603050405020304" pitchFamily="18" charset="0"/>
              </a:defRPr>
            </a:lvl7pPr>
            <a:lvl8pPr marL="3494151" indent="-232943" defTabSz="935009" eaLnBrk="0" fontAlgn="base" hangingPunct="0">
              <a:spcBef>
                <a:spcPct val="0"/>
              </a:spcBef>
              <a:spcAft>
                <a:spcPct val="0"/>
              </a:spcAft>
              <a:defRPr sz="2400">
                <a:solidFill>
                  <a:schemeClr val="tx1"/>
                </a:solidFill>
                <a:latin typeface="Times" panose="02020603050405020304" pitchFamily="18" charset="0"/>
              </a:defRPr>
            </a:lvl8pPr>
            <a:lvl9pPr marL="3960038" indent="-232943" defTabSz="935009" eaLnBrk="0" fontAlgn="base" hangingPunct="0">
              <a:spcBef>
                <a:spcPct val="0"/>
              </a:spcBef>
              <a:spcAft>
                <a:spcPct val="0"/>
              </a:spcAft>
              <a:defRPr sz="2400">
                <a:solidFill>
                  <a:schemeClr val="tx1"/>
                </a:solidFill>
                <a:latin typeface="Times" panose="02020603050405020304" pitchFamily="18" charset="0"/>
              </a:defRPr>
            </a:lvl9pPr>
          </a:lstStyle>
          <a:p>
            <a:fld id="{CE0EFE8A-7022-4C5E-947E-0A84B3FC8834}" type="slidenum">
              <a:rPr lang="en-US" altLang="en-US" sz="1200">
                <a:latin typeface="Times New Roman" panose="02020603050405020304" pitchFamily="18" charset="0"/>
              </a:rPr>
              <a:pPr/>
              <a:t>14</a:t>
            </a:fld>
            <a:endParaRPr lang="en-US" altLang="en-US" sz="1200">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Consider a rating of 2 for a child who uses some immediate foundational skills across situations and settings, but not very often.</a:t>
            </a:r>
            <a:endParaRPr lang="en-US" altLang="en-US" dirty="0" smtClean="0"/>
          </a:p>
        </p:txBody>
      </p:sp>
    </p:spTree>
    <p:extLst>
      <p:ext uri="{BB962C8B-B14F-4D97-AF65-F5344CB8AC3E}">
        <p14:creationId xmlns:p14="http://schemas.microsoft.com/office/powerpoint/2010/main" val="1867127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09">
              <a:defRPr sz="2400">
                <a:solidFill>
                  <a:schemeClr val="tx1"/>
                </a:solidFill>
                <a:latin typeface="Times" panose="02020603050405020304" pitchFamily="18" charset="0"/>
              </a:defRPr>
            </a:lvl1pPr>
            <a:lvl2pPr marL="757066" indent="-291179" defTabSz="935009">
              <a:defRPr sz="2400">
                <a:solidFill>
                  <a:schemeClr val="tx1"/>
                </a:solidFill>
                <a:latin typeface="Times" panose="02020603050405020304" pitchFamily="18" charset="0"/>
              </a:defRPr>
            </a:lvl2pPr>
            <a:lvl3pPr marL="1164717" indent="-232943" defTabSz="935009">
              <a:defRPr sz="2400">
                <a:solidFill>
                  <a:schemeClr val="tx1"/>
                </a:solidFill>
                <a:latin typeface="Times" panose="02020603050405020304" pitchFamily="18" charset="0"/>
              </a:defRPr>
            </a:lvl3pPr>
            <a:lvl4pPr marL="1630604" indent="-232943" defTabSz="935009">
              <a:defRPr sz="2400">
                <a:solidFill>
                  <a:schemeClr val="tx1"/>
                </a:solidFill>
                <a:latin typeface="Times" panose="02020603050405020304" pitchFamily="18" charset="0"/>
              </a:defRPr>
            </a:lvl4pPr>
            <a:lvl5pPr marL="2096491" indent="-232943" defTabSz="935009">
              <a:defRPr sz="2400">
                <a:solidFill>
                  <a:schemeClr val="tx1"/>
                </a:solidFill>
                <a:latin typeface="Times" panose="02020603050405020304" pitchFamily="18" charset="0"/>
              </a:defRPr>
            </a:lvl5pPr>
            <a:lvl6pPr marL="2562377" indent="-232943" defTabSz="935009" eaLnBrk="0" fontAlgn="base" hangingPunct="0">
              <a:spcBef>
                <a:spcPct val="0"/>
              </a:spcBef>
              <a:spcAft>
                <a:spcPct val="0"/>
              </a:spcAft>
              <a:defRPr sz="2400">
                <a:solidFill>
                  <a:schemeClr val="tx1"/>
                </a:solidFill>
                <a:latin typeface="Times" panose="02020603050405020304" pitchFamily="18" charset="0"/>
              </a:defRPr>
            </a:lvl6pPr>
            <a:lvl7pPr marL="3028264" indent="-232943" defTabSz="935009" eaLnBrk="0" fontAlgn="base" hangingPunct="0">
              <a:spcBef>
                <a:spcPct val="0"/>
              </a:spcBef>
              <a:spcAft>
                <a:spcPct val="0"/>
              </a:spcAft>
              <a:defRPr sz="2400">
                <a:solidFill>
                  <a:schemeClr val="tx1"/>
                </a:solidFill>
                <a:latin typeface="Times" panose="02020603050405020304" pitchFamily="18" charset="0"/>
              </a:defRPr>
            </a:lvl7pPr>
            <a:lvl8pPr marL="3494151" indent="-232943" defTabSz="935009" eaLnBrk="0" fontAlgn="base" hangingPunct="0">
              <a:spcBef>
                <a:spcPct val="0"/>
              </a:spcBef>
              <a:spcAft>
                <a:spcPct val="0"/>
              </a:spcAft>
              <a:defRPr sz="2400">
                <a:solidFill>
                  <a:schemeClr val="tx1"/>
                </a:solidFill>
                <a:latin typeface="Times" panose="02020603050405020304" pitchFamily="18" charset="0"/>
              </a:defRPr>
            </a:lvl8pPr>
            <a:lvl9pPr marL="3960038" indent="-232943" defTabSz="935009" eaLnBrk="0" fontAlgn="base" hangingPunct="0">
              <a:spcBef>
                <a:spcPct val="0"/>
              </a:spcBef>
              <a:spcAft>
                <a:spcPct val="0"/>
              </a:spcAft>
              <a:defRPr sz="2400">
                <a:solidFill>
                  <a:schemeClr val="tx1"/>
                </a:solidFill>
                <a:latin typeface="Times" panose="02020603050405020304" pitchFamily="18" charset="0"/>
              </a:defRPr>
            </a:lvl9pPr>
          </a:lstStyle>
          <a:p>
            <a:fld id="{7F1986DD-3C35-4697-B4F0-4C8253BEB58C}" type="slidenum">
              <a:rPr lang="en-US" altLang="en-US" sz="1200">
                <a:latin typeface="Times New Roman" panose="02020603050405020304" pitchFamily="18" charset="0"/>
              </a:rPr>
              <a:pPr/>
              <a:t>15</a:t>
            </a:fld>
            <a:endParaRPr lang="en-US" altLang="en-US" sz="1200">
              <a:latin typeface="Times New Roman" panose="02020603050405020304" pitchFamily="18"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And finally, consider a rating of 1 for a child who is not yet using age-appropriate NOR immediate foundational skills.  The child’s functioning might be described as like that of a much younger child.  Note that children with a rating of 1 still have skills, but they are not at that immediate foundational level.  For example, you would expect a child of 3 to use 3-word phrases.  Use of two-word phrases could be considered an immediate foundational skill.  However, use of single words for a three year old would NOT be considered an immediate foundational skill.  (Remember, in determining a rating, the use of words is just one piece of evidence to be considered.)</a:t>
            </a:r>
            <a:endParaRPr lang="en-US" altLang="en-US" dirty="0" smtClean="0"/>
          </a:p>
        </p:txBody>
      </p:sp>
    </p:spTree>
    <p:extLst>
      <p:ext uri="{BB962C8B-B14F-4D97-AF65-F5344CB8AC3E}">
        <p14:creationId xmlns:p14="http://schemas.microsoft.com/office/powerpoint/2010/main" val="3647639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09">
              <a:defRPr sz="2400">
                <a:solidFill>
                  <a:schemeClr val="tx1"/>
                </a:solidFill>
                <a:latin typeface="Times" panose="02020603050405020304" pitchFamily="18" charset="0"/>
              </a:defRPr>
            </a:lvl1pPr>
            <a:lvl2pPr marL="757066" indent="-291179" defTabSz="935009">
              <a:defRPr sz="2400">
                <a:solidFill>
                  <a:schemeClr val="tx1"/>
                </a:solidFill>
                <a:latin typeface="Times" panose="02020603050405020304" pitchFamily="18" charset="0"/>
              </a:defRPr>
            </a:lvl2pPr>
            <a:lvl3pPr marL="1164717" indent="-232943" defTabSz="935009">
              <a:defRPr sz="2400">
                <a:solidFill>
                  <a:schemeClr val="tx1"/>
                </a:solidFill>
                <a:latin typeface="Times" panose="02020603050405020304" pitchFamily="18" charset="0"/>
              </a:defRPr>
            </a:lvl3pPr>
            <a:lvl4pPr marL="1630604" indent="-232943" defTabSz="935009">
              <a:defRPr sz="2400">
                <a:solidFill>
                  <a:schemeClr val="tx1"/>
                </a:solidFill>
                <a:latin typeface="Times" panose="02020603050405020304" pitchFamily="18" charset="0"/>
              </a:defRPr>
            </a:lvl4pPr>
            <a:lvl5pPr marL="2096491" indent="-232943" defTabSz="935009">
              <a:defRPr sz="2400">
                <a:solidFill>
                  <a:schemeClr val="tx1"/>
                </a:solidFill>
                <a:latin typeface="Times" panose="02020603050405020304" pitchFamily="18" charset="0"/>
              </a:defRPr>
            </a:lvl5pPr>
            <a:lvl6pPr marL="2562377" indent="-232943" defTabSz="935009" eaLnBrk="0" fontAlgn="base" hangingPunct="0">
              <a:spcBef>
                <a:spcPct val="0"/>
              </a:spcBef>
              <a:spcAft>
                <a:spcPct val="0"/>
              </a:spcAft>
              <a:defRPr sz="2400">
                <a:solidFill>
                  <a:schemeClr val="tx1"/>
                </a:solidFill>
                <a:latin typeface="Times" panose="02020603050405020304" pitchFamily="18" charset="0"/>
              </a:defRPr>
            </a:lvl6pPr>
            <a:lvl7pPr marL="3028264" indent="-232943" defTabSz="935009" eaLnBrk="0" fontAlgn="base" hangingPunct="0">
              <a:spcBef>
                <a:spcPct val="0"/>
              </a:spcBef>
              <a:spcAft>
                <a:spcPct val="0"/>
              </a:spcAft>
              <a:defRPr sz="2400">
                <a:solidFill>
                  <a:schemeClr val="tx1"/>
                </a:solidFill>
                <a:latin typeface="Times" panose="02020603050405020304" pitchFamily="18" charset="0"/>
              </a:defRPr>
            </a:lvl7pPr>
            <a:lvl8pPr marL="3494151" indent="-232943" defTabSz="935009" eaLnBrk="0" fontAlgn="base" hangingPunct="0">
              <a:spcBef>
                <a:spcPct val="0"/>
              </a:spcBef>
              <a:spcAft>
                <a:spcPct val="0"/>
              </a:spcAft>
              <a:defRPr sz="2400">
                <a:solidFill>
                  <a:schemeClr val="tx1"/>
                </a:solidFill>
                <a:latin typeface="Times" panose="02020603050405020304" pitchFamily="18" charset="0"/>
              </a:defRPr>
            </a:lvl8pPr>
            <a:lvl9pPr marL="3960038" indent="-232943" defTabSz="935009" eaLnBrk="0" fontAlgn="base" hangingPunct="0">
              <a:spcBef>
                <a:spcPct val="0"/>
              </a:spcBef>
              <a:spcAft>
                <a:spcPct val="0"/>
              </a:spcAft>
              <a:defRPr sz="2400">
                <a:solidFill>
                  <a:schemeClr val="tx1"/>
                </a:solidFill>
                <a:latin typeface="Times" panose="02020603050405020304" pitchFamily="18" charset="0"/>
              </a:defRPr>
            </a:lvl9pPr>
          </a:lstStyle>
          <a:p>
            <a:fld id="{3454516C-8559-4C9C-92CD-64968518467A}" type="slidenum">
              <a:rPr lang="en-US" altLang="en-US" sz="1200">
                <a:latin typeface="Times New Roman" panose="02020603050405020304" pitchFamily="18" charset="0"/>
              </a:rPr>
              <a:pPr/>
              <a:t>16</a:t>
            </a:fld>
            <a:endParaRPr lang="en-US" altLang="en-US" sz="1200">
              <a:latin typeface="Times New Roman" panose="02020603050405020304"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Let’s return to immediate foundational skills for a moment.  It’s important to understand this concept to differentiate among the lower rating categories on the scale.  Foundational skills are those that occur earlier than and serve as the foundation for later skill development.  Teachers and interventionists often use foundational skills to help children move to the next level of development.  Immediate foundational skills are those that immediately precede age-appropriate skills on a developmental continuum.  For example, children play along side one another before they interact in play.</a:t>
            </a:r>
            <a:endParaRPr lang="en-US" altLang="en-US" dirty="0" smtClean="0"/>
          </a:p>
        </p:txBody>
      </p:sp>
    </p:spTree>
    <p:extLst>
      <p:ext uri="{BB962C8B-B14F-4D97-AF65-F5344CB8AC3E}">
        <p14:creationId xmlns:p14="http://schemas.microsoft.com/office/powerpoint/2010/main" val="2446732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Let’s look at another example of immediate foundational skills:
Devon is a 4 year old (48 mo.) child.  During meal time at school he pours milk from a pitcher into his own cup, but needs regular verbal reminders of when to stop pouring so he does not overfill his cup.  Without the reminders he would overfill his cup and spill the milk.
Here, Devon is showing us immediate foundational skills for outcome 3, taking appropriate action to get his needs met. 
Developmentally, we would expect 4-year olds to be able to pour themselves a drink during mealtime.  This will depend on the child’s understanding of the routine and expected behaviors, the child’s motor coordination and ability, and his understanding of volume.  It’s when Devon applies these skills and behaviors together that we see him achieve the important every day goal of pouring himself a drink, though with assistance.  So based on this bit of information, we might say that Devon is showing us some, but not all age-expected behaviors relative to his same age peers. 
</a:t>
            </a:r>
            <a:endParaRPr lang="en-US" baseline="0" dirty="0" smtClean="0"/>
          </a:p>
        </p:txBody>
      </p:sp>
      <p:sp>
        <p:nvSpPr>
          <p:cNvPr id="4" name="Slide Number Placeholder 3"/>
          <p:cNvSpPr>
            <a:spLocks noGrp="1"/>
          </p:cNvSpPr>
          <p:nvPr>
            <p:ph type="sldNum" sz="quarter" idx="10"/>
          </p:nvPr>
        </p:nvSpPr>
        <p:spPr/>
        <p:txBody>
          <a:bodyPr/>
          <a:lstStyle/>
          <a:p>
            <a:fld id="{13C79DCD-F404-449F-89DF-E0F33DDC5CB6}" type="slidenum">
              <a:rPr lang="en-US" smtClean="0"/>
              <a:pPr/>
              <a:t>17</a:t>
            </a:fld>
            <a:endParaRPr lang="en-US"/>
          </a:p>
        </p:txBody>
      </p:sp>
    </p:spTree>
    <p:extLst>
      <p:ext uri="{BB962C8B-B14F-4D97-AF65-F5344CB8AC3E}">
        <p14:creationId xmlns:p14="http://schemas.microsoft.com/office/powerpoint/2010/main" val="601763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Here’s an example of foundational skills, or those that occur earlier than, and serve as the foundation for, later skill development:</a:t>
            </a:r>
          </a:p>
          <a:p>
            <a:r>
              <a:rPr lang="en-US" sz="1200" kern="1200" smtClean="0">
                <a:solidFill>
                  <a:schemeClr val="tx1"/>
                </a:solidFill>
                <a:effectLst/>
                <a:latin typeface="+mn-lt"/>
                <a:ea typeface="+mn-ea"/>
                <a:cs typeface="+mn-cs"/>
              </a:rPr>
              <a:t>Tony is 4 years old.  He plays with his cars every day.  He quietly pushes his cars and puts them up and down the ramps included on his toy garage.  Sometimes he makes car sounds to go along with his actions.  But he is not yet expanding on his play by linking actions such as putting toy people in his cars and pushing them, building new ramps, or pretending to go places. </a:t>
            </a:r>
          </a:p>
          <a:p>
            <a:endParaRPr lang="en-US"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Tony is showing us foundational skills in outcome 2, acquiring and using knowledge and skills.</a:t>
            </a:r>
          </a:p>
          <a:p>
            <a:r>
              <a:rPr lang="en-US" sz="1200" kern="1200" smtClean="0">
                <a:solidFill>
                  <a:schemeClr val="tx1"/>
                </a:solidFill>
                <a:effectLst/>
                <a:latin typeface="+mn-lt"/>
                <a:ea typeface="+mn-ea"/>
                <a:cs typeface="+mn-cs"/>
              </a:rPr>
              <a:t>Based on this bit of information, we might have concerns about Tony’s development as he is showing skills expected for a much younger child. </a:t>
            </a: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C79DCD-F404-449F-89DF-E0F33DDC5CB6}" type="slidenum">
              <a:rPr lang="en-US" smtClean="0"/>
              <a:pPr/>
              <a:t>18</a:t>
            </a:fld>
            <a:endParaRPr lang="en-US"/>
          </a:p>
        </p:txBody>
      </p:sp>
    </p:spTree>
    <p:extLst>
      <p:ext uri="{BB962C8B-B14F-4D97-AF65-F5344CB8AC3E}">
        <p14:creationId xmlns:p14="http://schemas.microsoft.com/office/powerpoint/2010/main" val="2570998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Teams will use the 7-point COS scale to rate the child’s global functioning in each outcome area across settings and situations.  The team will also identify areas where the child’s functioning is age appropriate.  If not all functioning is age appropriate, the team will need to identify areas where the child’s functioning reflects immediate foundational skills.  Based on this information, the team will decide on a rating.</a:t>
            </a:r>
          </a:p>
          <a:p>
            <a:endParaRPr lang="en-US" dirty="0" smtClean="0"/>
          </a:p>
        </p:txBody>
      </p:sp>
      <p:sp>
        <p:nvSpPr>
          <p:cNvPr id="4" name="Slide Number Placeholder 3"/>
          <p:cNvSpPr>
            <a:spLocks noGrp="1"/>
          </p:cNvSpPr>
          <p:nvPr>
            <p:ph type="sldNum" sz="quarter" idx="10"/>
          </p:nvPr>
        </p:nvSpPr>
        <p:spPr/>
        <p:txBody>
          <a:bodyPr/>
          <a:lstStyle/>
          <a:p>
            <a:fld id="{BAD30602-C048-4358-A143-E5DF6FF3570C}" type="slidenum">
              <a:rPr lang="en-US" smtClean="0"/>
              <a:pPr/>
              <a:t>19</a:t>
            </a:fld>
            <a:endParaRPr lang="en-US"/>
          </a:p>
        </p:txBody>
      </p:sp>
    </p:spTree>
    <p:extLst>
      <p:ext uri="{BB962C8B-B14F-4D97-AF65-F5344CB8AC3E}">
        <p14:creationId xmlns:p14="http://schemas.microsoft.com/office/powerpoint/2010/main" val="4005754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mtClean="0">
                <a:solidFill>
                  <a:schemeClr val="tx1"/>
                </a:solidFill>
              </a:rPr>
              <a:t>The Child Outcomes Summary, or COS process is designed to be a team consensus process.  In Maryland, the team is the IFSP or IEP team.  Teams should always include a member of the child’s family.  Family members know the child best and can provide information about the child’s functioning, and cultural expectations for functioning, in everyday routines and activities.  The COS process provides a way to support the family’s role as active partners in decision-making for their child. </a:t>
            </a:r>
            <a:endParaRPr lang="en-US" dirty="0"/>
          </a:p>
        </p:txBody>
      </p:sp>
      <p:sp>
        <p:nvSpPr>
          <p:cNvPr id="4" name="Slide Number Placeholder 3"/>
          <p:cNvSpPr>
            <a:spLocks noGrp="1"/>
          </p:cNvSpPr>
          <p:nvPr>
            <p:ph type="sldNum" sz="quarter" idx="10"/>
          </p:nvPr>
        </p:nvSpPr>
        <p:spPr/>
        <p:txBody>
          <a:bodyPr/>
          <a:lstStyle/>
          <a:p>
            <a:fld id="{13C79DCD-F404-449F-89DF-E0F33DDC5CB6}" type="slidenum">
              <a:rPr lang="en-US" smtClean="0"/>
              <a:pPr/>
              <a:t>2</a:t>
            </a:fld>
            <a:endParaRPr lang="en-US"/>
          </a:p>
        </p:txBody>
      </p:sp>
    </p:spTree>
    <p:extLst>
      <p:ext uri="{BB962C8B-B14F-4D97-AF65-F5344CB8AC3E}">
        <p14:creationId xmlns:p14="http://schemas.microsoft.com/office/powerpoint/2010/main" val="3002428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is a visual depiction of the 7-point COS Rating Scale that includes buckets to assist with visualizing amounts of age appropriate vs. not age appropriate skills.  This resource uses family friendly descriptor statements for each of the 7 points on the COS rating scale.  The Maryland Infants and Toddlers Program has been implementing the COS process utilizing the family friendly descriptor statements documented on the Individualized Family Service Plan (IFSP) for each of the three early childhood outcomes at entry and exit since 2011.  The Maryland Preschool Special Education Program will also use these family-friendly descriptor statements as a part of the Individualized Education Program (IEP) process.</a:t>
            </a:r>
            <a:endParaRPr lang="en-US" altLang="en-US" dirty="0" smtClean="0"/>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088816C-A3F0-448E-BFCF-23929BDB7E2E}"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extLst>
      <p:ext uri="{BB962C8B-B14F-4D97-AF65-F5344CB8AC3E}">
        <p14:creationId xmlns:p14="http://schemas.microsoft.com/office/powerpoint/2010/main" val="580092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A helpful resource for guiding the COS rating discussion is the Decision Tree created by the ECO Center.  The decision tree is a series of questions about the extent to which a child shows age-established skills and behaviors in each outcome area.  The ECO center developed two versions, one with numbers and one without.  Teams may find the version without numbers helpful when they are talking with families about their child’s functioning. </a:t>
            </a:r>
            <a:endParaRPr lang="en-US" baseline="0" dirty="0" smtClean="0"/>
          </a:p>
        </p:txBody>
      </p:sp>
      <p:sp>
        <p:nvSpPr>
          <p:cNvPr id="61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566F432-06C4-43FE-93D8-47C95DD728D3}"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extLst>
      <p:ext uri="{BB962C8B-B14F-4D97-AF65-F5344CB8AC3E}">
        <p14:creationId xmlns:p14="http://schemas.microsoft.com/office/powerpoint/2010/main" val="3214494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smtClean="0"/>
              <a:t>Remember from the Session 2 presentation that teams will use information from multiple sources, meaning those individuals who best know the child, to determine a rating.  Types of information might include curriculum-based and norm-referenced assessment tools, Maryland’s formative assessment (the Early Learning Assessment), observations, family interviews, and developmental screenings from data sources such as family members, therapists, providers, and teachers. </a:t>
            </a:r>
            <a:endParaRPr lang="en-US" dirty="0" smtClean="0"/>
          </a:p>
        </p:txBody>
      </p:sp>
      <p:sp>
        <p:nvSpPr>
          <p:cNvPr id="4" name="Slide Number Placeholder 3"/>
          <p:cNvSpPr>
            <a:spLocks noGrp="1"/>
          </p:cNvSpPr>
          <p:nvPr>
            <p:ph type="sldNum" sz="quarter" idx="10"/>
          </p:nvPr>
        </p:nvSpPr>
        <p:spPr/>
        <p:txBody>
          <a:bodyPr/>
          <a:lstStyle/>
          <a:p>
            <a:fld id="{0D116E4B-8856-495B-A5E5-1DC61682CDC9}" type="slidenum">
              <a:rPr lang="en-US" smtClean="0"/>
              <a:t>22</a:t>
            </a:fld>
            <a:endParaRPr lang="en-US"/>
          </a:p>
        </p:txBody>
      </p:sp>
    </p:spTree>
    <p:extLst>
      <p:ext uri="{BB962C8B-B14F-4D97-AF65-F5344CB8AC3E}">
        <p14:creationId xmlns:p14="http://schemas.microsoft.com/office/powerpoint/2010/main" val="2648655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09">
              <a:defRPr sz="2400">
                <a:solidFill>
                  <a:schemeClr val="tx1"/>
                </a:solidFill>
                <a:latin typeface="Times" panose="02020603050405020304" pitchFamily="18" charset="0"/>
              </a:defRPr>
            </a:lvl1pPr>
            <a:lvl2pPr marL="757066" indent="-291179" defTabSz="935009">
              <a:defRPr sz="2400">
                <a:solidFill>
                  <a:schemeClr val="tx1"/>
                </a:solidFill>
                <a:latin typeface="Times" panose="02020603050405020304" pitchFamily="18" charset="0"/>
              </a:defRPr>
            </a:lvl2pPr>
            <a:lvl3pPr marL="1164717" indent="-232943" defTabSz="935009">
              <a:defRPr sz="2400">
                <a:solidFill>
                  <a:schemeClr val="tx1"/>
                </a:solidFill>
                <a:latin typeface="Times" panose="02020603050405020304" pitchFamily="18" charset="0"/>
              </a:defRPr>
            </a:lvl3pPr>
            <a:lvl4pPr marL="1630604" indent="-232943" defTabSz="935009">
              <a:defRPr sz="2400">
                <a:solidFill>
                  <a:schemeClr val="tx1"/>
                </a:solidFill>
                <a:latin typeface="Times" panose="02020603050405020304" pitchFamily="18" charset="0"/>
              </a:defRPr>
            </a:lvl4pPr>
            <a:lvl5pPr marL="2096491" indent="-232943" defTabSz="935009">
              <a:defRPr sz="2400">
                <a:solidFill>
                  <a:schemeClr val="tx1"/>
                </a:solidFill>
                <a:latin typeface="Times" panose="02020603050405020304" pitchFamily="18" charset="0"/>
              </a:defRPr>
            </a:lvl5pPr>
            <a:lvl6pPr marL="2562377" indent="-232943" defTabSz="935009" eaLnBrk="0" fontAlgn="base" hangingPunct="0">
              <a:spcBef>
                <a:spcPct val="0"/>
              </a:spcBef>
              <a:spcAft>
                <a:spcPct val="0"/>
              </a:spcAft>
              <a:defRPr sz="2400">
                <a:solidFill>
                  <a:schemeClr val="tx1"/>
                </a:solidFill>
                <a:latin typeface="Times" panose="02020603050405020304" pitchFamily="18" charset="0"/>
              </a:defRPr>
            </a:lvl6pPr>
            <a:lvl7pPr marL="3028264" indent="-232943" defTabSz="935009" eaLnBrk="0" fontAlgn="base" hangingPunct="0">
              <a:spcBef>
                <a:spcPct val="0"/>
              </a:spcBef>
              <a:spcAft>
                <a:spcPct val="0"/>
              </a:spcAft>
              <a:defRPr sz="2400">
                <a:solidFill>
                  <a:schemeClr val="tx1"/>
                </a:solidFill>
                <a:latin typeface="Times" panose="02020603050405020304" pitchFamily="18" charset="0"/>
              </a:defRPr>
            </a:lvl7pPr>
            <a:lvl8pPr marL="3494151" indent="-232943" defTabSz="935009" eaLnBrk="0" fontAlgn="base" hangingPunct="0">
              <a:spcBef>
                <a:spcPct val="0"/>
              </a:spcBef>
              <a:spcAft>
                <a:spcPct val="0"/>
              </a:spcAft>
              <a:defRPr sz="2400">
                <a:solidFill>
                  <a:schemeClr val="tx1"/>
                </a:solidFill>
                <a:latin typeface="Times" panose="02020603050405020304" pitchFamily="18" charset="0"/>
              </a:defRPr>
            </a:lvl8pPr>
            <a:lvl9pPr marL="3960038" indent="-232943" defTabSz="935009" eaLnBrk="0" fontAlgn="base" hangingPunct="0">
              <a:spcBef>
                <a:spcPct val="0"/>
              </a:spcBef>
              <a:spcAft>
                <a:spcPct val="0"/>
              </a:spcAft>
              <a:defRPr sz="2400">
                <a:solidFill>
                  <a:schemeClr val="tx1"/>
                </a:solidFill>
                <a:latin typeface="Times" panose="02020603050405020304" pitchFamily="18" charset="0"/>
              </a:defRPr>
            </a:lvl9pPr>
          </a:lstStyle>
          <a:p>
            <a:fld id="{7D9495EE-A589-431B-87D4-D1DCADC46D40}" type="slidenum">
              <a:rPr lang="en-US" altLang="en-US" sz="1200">
                <a:latin typeface="Times New Roman" panose="02020603050405020304" pitchFamily="18" charset="0"/>
              </a:rPr>
              <a:pPr/>
              <a:t>23</a:t>
            </a:fld>
            <a:endParaRPr lang="en-US" altLang="en-US" sz="1200">
              <a:latin typeface="Times New Roman" panose="02020603050405020304"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team should keep in mind that information from assessments will not translate directly to a rating, so teams will need to work together to look at the child’s current functioning and whether or not it is age-appropriate.</a:t>
            </a:r>
            <a:endParaRPr lang="en-US" altLang="en-US" dirty="0" smtClean="0"/>
          </a:p>
        </p:txBody>
      </p:sp>
    </p:spTree>
    <p:extLst>
      <p:ext uri="{BB962C8B-B14F-4D97-AF65-F5344CB8AC3E}">
        <p14:creationId xmlns:p14="http://schemas.microsoft.com/office/powerpoint/2010/main" val="353168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also means that the ratings in each outcome area will reflect the child’s global functioning at one point in time, rather than the child’s specific skills in a given developmental domain.  </a:t>
            </a:r>
            <a:endParaRPr lang="en-US" dirty="0"/>
          </a:p>
        </p:txBody>
      </p:sp>
      <p:sp>
        <p:nvSpPr>
          <p:cNvPr id="4" name="Slide Number Placeholder 3"/>
          <p:cNvSpPr>
            <a:spLocks noGrp="1"/>
          </p:cNvSpPr>
          <p:nvPr>
            <p:ph type="sldNum" sz="quarter" idx="10"/>
          </p:nvPr>
        </p:nvSpPr>
        <p:spPr/>
        <p:txBody>
          <a:bodyPr/>
          <a:lstStyle/>
          <a:p>
            <a:fld id="{BAD30602-C048-4358-A143-E5DF6FF3570C}" type="slidenum">
              <a:rPr lang="en-US" smtClean="0"/>
              <a:pPr/>
              <a:t>24</a:t>
            </a:fld>
            <a:endParaRPr lang="en-US"/>
          </a:p>
        </p:txBody>
      </p:sp>
    </p:spTree>
    <p:extLst>
      <p:ext uri="{BB962C8B-B14F-4D97-AF65-F5344CB8AC3E}">
        <p14:creationId xmlns:p14="http://schemas.microsoft.com/office/powerpoint/2010/main" val="115055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09">
              <a:defRPr sz="2400">
                <a:solidFill>
                  <a:schemeClr val="tx1"/>
                </a:solidFill>
                <a:latin typeface="Times" panose="02020603050405020304" pitchFamily="18" charset="0"/>
              </a:defRPr>
            </a:lvl1pPr>
            <a:lvl2pPr marL="757066" indent="-291179" defTabSz="935009">
              <a:defRPr sz="2400">
                <a:solidFill>
                  <a:schemeClr val="tx1"/>
                </a:solidFill>
                <a:latin typeface="Times" panose="02020603050405020304" pitchFamily="18" charset="0"/>
              </a:defRPr>
            </a:lvl2pPr>
            <a:lvl3pPr marL="1164717" indent="-232943" defTabSz="935009">
              <a:defRPr sz="2400">
                <a:solidFill>
                  <a:schemeClr val="tx1"/>
                </a:solidFill>
                <a:latin typeface="Times" panose="02020603050405020304" pitchFamily="18" charset="0"/>
              </a:defRPr>
            </a:lvl3pPr>
            <a:lvl4pPr marL="1630604" indent="-232943" defTabSz="935009">
              <a:defRPr sz="2400">
                <a:solidFill>
                  <a:schemeClr val="tx1"/>
                </a:solidFill>
                <a:latin typeface="Times" panose="02020603050405020304" pitchFamily="18" charset="0"/>
              </a:defRPr>
            </a:lvl4pPr>
            <a:lvl5pPr marL="2096491" indent="-232943" defTabSz="935009">
              <a:defRPr sz="2400">
                <a:solidFill>
                  <a:schemeClr val="tx1"/>
                </a:solidFill>
                <a:latin typeface="Times" panose="02020603050405020304" pitchFamily="18" charset="0"/>
              </a:defRPr>
            </a:lvl5pPr>
            <a:lvl6pPr marL="2562377" indent="-232943" defTabSz="935009" eaLnBrk="0" fontAlgn="base" hangingPunct="0">
              <a:spcBef>
                <a:spcPct val="0"/>
              </a:spcBef>
              <a:spcAft>
                <a:spcPct val="0"/>
              </a:spcAft>
              <a:defRPr sz="2400">
                <a:solidFill>
                  <a:schemeClr val="tx1"/>
                </a:solidFill>
                <a:latin typeface="Times" panose="02020603050405020304" pitchFamily="18" charset="0"/>
              </a:defRPr>
            </a:lvl6pPr>
            <a:lvl7pPr marL="3028264" indent="-232943" defTabSz="935009" eaLnBrk="0" fontAlgn="base" hangingPunct="0">
              <a:spcBef>
                <a:spcPct val="0"/>
              </a:spcBef>
              <a:spcAft>
                <a:spcPct val="0"/>
              </a:spcAft>
              <a:defRPr sz="2400">
                <a:solidFill>
                  <a:schemeClr val="tx1"/>
                </a:solidFill>
                <a:latin typeface="Times" panose="02020603050405020304" pitchFamily="18" charset="0"/>
              </a:defRPr>
            </a:lvl7pPr>
            <a:lvl8pPr marL="3494151" indent="-232943" defTabSz="935009" eaLnBrk="0" fontAlgn="base" hangingPunct="0">
              <a:spcBef>
                <a:spcPct val="0"/>
              </a:spcBef>
              <a:spcAft>
                <a:spcPct val="0"/>
              </a:spcAft>
              <a:defRPr sz="2400">
                <a:solidFill>
                  <a:schemeClr val="tx1"/>
                </a:solidFill>
                <a:latin typeface="Times" panose="02020603050405020304" pitchFamily="18" charset="0"/>
              </a:defRPr>
            </a:lvl8pPr>
            <a:lvl9pPr marL="3960038" indent="-232943" defTabSz="935009" eaLnBrk="0" fontAlgn="base" hangingPunct="0">
              <a:spcBef>
                <a:spcPct val="0"/>
              </a:spcBef>
              <a:spcAft>
                <a:spcPct val="0"/>
              </a:spcAft>
              <a:defRPr sz="2400">
                <a:solidFill>
                  <a:schemeClr val="tx1"/>
                </a:solidFill>
                <a:latin typeface="Times" panose="02020603050405020304" pitchFamily="18" charset="0"/>
              </a:defRPr>
            </a:lvl9pPr>
          </a:lstStyle>
          <a:p>
            <a:fld id="{C4E6B91A-8449-4907-9ECE-8F73DFA16CE1}" type="slidenum">
              <a:rPr lang="en-US" altLang="en-US" sz="1200">
                <a:latin typeface="Times New Roman" panose="02020603050405020304" pitchFamily="18" charset="0"/>
              </a:rPr>
              <a:pPr/>
              <a:t>25</a:t>
            </a:fld>
            <a:endParaRPr lang="en-US" altLang="en-US" sz="1200">
              <a:latin typeface="Times New Roman" panose="02020603050405020304"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When deciding on the rating, focus on the child’s overall functioning across settings and situations.  Functioning that is displayed rarely and/or when the child is provided with a lot of unusual support or prompts is of little significance for the rating.  Remember that the team will make a decision together about the child’s functioning, and will need to document their rating.</a:t>
            </a:r>
            <a:endParaRPr lang="en-US" altLang="en-US" dirty="0" smtClean="0"/>
          </a:p>
        </p:txBody>
      </p:sp>
    </p:spTree>
    <p:extLst>
      <p:ext uri="{BB962C8B-B14F-4D97-AF65-F5344CB8AC3E}">
        <p14:creationId xmlns:p14="http://schemas.microsoft.com/office/powerpoint/2010/main" val="4233138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mtClean="0"/>
              <a:t>It’s very important to document ratings for two reasons:</a:t>
            </a:r>
          </a:p>
          <a:p>
            <a:pPr defTabSz="931774">
              <a:defRPr/>
            </a:pPr>
            <a:endParaRPr lang="en-US" smtClean="0"/>
          </a:p>
          <a:p>
            <a:pPr defTabSz="931774">
              <a:defRPr/>
            </a:pPr>
            <a:r>
              <a:rPr lang="en-US" smtClean="0"/>
              <a:t>First, documentation provides a record of the team’s rationale for the rating.  Team members might rate a child’s functioning at a level 5, which is a rating that means the child’s functioning is a mix of age appropriate and not age appropriate.  Examples of the child’s age-appropriate skills and behaviors, and examples of his functioning that are not age appropriate to support the rating will help to know that the team used the rating scale properly.  When teams are not able to provide evidence to support a rating, or provide evidence that does not clearly support the rating, this might indicate the need for more training and technical assistance around the COS process.  This evidence can also help new team members learn about the COS process and the child’s ratings.  We document ratings to ensure the quality and accuracy of the COS process.</a:t>
            </a:r>
          </a:p>
          <a:p>
            <a:pPr defTabSz="931774">
              <a:defRPr/>
            </a:pPr>
            <a:endParaRPr lang="en-US" smtClean="0"/>
          </a:p>
          <a:p>
            <a:pPr defTabSz="931774">
              <a:defRPr/>
            </a:pPr>
            <a:r>
              <a:rPr lang="en-US" smtClean="0"/>
              <a:t>Documentation is also valuable for teams that use assessment data to support the child’s progress and results.  The team, for example, may use the ratings to support the development of individualized IFSP outcomes and IEP goals. </a:t>
            </a:r>
            <a:endParaRPr lang="en-US" baseline="0" dirty="0" smtClean="0"/>
          </a:p>
        </p:txBody>
      </p:sp>
      <p:sp>
        <p:nvSpPr>
          <p:cNvPr id="4" name="Slide Number Placeholder 3"/>
          <p:cNvSpPr>
            <a:spLocks noGrp="1"/>
          </p:cNvSpPr>
          <p:nvPr>
            <p:ph type="sldNum" sz="quarter" idx="10"/>
          </p:nvPr>
        </p:nvSpPr>
        <p:spPr/>
        <p:txBody>
          <a:bodyPr/>
          <a:lstStyle/>
          <a:p>
            <a:fld id="{BAD30602-C048-4358-A143-E5DF6FF3570C}" type="slidenum">
              <a:rPr lang="en-US" smtClean="0"/>
              <a:pPr/>
              <a:t>26</a:t>
            </a:fld>
            <a:endParaRPr lang="en-US"/>
          </a:p>
        </p:txBody>
      </p:sp>
    </p:spTree>
    <p:extLst>
      <p:ext uri="{BB962C8B-B14F-4D97-AF65-F5344CB8AC3E}">
        <p14:creationId xmlns:p14="http://schemas.microsoft.com/office/powerpoint/2010/main" val="1048120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After the team arrives at a rating, teams can look at whether the child has shown any new skills or behaviors related to [this outcome] since the last outcomes summary rating.  Teams will only answer this question if the COS process was completed for the child at entry or at the annual IEP.  Teams will compare the child’s current behavior with past behavior, and discuss whether the child has shown any new skills or behaviors in the outcome area since beginning the program.  For example, if the child enters the program completely unable to feed himself but, at exit, can finger feed some foods, that counts as progress.  You would answer ‘yes’ to this question, and briefly describe the feeding skills he has acquired.  This ongoing progress monitoring provides teams with an opportunity to recognize the child’s incremental progress. </a:t>
            </a:r>
            <a:endParaRPr lang="en-US" dirty="0"/>
          </a:p>
        </p:txBody>
      </p:sp>
      <p:sp>
        <p:nvSpPr>
          <p:cNvPr id="4" name="Slide Number Placeholder 3"/>
          <p:cNvSpPr>
            <a:spLocks noGrp="1"/>
          </p:cNvSpPr>
          <p:nvPr>
            <p:ph type="sldNum" sz="quarter" idx="10"/>
          </p:nvPr>
        </p:nvSpPr>
        <p:spPr/>
        <p:txBody>
          <a:bodyPr/>
          <a:lstStyle/>
          <a:p>
            <a:fld id="{BAD30602-C048-4358-A143-E5DF6FF3570C}" type="slidenum">
              <a:rPr lang="en-US" smtClean="0"/>
              <a:pPr/>
              <a:t>27</a:t>
            </a:fld>
            <a:endParaRPr lang="en-US"/>
          </a:p>
        </p:txBody>
      </p:sp>
    </p:spTree>
    <p:extLst>
      <p:ext uri="{BB962C8B-B14F-4D97-AF65-F5344CB8AC3E}">
        <p14:creationId xmlns:p14="http://schemas.microsoft.com/office/powerpoint/2010/main" val="22832450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 have reached the conclusion of this presentation.  We thank you for taking the time to complete the Session 3 presentation, "An Overview of the Child Outcomes Summary Rating Process".  Should you have questions about the Maryland Preschool Child Outcomes Summary (COS) Process, please contact the individuals listed here. </a:t>
            </a:r>
            <a:endParaRPr lang="en-US" dirty="0"/>
          </a:p>
        </p:txBody>
      </p:sp>
      <p:sp>
        <p:nvSpPr>
          <p:cNvPr id="4" name="Slide Number Placeholder 3"/>
          <p:cNvSpPr>
            <a:spLocks noGrp="1"/>
          </p:cNvSpPr>
          <p:nvPr>
            <p:ph type="sldNum" sz="quarter" idx="10"/>
          </p:nvPr>
        </p:nvSpPr>
        <p:spPr/>
        <p:txBody>
          <a:bodyPr/>
          <a:lstStyle/>
          <a:p>
            <a:fld id="{13C79DCD-F404-449F-89DF-E0F33DDC5CB6}" type="slidenum">
              <a:rPr lang="en-US" smtClean="0"/>
              <a:pPr/>
              <a:t>28</a:t>
            </a:fld>
            <a:endParaRPr lang="en-US"/>
          </a:p>
        </p:txBody>
      </p:sp>
    </p:spTree>
    <p:extLst>
      <p:ext uri="{BB962C8B-B14F-4D97-AF65-F5344CB8AC3E}">
        <p14:creationId xmlns:p14="http://schemas.microsoft.com/office/powerpoint/2010/main" val="3881826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aseline="0" smtClean="0"/>
              <a:t>It’s essential that families know what the outcomes mean for them and their children.  Being able to share with families why we have outcomes, why they are needed, and how they will be measured will be important.
Taking time to engage and include families in all aspects of the COS process will be valuable in securing their support and in arriving at a rating that accurately reflects the child’s global functioning at a single point in time and across settings.  They may not always know whether their child is showing skills and behaviors expected of the same age, however they do know their child best and should be involved in all decisions regarding their child. </a:t>
            </a:r>
            <a:endParaRPr lang="en-US" b="0" baseline="0" dirty="0" smtClean="0">
              <a:solidFill>
                <a:schemeClr val="tx1"/>
              </a:solidFill>
            </a:endParaRPr>
          </a:p>
        </p:txBody>
      </p:sp>
      <p:sp>
        <p:nvSpPr>
          <p:cNvPr id="4" name="Slide Number Placeholder 3"/>
          <p:cNvSpPr>
            <a:spLocks noGrp="1"/>
          </p:cNvSpPr>
          <p:nvPr>
            <p:ph type="sldNum" sz="quarter" idx="10"/>
          </p:nvPr>
        </p:nvSpPr>
        <p:spPr/>
        <p:txBody>
          <a:bodyPr/>
          <a:lstStyle/>
          <a:p>
            <a:fld id="{A44E543C-FACC-428E-A2C6-1CDB46571BAD}" type="slidenum">
              <a:rPr lang="en-US" smtClean="0"/>
              <a:t>3</a:t>
            </a:fld>
            <a:endParaRPr lang="en-US"/>
          </a:p>
        </p:txBody>
      </p:sp>
    </p:spTree>
    <p:extLst>
      <p:ext uri="{BB962C8B-B14F-4D97-AF65-F5344CB8AC3E}">
        <p14:creationId xmlns:p14="http://schemas.microsoft.com/office/powerpoint/2010/main" val="2611099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mtClean="0"/>
              <a:t>Let’s review the essential skills team members need to complete the COS process.
To be able to participate in the COS process, team members must have a strong understanding of the three child outcomes and the behaviors and skills that align with each one.  Team members must also know about the child’s functioning in various natural environments such as the home, with a baby sitter, in child care or preschool or in the family’s neighborhood.  To capture the child’s global functioning at a single point in time, members of the team should be able to gather and document information via multiple methods and sources (meaning through the assessment process).  An understanding of development will help team members determine whether the child is using skills and behaviors expected for children his or her age.  Since development can be influenced by family culture, someone on the team should also have an understanding of cultural variations for development.  For example, cultures may vary in their emphasis of independence and may encourage self-feeding or dressing at earlier ages than other cultures.  Including family members on the team, as mentioned earlier, further helps in understanding these expectations. 
The team also needs to be familiar with the 7-point rating scale and how to use it.  Understanding the differences among the seven points will be critical in arriving at a rating in each outcome area.  We will focus on these two latter areas, or numbers 5 and 6, in this session.</a:t>
            </a:r>
            <a:endParaRPr lang="en-US" baseline="0" dirty="0" smtClean="0"/>
          </a:p>
        </p:txBody>
      </p:sp>
      <p:sp>
        <p:nvSpPr>
          <p:cNvPr id="4" name="Slide Number Placeholder 3"/>
          <p:cNvSpPr>
            <a:spLocks noGrp="1"/>
          </p:cNvSpPr>
          <p:nvPr>
            <p:ph type="sldNum" sz="quarter" idx="10"/>
          </p:nvPr>
        </p:nvSpPr>
        <p:spPr/>
        <p:txBody>
          <a:bodyPr/>
          <a:lstStyle/>
          <a:p>
            <a:fld id="{BAD30602-C048-4358-A143-E5DF6FF3570C}" type="slidenum">
              <a:rPr lang="en-US" smtClean="0"/>
              <a:pPr/>
              <a:t>4</a:t>
            </a:fld>
            <a:endParaRPr lang="en-US"/>
          </a:p>
        </p:txBody>
      </p:sp>
    </p:spTree>
    <p:extLst>
      <p:ext uri="{BB962C8B-B14F-4D97-AF65-F5344CB8AC3E}">
        <p14:creationId xmlns:p14="http://schemas.microsoft.com/office/powerpoint/2010/main" val="1075723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mtClean="0"/>
              <a:t>The child outcomes rating scale is not an assessment tool.  It’s a way of summarizing information from various data sources including results from assessment tools, parent input and observation.  The rating is meant to reflect a GLOBAL sense of the child’s functioning.  The summary form is completed at two points in time, when the child enters the program and when the child exits the program.  Additionally, in Maryland, teams will be completing COS ratings annually at IEP reviews. </a:t>
            </a:r>
            <a:endParaRPr lang="en-US" altLang="en-US" dirty="0" smtClean="0"/>
          </a:p>
        </p:txBody>
      </p:sp>
      <p:sp>
        <p:nvSpPr>
          <p:cNvPr id="4" name="Slide Number Placeholder 3"/>
          <p:cNvSpPr>
            <a:spLocks noGrp="1"/>
          </p:cNvSpPr>
          <p:nvPr>
            <p:ph type="sldNum" sz="quarter" idx="10"/>
          </p:nvPr>
        </p:nvSpPr>
        <p:spPr/>
        <p:txBody>
          <a:bodyPr/>
          <a:lstStyle/>
          <a:p>
            <a:fld id="{BAD30602-C048-4358-A143-E5DF6FF3570C}" type="slidenum">
              <a:rPr lang="en-US" smtClean="0"/>
              <a:pPr/>
              <a:t>5</a:t>
            </a:fld>
            <a:endParaRPr lang="en-US"/>
          </a:p>
        </p:txBody>
      </p:sp>
    </p:spTree>
    <p:extLst>
      <p:ext uri="{BB962C8B-B14F-4D97-AF65-F5344CB8AC3E}">
        <p14:creationId xmlns:p14="http://schemas.microsoft.com/office/powerpoint/2010/main" val="1834954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mtClean="0"/>
              <a:t>The 7-point COS rating scale is a mechanism to summarize assessment data to describe the child’s global functioning, in comparison to what is expected for children of the same age, in each of the three outcome areas.</a:t>
            </a:r>
          </a:p>
          <a:p>
            <a:pPr eaLnBrk="1" hangingPunct="1"/>
            <a:endParaRPr lang="en-US" altLang="en-US" smtClean="0"/>
          </a:p>
          <a:p>
            <a:pPr eaLnBrk="1" hangingPunct="1"/>
            <a:r>
              <a:rPr lang="en-US" altLang="en-US" smtClean="0"/>
              <a:t>Documenting children’s movement toward age-appropriate functioning is one type of evidence that can be used to make a case for the effectiveness of early intervention and preschool special education.  This is why the 7-point scale was developed—to provide a mechanism for documenting that evidence.</a:t>
            </a:r>
          </a:p>
          <a:p>
            <a:endParaRPr lang="en-US" dirty="0"/>
          </a:p>
        </p:txBody>
      </p:sp>
      <p:sp>
        <p:nvSpPr>
          <p:cNvPr id="4" name="Slide Number Placeholder 3"/>
          <p:cNvSpPr>
            <a:spLocks noGrp="1"/>
          </p:cNvSpPr>
          <p:nvPr>
            <p:ph type="sldNum" sz="quarter" idx="10"/>
          </p:nvPr>
        </p:nvSpPr>
        <p:spPr/>
        <p:txBody>
          <a:bodyPr/>
          <a:lstStyle/>
          <a:p>
            <a:fld id="{0D116E4B-8856-495B-A5E5-1DC61682CDC9}" type="slidenum">
              <a:rPr lang="en-US" smtClean="0"/>
              <a:t>6</a:t>
            </a:fld>
            <a:endParaRPr lang="en-US"/>
          </a:p>
        </p:txBody>
      </p:sp>
    </p:spTree>
    <p:extLst>
      <p:ext uri="{BB962C8B-B14F-4D97-AF65-F5344CB8AC3E}">
        <p14:creationId xmlns:p14="http://schemas.microsoft.com/office/powerpoint/2010/main" val="3092319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We use the ratings to answer two questions:</a:t>
            </a:r>
          </a:p>
          <a:p>
            <a:r>
              <a:rPr lang="en-US" baseline="0" smtClean="0"/>
              <a:t>First. to what extent does this child show age-appropriate functioning across a variety of settings and situations on this outcome?  Team members with essential knowledge of the COS process including, assessment and age-expectations will be able to answer this question both at the child’s entry into and exit out of early intervention or preschool special education.  Remember, teams in Maryland will also be required to rate child progress at the annual IEP. </a:t>
            </a:r>
          </a:p>
          <a:p>
            <a:endParaRPr lang="en-US" baseline="0" smtClean="0"/>
          </a:p>
          <a:p>
            <a:r>
              <a:rPr lang="en-US" baseline="0" smtClean="0"/>
              <a:t>The second question, Has the child shown ANY new skills or behaviors related to this outcome since the last outcomes summary?, asks the team to determine whether the child made progress since the last outcomes summary rating.  So the team will answer this question annually, and at exit.</a:t>
            </a:r>
          </a:p>
          <a:p>
            <a:endParaRPr lang="en-US" baseline="0" smtClean="0"/>
          </a:p>
          <a:p>
            <a:r>
              <a:rPr lang="en-US" baseline="0" smtClean="0"/>
              <a:t>Both questions will need to be completed for each of the three outcomes.</a:t>
            </a:r>
          </a:p>
          <a:p>
            <a:endParaRPr lang="en-US" baseline="0" dirty="0" smtClean="0"/>
          </a:p>
        </p:txBody>
      </p:sp>
      <p:sp>
        <p:nvSpPr>
          <p:cNvPr id="4" name="Slide Number Placeholder 3"/>
          <p:cNvSpPr>
            <a:spLocks noGrp="1"/>
          </p:cNvSpPr>
          <p:nvPr>
            <p:ph type="sldNum" sz="quarter" idx="10"/>
          </p:nvPr>
        </p:nvSpPr>
        <p:spPr/>
        <p:txBody>
          <a:bodyPr/>
          <a:lstStyle/>
          <a:p>
            <a:fld id="{BAD30602-C048-4358-A143-E5DF6FF3570C}" type="slidenum">
              <a:rPr lang="en-US" smtClean="0"/>
              <a:pPr/>
              <a:t>7</a:t>
            </a:fld>
            <a:endParaRPr lang="en-US"/>
          </a:p>
        </p:txBody>
      </p:sp>
    </p:spTree>
    <p:extLst>
      <p:ext uri="{BB962C8B-B14F-4D97-AF65-F5344CB8AC3E}">
        <p14:creationId xmlns:p14="http://schemas.microsoft.com/office/powerpoint/2010/main" val="3829304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smtClean="0"/>
              <a:t>Let’s take a closer look at the rating scale which helps us answer the first question: To what extent does this child show age-appropriate functioning, across a variety of settings and situations, on this outcome?</a:t>
            </a:r>
          </a:p>
          <a:p>
            <a:pPr defTabSz="931774">
              <a:defRPr/>
            </a:pPr>
            <a:endParaRPr lang="en-US" altLang="en-US" smtClean="0"/>
          </a:p>
          <a:p>
            <a:pPr defTabSz="931774">
              <a:defRPr/>
            </a:pPr>
            <a:r>
              <a:rPr lang="en-US" altLang="en-US" smtClean="0"/>
              <a:t>Higher ratings on the scale indicate age appropriate functioning based on age expectations, while lower numbers indicate distance from age appropriate functioning. </a:t>
            </a:r>
          </a:p>
          <a:p>
            <a:pPr defTabSz="931774">
              <a:defRPr/>
            </a:pPr>
            <a:endParaRPr lang="en-US" altLang="en-US" smtClean="0"/>
          </a:p>
          <a:p>
            <a:pPr defTabSz="931774">
              <a:defRPr/>
            </a:pPr>
            <a:r>
              <a:rPr lang="en-US" altLang="en-US" smtClean="0"/>
              <a:t>Keep in mind that a rating does not reflect the child’s performance on one assessment, rather the rating provides an opportunity for the team to summarize the child’s progress across multiple assessments and observations at a single point in time. </a:t>
            </a:r>
          </a:p>
          <a:p>
            <a:pPr defTabSz="931774">
              <a:defRPr/>
            </a:pPr>
            <a:endParaRPr lang="en-US" altLang="en-US" smtClean="0"/>
          </a:p>
          <a:p>
            <a:pPr defTabSz="931774">
              <a:defRPr/>
            </a:pPr>
            <a:r>
              <a:rPr lang="en-US" altLang="en-US" smtClean="0"/>
              <a:t>Let’s take a moment to review each rating. </a:t>
            </a:r>
          </a:p>
          <a:p>
            <a:pPr defTabSz="931774">
              <a:defRPr/>
            </a:pPr>
            <a:endParaRPr lang="en-US" altLang="en-US" smtClean="0"/>
          </a:p>
          <a:p>
            <a:pPr defTabSz="931774">
              <a:defRPr/>
            </a:pPr>
            <a:r>
              <a:rPr lang="en-US" altLang="en-US" smtClean="0"/>
              <a:t> </a:t>
            </a:r>
            <a:endParaRPr lang="en-US" dirty="0"/>
          </a:p>
        </p:txBody>
      </p:sp>
      <p:sp>
        <p:nvSpPr>
          <p:cNvPr id="4" name="Slide Number Placeholder 3"/>
          <p:cNvSpPr>
            <a:spLocks noGrp="1"/>
          </p:cNvSpPr>
          <p:nvPr>
            <p:ph type="sldNum" sz="quarter" idx="10"/>
          </p:nvPr>
        </p:nvSpPr>
        <p:spPr/>
        <p:txBody>
          <a:bodyPr/>
          <a:lstStyle/>
          <a:p>
            <a:fld id="{BAD30602-C048-4358-A143-E5DF6FF3570C}" type="slidenum">
              <a:rPr lang="en-US" smtClean="0"/>
              <a:pPr/>
              <a:t>8</a:t>
            </a:fld>
            <a:endParaRPr lang="en-US"/>
          </a:p>
        </p:txBody>
      </p:sp>
    </p:spTree>
    <p:extLst>
      <p:ext uri="{BB962C8B-B14F-4D97-AF65-F5344CB8AC3E}">
        <p14:creationId xmlns:p14="http://schemas.microsoft.com/office/powerpoint/2010/main" val="1628457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09">
              <a:defRPr sz="2400">
                <a:solidFill>
                  <a:schemeClr val="tx1"/>
                </a:solidFill>
                <a:latin typeface="Times" panose="02020603050405020304" pitchFamily="18" charset="0"/>
              </a:defRPr>
            </a:lvl1pPr>
            <a:lvl2pPr marL="757066" indent="-291179" defTabSz="935009">
              <a:defRPr sz="2400">
                <a:solidFill>
                  <a:schemeClr val="tx1"/>
                </a:solidFill>
                <a:latin typeface="Times" panose="02020603050405020304" pitchFamily="18" charset="0"/>
              </a:defRPr>
            </a:lvl2pPr>
            <a:lvl3pPr marL="1164717" indent="-232943" defTabSz="935009">
              <a:defRPr sz="2400">
                <a:solidFill>
                  <a:schemeClr val="tx1"/>
                </a:solidFill>
                <a:latin typeface="Times" panose="02020603050405020304" pitchFamily="18" charset="0"/>
              </a:defRPr>
            </a:lvl3pPr>
            <a:lvl4pPr marL="1630604" indent="-232943" defTabSz="935009">
              <a:defRPr sz="2400">
                <a:solidFill>
                  <a:schemeClr val="tx1"/>
                </a:solidFill>
                <a:latin typeface="Times" panose="02020603050405020304" pitchFamily="18" charset="0"/>
              </a:defRPr>
            </a:lvl4pPr>
            <a:lvl5pPr marL="2096491" indent="-232943" defTabSz="935009">
              <a:defRPr sz="2400">
                <a:solidFill>
                  <a:schemeClr val="tx1"/>
                </a:solidFill>
                <a:latin typeface="Times" panose="02020603050405020304" pitchFamily="18" charset="0"/>
              </a:defRPr>
            </a:lvl5pPr>
            <a:lvl6pPr marL="2562377" indent="-232943" defTabSz="935009" eaLnBrk="0" fontAlgn="base" hangingPunct="0">
              <a:spcBef>
                <a:spcPct val="0"/>
              </a:spcBef>
              <a:spcAft>
                <a:spcPct val="0"/>
              </a:spcAft>
              <a:defRPr sz="2400">
                <a:solidFill>
                  <a:schemeClr val="tx1"/>
                </a:solidFill>
                <a:latin typeface="Times" panose="02020603050405020304" pitchFamily="18" charset="0"/>
              </a:defRPr>
            </a:lvl6pPr>
            <a:lvl7pPr marL="3028264" indent="-232943" defTabSz="935009" eaLnBrk="0" fontAlgn="base" hangingPunct="0">
              <a:spcBef>
                <a:spcPct val="0"/>
              </a:spcBef>
              <a:spcAft>
                <a:spcPct val="0"/>
              </a:spcAft>
              <a:defRPr sz="2400">
                <a:solidFill>
                  <a:schemeClr val="tx1"/>
                </a:solidFill>
                <a:latin typeface="Times" panose="02020603050405020304" pitchFamily="18" charset="0"/>
              </a:defRPr>
            </a:lvl7pPr>
            <a:lvl8pPr marL="3494151" indent="-232943" defTabSz="935009" eaLnBrk="0" fontAlgn="base" hangingPunct="0">
              <a:spcBef>
                <a:spcPct val="0"/>
              </a:spcBef>
              <a:spcAft>
                <a:spcPct val="0"/>
              </a:spcAft>
              <a:defRPr sz="2400">
                <a:solidFill>
                  <a:schemeClr val="tx1"/>
                </a:solidFill>
                <a:latin typeface="Times" panose="02020603050405020304" pitchFamily="18" charset="0"/>
              </a:defRPr>
            </a:lvl8pPr>
            <a:lvl9pPr marL="3960038" indent="-232943" defTabSz="935009" eaLnBrk="0" fontAlgn="base" hangingPunct="0">
              <a:spcBef>
                <a:spcPct val="0"/>
              </a:spcBef>
              <a:spcAft>
                <a:spcPct val="0"/>
              </a:spcAft>
              <a:defRPr sz="2400">
                <a:solidFill>
                  <a:schemeClr val="tx1"/>
                </a:solidFill>
                <a:latin typeface="Times" panose="02020603050405020304" pitchFamily="18" charset="0"/>
              </a:defRPr>
            </a:lvl9pPr>
          </a:lstStyle>
          <a:p>
            <a:fld id="{F7788077-4E88-479A-AD79-778F905B86B4}" type="slidenum">
              <a:rPr lang="en-US" altLang="en-US" sz="1200">
                <a:latin typeface="Times New Roman" panose="02020603050405020304" pitchFamily="18" charset="0"/>
              </a:rPr>
              <a:pPr/>
              <a:t>9</a:t>
            </a:fld>
            <a:endParaRPr lang="en-US" altLang="en-US" sz="1200">
              <a:latin typeface="Times New Roman" panose="02020603050405020304"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 child’s functioning is rated at level 7 if his skills and behaviors are age-appropriate across situations and settings and no one has significant concerns about his functioning in the outcome area.</a:t>
            </a:r>
            <a:endParaRPr lang="en-US" altLang="en-US" dirty="0" smtClean="0"/>
          </a:p>
        </p:txBody>
      </p:sp>
    </p:spTree>
    <p:extLst>
      <p:ext uri="{BB962C8B-B14F-4D97-AF65-F5344CB8AC3E}">
        <p14:creationId xmlns:p14="http://schemas.microsoft.com/office/powerpoint/2010/main" val="373177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2"/>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1143000" y="5945452"/>
            <a:ext cx="1761565" cy="362803"/>
          </a:xfrm>
        </p:spPr>
        <p:txBody>
          <a:bodyPr/>
          <a:lstStyle>
            <a:lvl1pPr>
              <a:defRPr>
                <a:solidFill>
                  <a:schemeClr val="accent5"/>
                </a:solidFill>
              </a:defRPr>
            </a:lvl1pPr>
          </a:lstStyle>
          <a:p>
            <a:fld id="{D4B7E339-045B-4445-9ABF-BC3E4931CFD6}" type="datetime1">
              <a:rPr lang="en-US" smtClean="0"/>
              <a:t>2/10/2015</a:t>
            </a:fld>
            <a:endParaRPr lang="en-US" dirty="0"/>
          </a:p>
        </p:txBody>
      </p:sp>
      <p:sp>
        <p:nvSpPr>
          <p:cNvPr id="5" name="Footer Placeholder 4"/>
          <p:cNvSpPr>
            <a:spLocks noGrp="1"/>
          </p:cNvSpPr>
          <p:nvPr>
            <p:ph type="ftr" sz="quarter" idx="11"/>
          </p:nvPr>
        </p:nvSpPr>
        <p:spPr>
          <a:xfrm>
            <a:off x="3460376" y="5943130"/>
            <a:ext cx="5289375" cy="365125"/>
          </a:xfrm>
        </p:spPr>
        <p:txBody>
          <a:bodyPr/>
          <a:lstStyle>
            <a:lvl1pPr>
              <a:defRPr>
                <a:solidFill>
                  <a:schemeClr val="accent5"/>
                </a:solidFill>
              </a:defRPr>
            </a:lvl1pPr>
          </a:lstStyle>
          <a:p>
            <a:endParaRPr lang="en-US" dirty="0"/>
          </a:p>
        </p:txBody>
      </p:sp>
      <p:sp>
        <p:nvSpPr>
          <p:cNvPr id="6" name="Slide Number Placeholder 5"/>
          <p:cNvSpPr>
            <a:spLocks noGrp="1"/>
          </p:cNvSpPr>
          <p:nvPr>
            <p:ph type="sldNum" sz="quarter" idx="12"/>
          </p:nvPr>
        </p:nvSpPr>
        <p:spPr>
          <a:xfrm>
            <a:off x="9309654" y="5945452"/>
            <a:ext cx="1706217" cy="365125"/>
          </a:xfrm>
        </p:spPr>
        <p:txBody>
          <a:bodyPr/>
          <a:lstStyle>
            <a:lvl1pPr>
              <a:defRPr>
                <a:solidFill>
                  <a:schemeClr val="accent5"/>
                </a:solidFill>
              </a:defRPr>
            </a:lvl1pPr>
          </a:lstStyle>
          <a:p>
            <a:fld id="{466EEA67-8E32-470B-856F-44BBBD462677}" type="slidenum">
              <a:rPr lang="en-US" smtClean="0"/>
              <a:pPr/>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81894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accent5"/>
                </a:solidFill>
              </a:defRPr>
            </a:lvl1pPr>
          </a:lstStyle>
          <a:p>
            <a:fld id="{497C2650-CB87-4070-91C9-066A56EFD2DD}" type="datetime1">
              <a:rPr lang="en-US" smtClean="0"/>
              <a:t>2/10/2015</a:t>
            </a:fld>
            <a:endParaRPr lang="en-US" dirty="0"/>
          </a:p>
        </p:txBody>
      </p:sp>
      <p:sp>
        <p:nvSpPr>
          <p:cNvPr id="5" name="Footer Placeholder 4"/>
          <p:cNvSpPr>
            <a:spLocks noGrp="1"/>
          </p:cNvSpPr>
          <p:nvPr>
            <p:ph type="ftr" sz="quarter" idx="11"/>
          </p:nvPr>
        </p:nvSpPr>
        <p:spPr/>
        <p:txBody>
          <a:bodyPr/>
          <a:lstStyle>
            <a:lvl1pPr>
              <a:defRPr>
                <a:solidFill>
                  <a:schemeClr val="accent5"/>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5"/>
                </a:solidFill>
              </a:defRPr>
            </a:lvl1pPr>
          </a:lstStyle>
          <a:p>
            <a:fld id="{466EEA67-8E32-470B-856F-44BBBD462677}" type="slidenum">
              <a:rPr lang="en-US" smtClean="0"/>
              <a:pPr/>
              <a:t>‹#›</a:t>
            </a:fld>
            <a:endParaRPr lang="en-US" dirty="0"/>
          </a:p>
        </p:txBody>
      </p:sp>
    </p:spTree>
    <p:extLst>
      <p:ext uri="{BB962C8B-B14F-4D97-AF65-F5344CB8AC3E}">
        <p14:creationId xmlns:p14="http://schemas.microsoft.com/office/powerpoint/2010/main" val="355810595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290971" cy="5172635"/>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1726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accent5"/>
                </a:solidFill>
              </a:defRPr>
            </a:lvl1pPr>
          </a:lstStyle>
          <a:p>
            <a:fld id="{6C08F520-8C0B-423F-A6B9-684343B55A34}" type="datetime1">
              <a:rPr lang="en-US" smtClean="0"/>
              <a:t>2/10/2015</a:t>
            </a:fld>
            <a:endParaRPr lang="en-US" dirty="0"/>
          </a:p>
        </p:txBody>
      </p:sp>
      <p:sp>
        <p:nvSpPr>
          <p:cNvPr id="5" name="Footer Placeholder 4"/>
          <p:cNvSpPr>
            <a:spLocks noGrp="1"/>
          </p:cNvSpPr>
          <p:nvPr>
            <p:ph type="ftr" sz="quarter" idx="11"/>
          </p:nvPr>
        </p:nvSpPr>
        <p:spPr/>
        <p:txBody>
          <a:bodyPr/>
          <a:lstStyle>
            <a:lvl1pPr>
              <a:defRPr>
                <a:solidFill>
                  <a:schemeClr val="accent5"/>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5"/>
                </a:solidFill>
              </a:defRPr>
            </a:lvl1pPr>
          </a:lstStyle>
          <a:p>
            <a:fld id="{466EEA67-8E32-470B-856F-44BBBD462677}" type="slidenum">
              <a:rPr lang="en-US" smtClean="0"/>
              <a:pPr/>
              <a:t>‹#›</a:t>
            </a:fld>
            <a:endParaRPr lang="en-US" dirty="0"/>
          </a:p>
        </p:txBody>
      </p:sp>
    </p:spTree>
    <p:extLst>
      <p:ext uri="{BB962C8B-B14F-4D97-AF65-F5344CB8AC3E}">
        <p14:creationId xmlns:p14="http://schemas.microsoft.com/office/powerpoint/2010/main" val="20902282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1143000" y="2057400"/>
            <a:ext cx="9872871" cy="389516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custDataLst>
              <p:tags r:id="rId3"/>
            </p:custDataLst>
          </p:nvPr>
        </p:nvSpPr>
        <p:spPr>
          <a:xfrm>
            <a:off x="1143000" y="6044004"/>
            <a:ext cx="1922929" cy="365125"/>
          </a:xfrm>
        </p:spPr>
        <p:txBody>
          <a:bodyPr/>
          <a:lstStyle>
            <a:lvl1pPr>
              <a:defRPr>
                <a:solidFill>
                  <a:schemeClr val="accent5"/>
                </a:solidFill>
              </a:defRPr>
            </a:lvl1pPr>
          </a:lstStyle>
          <a:p>
            <a:fld id="{906469B8-31CE-44D7-A8ED-87695540681B}" type="datetime1">
              <a:rPr lang="en-US" smtClean="0"/>
              <a:t>2/10/2015</a:t>
            </a:fld>
            <a:endParaRPr lang="en-US" dirty="0"/>
          </a:p>
        </p:txBody>
      </p:sp>
      <p:sp>
        <p:nvSpPr>
          <p:cNvPr id="5" name="Footer Placeholder 4"/>
          <p:cNvSpPr>
            <a:spLocks noGrp="1"/>
          </p:cNvSpPr>
          <p:nvPr>
            <p:ph type="ftr" sz="quarter" idx="11"/>
            <p:custDataLst>
              <p:tags r:id="rId4"/>
            </p:custDataLst>
          </p:nvPr>
        </p:nvSpPr>
        <p:spPr>
          <a:xfrm>
            <a:off x="3621741" y="6044006"/>
            <a:ext cx="5128010" cy="365124"/>
          </a:xfrm>
        </p:spPr>
        <p:txBody>
          <a:bodyPr/>
          <a:lstStyle>
            <a:lvl1pPr>
              <a:defRPr>
                <a:solidFill>
                  <a:schemeClr val="accent5"/>
                </a:solidFill>
              </a:defRPr>
            </a:lvl1pPr>
          </a:lstStyle>
          <a:p>
            <a:endParaRPr lang="en-US" dirty="0"/>
          </a:p>
        </p:txBody>
      </p:sp>
      <p:sp>
        <p:nvSpPr>
          <p:cNvPr id="6" name="Slide Number Placeholder 5"/>
          <p:cNvSpPr>
            <a:spLocks noGrp="1"/>
          </p:cNvSpPr>
          <p:nvPr>
            <p:ph type="sldNum" sz="quarter" idx="12"/>
            <p:custDataLst>
              <p:tags r:id="rId5"/>
            </p:custDataLst>
          </p:nvPr>
        </p:nvSpPr>
        <p:spPr>
          <a:xfrm>
            <a:off x="9309654" y="6044004"/>
            <a:ext cx="1706217" cy="365125"/>
          </a:xfrm>
        </p:spPr>
        <p:txBody>
          <a:bodyPr/>
          <a:lstStyle>
            <a:lvl1pPr>
              <a:defRPr>
                <a:solidFill>
                  <a:schemeClr val="accent5"/>
                </a:solidFill>
              </a:defRPr>
            </a:lvl1pPr>
          </a:lstStyle>
          <a:p>
            <a:fld id="{466EEA67-8E32-470B-856F-44BBBD462677}" type="slidenum">
              <a:rPr lang="en-US" smtClean="0"/>
              <a:pPr/>
              <a:t>‹#›</a:t>
            </a:fld>
            <a:endParaRPr lang="en-US" dirty="0"/>
          </a:p>
        </p:txBody>
      </p:sp>
    </p:spTree>
    <p:extLst>
      <p:ext uri="{BB962C8B-B14F-4D97-AF65-F5344CB8AC3E}">
        <p14:creationId xmlns:p14="http://schemas.microsoft.com/office/powerpoint/2010/main" val="18040339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106424" y="1173575"/>
            <a:ext cx="9966960" cy="2926080"/>
          </a:xfrm>
        </p:spPr>
        <p:txBody>
          <a:bodyPr anchor="b">
            <a:noAutofit/>
          </a:bodyPr>
          <a:lstStyle>
            <a:lvl1pPr algn="ctr">
              <a:lnSpc>
                <a:spcPct val="85000"/>
              </a:lnSpc>
              <a:defRPr sz="7200" b="0" cap="all" baseline="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custDataLst>
              <p:tags r:id="rId2"/>
            </p:custDataLst>
          </p:nvPr>
        </p:nvSpPr>
        <p:spPr>
          <a:xfrm>
            <a:off x="1709928" y="4154520"/>
            <a:ext cx="8769096" cy="1363806"/>
          </a:xfrm>
        </p:spPr>
        <p:txBody>
          <a:bodyPr anchor="t">
            <a:normAutofit/>
          </a:bodyPr>
          <a:lstStyle>
            <a:lvl1pPr marL="0" indent="0" algn="ctr">
              <a:buNone/>
              <a:defRPr sz="22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custDataLst>
              <p:tags r:id="rId3"/>
            </p:custDataLst>
          </p:nvPr>
        </p:nvSpPr>
        <p:spPr>
          <a:xfrm>
            <a:off x="1143000" y="5957498"/>
            <a:ext cx="1887071" cy="385377"/>
          </a:xfrm>
        </p:spPr>
        <p:txBody>
          <a:bodyPr/>
          <a:lstStyle>
            <a:lvl1pPr>
              <a:defRPr>
                <a:solidFill>
                  <a:schemeClr val="accent5"/>
                </a:solidFill>
              </a:defRPr>
            </a:lvl1pPr>
          </a:lstStyle>
          <a:p>
            <a:fld id="{178CB69B-97A4-49B7-BDF9-C8DEE55CA083}" type="datetime1">
              <a:rPr lang="en-US" smtClean="0"/>
              <a:t>2/10/2015</a:t>
            </a:fld>
            <a:endParaRPr lang="en-US" dirty="0"/>
          </a:p>
        </p:txBody>
      </p:sp>
      <p:sp>
        <p:nvSpPr>
          <p:cNvPr id="5" name="Footer Placeholder 4"/>
          <p:cNvSpPr>
            <a:spLocks noGrp="1"/>
          </p:cNvSpPr>
          <p:nvPr>
            <p:ph type="ftr" sz="quarter" idx="11"/>
            <p:custDataLst>
              <p:tags r:id="rId4"/>
            </p:custDataLst>
          </p:nvPr>
        </p:nvSpPr>
        <p:spPr>
          <a:xfrm>
            <a:off x="3585882" y="5957499"/>
            <a:ext cx="5163869" cy="385376"/>
          </a:xfrm>
        </p:spPr>
        <p:txBody>
          <a:bodyPr/>
          <a:lstStyle>
            <a:lvl1pPr>
              <a:defRPr>
                <a:solidFill>
                  <a:schemeClr val="accent5"/>
                </a:solidFill>
              </a:defRPr>
            </a:lvl1pPr>
          </a:lstStyle>
          <a:p>
            <a:endParaRPr lang="en-US" dirty="0"/>
          </a:p>
        </p:txBody>
      </p:sp>
      <p:sp>
        <p:nvSpPr>
          <p:cNvPr id="6" name="Slide Number Placeholder 5"/>
          <p:cNvSpPr>
            <a:spLocks noGrp="1"/>
          </p:cNvSpPr>
          <p:nvPr>
            <p:ph type="sldNum" sz="quarter" idx="12"/>
            <p:custDataLst>
              <p:tags r:id="rId5"/>
            </p:custDataLst>
          </p:nvPr>
        </p:nvSpPr>
        <p:spPr>
          <a:xfrm>
            <a:off x="9309654" y="5977750"/>
            <a:ext cx="1706217" cy="365125"/>
          </a:xfrm>
        </p:spPr>
        <p:txBody>
          <a:bodyPr/>
          <a:lstStyle>
            <a:lvl1pPr>
              <a:defRPr>
                <a:solidFill>
                  <a:schemeClr val="accent5"/>
                </a:solidFill>
              </a:defRPr>
            </a:lvl1pPr>
          </a:lstStyle>
          <a:p>
            <a:fld id="{466EEA67-8E32-470B-856F-44BBBD462677}" type="slidenum">
              <a:rPr lang="en-US" smtClean="0"/>
              <a:pPr/>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5391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custDataLst>
              <p:tags r:id="rId1"/>
            </p:custDataLst>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custDataLst>
              <p:tags r:id="rId2"/>
            </p:custDataLst>
          </p:nvPr>
        </p:nvSpPr>
        <p:spPr>
          <a:xfrm>
            <a:off x="1143000" y="2057399"/>
            <a:ext cx="4754880" cy="4023360"/>
          </a:xfrm>
        </p:spPr>
        <p:txBody>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custDataLst>
              <p:tags r:id="rId3"/>
            </p:custDataLst>
          </p:nvPr>
        </p:nvSpPr>
        <p:spPr>
          <a:xfrm>
            <a:off x="6267612" y="2057400"/>
            <a:ext cx="4754880" cy="4023360"/>
          </a:xfrm>
        </p:spPr>
        <p:txBody>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custDataLst>
              <p:tags r:id="rId4"/>
            </p:custDataLst>
          </p:nvPr>
        </p:nvSpPr>
        <p:spPr>
          <a:xfrm>
            <a:off x="1143000" y="6098322"/>
            <a:ext cx="1851212" cy="386614"/>
          </a:xfrm>
        </p:spPr>
        <p:txBody>
          <a:bodyPr/>
          <a:lstStyle>
            <a:lvl1pPr>
              <a:defRPr>
                <a:solidFill>
                  <a:schemeClr val="accent5"/>
                </a:solidFill>
              </a:defRPr>
            </a:lvl1pPr>
          </a:lstStyle>
          <a:p>
            <a:fld id="{DB235DCD-F182-4763-BA6A-0F7D90C50440}" type="datetime1">
              <a:rPr lang="en-US" smtClean="0"/>
              <a:t>2/10/2015</a:t>
            </a:fld>
            <a:endParaRPr lang="en-US" dirty="0"/>
          </a:p>
        </p:txBody>
      </p:sp>
      <p:sp>
        <p:nvSpPr>
          <p:cNvPr id="6" name="Footer Placeholder 5"/>
          <p:cNvSpPr>
            <a:spLocks noGrp="1"/>
          </p:cNvSpPr>
          <p:nvPr>
            <p:ph type="ftr" sz="quarter" idx="11"/>
            <p:custDataLst>
              <p:tags r:id="rId5"/>
            </p:custDataLst>
          </p:nvPr>
        </p:nvSpPr>
        <p:spPr>
          <a:xfrm>
            <a:off x="3550024" y="6119813"/>
            <a:ext cx="5209663" cy="365124"/>
          </a:xfrm>
        </p:spPr>
        <p:txBody>
          <a:bodyPr/>
          <a:lstStyle>
            <a:lvl1pPr>
              <a:defRPr>
                <a:solidFill>
                  <a:schemeClr val="accent5"/>
                </a:solidFill>
              </a:defRPr>
            </a:lvl1pPr>
          </a:lstStyle>
          <a:p>
            <a:endParaRPr lang="en-US" dirty="0"/>
          </a:p>
        </p:txBody>
      </p:sp>
      <p:sp>
        <p:nvSpPr>
          <p:cNvPr id="7" name="Slide Number Placeholder 6"/>
          <p:cNvSpPr>
            <a:spLocks noGrp="1"/>
          </p:cNvSpPr>
          <p:nvPr>
            <p:ph type="sldNum" sz="quarter" idx="12"/>
            <p:custDataLst>
              <p:tags r:id="rId6"/>
            </p:custDataLst>
          </p:nvPr>
        </p:nvSpPr>
        <p:spPr/>
        <p:txBody>
          <a:bodyPr/>
          <a:lstStyle>
            <a:lvl1pPr>
              <a:defRPr>
                <a:solidFill>
                  <a:schemeClr val="accent5"/>
                </a:solidFill>
              </a:defRPr>
            </a:lvl1pPr>
          </a:lstStyle>
          <a:p>
            <a:fld id="{466EEA67-8E32-470B-856F-44BBBD462677}" type="slidenum">
              <a:rPr lang="en-US" smtClean="0"/>
              <a:pPr/>
              <a:t>‹#›</a:t>
            </a:fld>
            <a:endParaRPr lang="en-US" dirty="0"/>
          </a:p>
        </p:txBody>
      </p:sp>
    </p:spTree>
    <p:extLst>
      <p:ext uri="{BB962C8B-B14F-4D97-AF65-F5344CB8AC3E}">
        <p14:creationId xmlns:p14="http://schemas.microsoft.com/office/powerpoint/2010/main" val="28696143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custDataLst>
              <p:tags r:id="rId1"/>
            </p:custDataLst>
          </p:nvPr>
        </p:nvSpPr>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custDataLst>
              <p:tags r:id="rId2"/>
            </p:custDataLst>
          </p:nvPr>
        </p:nvSpPr>
        <p:spPr>
          <a:xfrm>
            <a:off x="1143000" y="2001511"/>
            <a:ext cx="4754880" cy="777240"/>
          </a:xfrm>
        </p:spPr>
        <p:txBody>
          <a:bodyPr anchor="ctr"/>
          <a:lstStyle>
            <a:lvl1pPr marL="0" indent="0">
              <a:spcBef>
                <a:spcPts val="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custDataLst>
              <p:tags r:id="rId3"/>
            </p:custDataLst>
          </p:nvPr>
        </p:nvSpPr>
        <p:spPr>
          <a:xfrm>
            <a:off x="1143000" y="2721483"/>
            <a:ext cx="4754880" cy="3383280"/>
          </a:xfrm>
        </p:spPr>
        <p:txBody>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custDataLst>
              <p:tags r:id="rId4"/>
            </p:custDataLst>
          </p:nvPr>
        </p:nvSpPr>
        <p:spPr>
          <a:xfrm>
            <a:off x="6269173" y="1999032"/>
            <a:ext cx="4754880" cy="777240"/>
          </a:xfrm>
        </p:spPr>
        <p:txBody>
          <a:bodyPr anchor="ctr"/>
          <a:lstStyle>
            <a:lvl1pPr marL="0" indent="0">
              <a:spcBef>
                <a:spcPts val="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custDataLst>
              <p:tags r:id="rId5"/>
            </p:custDataLst>
          </p:nvPr>
        </p:nvSpPr>
        <p:spPr>
          <a:xfrm>
            <a:off x="6269173" y="2719322"/>
            <a:ext cx="4754880" cy="3383280"/>
          </a:xfrm>
        </p:spPr>
        <p:txBody>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custDataLst>
              <p:tags r:id="rId6"/>
            </p:custDataLst>
          </p:nvPr>
        </p:nvSpPr>
        <p:spPr>
          <a:xfrm>
            <a:off x="1143000" y="6098322"/>
            <a:ext cx="1785339" cy="386614"/>
          </a:xfrm>
        </p:spPr>
        <p:txBody>
          <a:bodyPr/>
          <a:lstStyle>
            <a:lvl1pPr>
              <a:defRPr>
                <a:solidFill>
                  <a:schemeClr val="accent5"/>
                </a:solidFill>
              </a:defRPr>
            </a:lvl1pPr>
          </a:lstStyle>
          <a:p>
            <a:fld id="{9A6618F7-92C3-4746-A27A-B9D62A13A40F}" type="datetime1">
              <a:rPr lang="en-US" smtClean="0"/>
              <a:t>2/10/2015</a:t>
            </a:fld>
            <a:endParaRPr lang="en-US" dirty="0"/>
          </a:p>
        </p:txBody>
      </p:sp>
      <p:sp>
        <p:nvSpPr>
          <p:cNvPr id="8" name="Footer Placeholder 7"/>
          <p:cNvSpPr>
            <a:spLocks noGrp="1"/>
          </p:cNvSpPr>
          <p:nvPr>
            <p:ph type="ftr" sz="quarter" idx="11"/>
            <p:custDataLst>
              <p:tags r:id="rId7"/>
            </p:custDataLst>
          </p:nvPr>
        </p:nvSpPr>
        <p:spPr>
          <a:xfrm>
            <a:off x="3478306" y="6119813"/>
            <a:ext cx="5281381" cy="365123"/>
          </a:xfrm>
        </p:spPr>
        <p:txBody>
          <a:bodyPr/>
          <a:lstStyle>
            <a:lvl1pPr>
              <a:defRPr>
                <a:solidFill>
                  <a:schemeClr val="accent5"/>
                </a:solidFill>
              </a:defRPr>
            </a:lvl1pPr>
          </a:lstStyle>
          <a:p>
            <a:endParaRPr lang="en-US" dirty="0"/>
          </a:p>
        </p:txBody>
      </p:sp>
      <p:sp>
        <p:nvSpPr>
          <p:cNvPr id="9" name="Slide Number Placeholder 8"/>
          <p:cNvSpPr>
            <a:spLocks noGrp="1"/>
          </p:cNvSpPr>
          <p:nvPr>
            <p:ph type="sldNum" sz="quarter" idx="12"/>
            <p:custDataLst>
              <p:tags r:id="rId8"/>
            </p:custDataLst>
          </p:nvPr>
        </p:nvSpPr>
        <p:spPr/>
        <p:txBody>
          <a:bodyPr/>
          <a:lstStyle>
            <a:lvl1pPr>
              <a:defRPr>
                <a:solidFill>
                  <a:schemeClr val="accent5"/>
                </a:solidFill>
              </a:defRPr>
            </a:lvl1pPr>
          </a:lstStyle>
          <a:p>
            <a:fld id="{466EEA67-8E32-470B-856F-44BBBD462677}" type="slidenum">
              <a:rPr lang="en-US" smtClean="0"/>
              <a:pPr/>
              <a:t>‹#›</a:t>
            </a:fld>
            <a:endParaRPr lang="en-US" dirty="0"/>
          </a:p>
        </p:txBody>
      </p:sp>
    </p:spTree>
    <p:extLst>
      <p:ext uri="{BB962C8B-B14F-4D97-AF65-F5344CB8AC3E}">
        <p14:creationId xmlns:p14="http://schemas.microsoft.com/office/powerpoint/2010/main" val="4330223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1143000" y="5975429"/>
            <a:ext cx="2048435" cy="365125"/>
          </a:xfrm>
        </p:spPr>
        <p:txBody>
          <a:bodyPr/>
          <a:lstStyle>
            <a:lvl1pPr>
              <a:defRPr>
                <a:solidFill>
                  <a:schemeClr val="accent5"/>
                </a:solidFill>
              </a:defRPr>
            </a:lvl1pPr>
          </a:lstStyle>
          <a:p>
            <a:fld id="{38F4954B-D981-4147-B0AC-391FC806EFA8}" type="datetime1">
              <a:rPr lang="en-US" smtClean="0"/>
              <a:t>2/10/2015</a:t>
            </a:fld>
            <a:endParaRPr lang="en-US" dirty="0"/>
          </a:p>
        </p:txBody>
      </p:sp>
      <p:sp>
        <p:nvSpPr>
          <p:cNvPr id="4" name="Footer Placeholder 3"/>
          <p:cNvSpPr>
            <a:spLocks noGrp="1"/>
          </p:cNvSpPr>
          <p:nvPr>
            <p:ph type="ftr" sz="quarter" idx="11"/>
          </p:nvPr>
        </p:nvSpPr>
        <p:spPr>
          <a:xfrm>
            <a:off x="3747247" y="5975429"/>
            <a:ext cx="5002503" cy="365125"/>
          </a:xfrm>
        </p:spPr>
        <p:txBody>
          <a:bodyPr/>
          <a:lstStyle>
            <a:lvl1pPr>
              <a:defRPr>
                <a:solidFill>
                  <a:schemeClr val="accent5"/>
                </a:solidFill>
              </a:defRPr>
            </a:lvl1pPr>
          </a:lstStyle>
          <a:p>
            <a:endParaRPr lang="en-US" dirty="0"/>
          </a:p>
        </p:txBody>
      </p:sp>
      <p:sp>
        <p:nvSpPr>
          <p:cNvPr id="5" name="Slide Number Placeholder 4"/>
          <p:cNvSpPr>
            <a:spLocks noGrp="1"/>
          </p:cNvSpPr>
          <p:nvPr>
            <p:ph type="sldNum" sz="quarter" idx="12"/>
          </p:nvPr>
        </p:nvSpPr>
        <p:spPr>
          <a:xfrm>
            <a:off x="9309654" y="5975429"/>
            <a:ext cx="1706217" cy="365125"/>
          </a:xfrm>
        </p:spPr>
        <p:txBody>
          <a:bodyPr/>
          <a:lstStyle>
            <a:lvl1pPr>
              <a:defRPr>
                <a:solidFill>
                  <a:schemeClr val="accent5"/>
                </a:solidFill>
              </a:defRPr>
            </a:lvl1pPr>
          </a:lstStyle>
          <a:p>
            <a:fld id="{466EEA67-8E32-470B-856F-44BBBD462677}" type="slidenum">
              <a:rPr lang="en-US" smtClean="0"/>
              <a:pPr/>
              <a:t>‹#›</a:t>
            </a:fld>
            <a:endParaRPr lang="en-US" dirty="0"/>
          </a:p>
        </p:txBody>
      </p:sp>
    </p:spTree>
    <p:extLst>
      <p:ext uri="{BB962C8B-B14F-4D97-AF65-F5344CB8AC3E}">
        <p14:creationId xmlns:p14="http://schemas.microsoft.com/office/powerpoint/2010/main" val="3586757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5"/>
                </a:solidFill>
              </a:defRPr>
            </a:lvl1pPr>
          </a:lstStyle>
          <a:p>
            <a:fld id="{9EC999F8-37E7-4FC8-BB68-A15C10836DBA}" type="datetime1">
              <a:rPr lang="en-US" smtClean="0"/>
              <a:t>2/10/2015</a:t>
            </a:fld>
            <a:endParaRPr lang="en-US" dirty="0"/>
          </a:p>
        </p:txBody>
      </p:sp>
      <p:sp>
        <p:nvSpPr>
          <p:cNvPr id="3" name="Footer Placeholder 2"/>
          <p:cNvSpPr>
            <a:spLocks noGrp="1"/>
          </p:cNvSpPr>
          <p:nvPr>
            <p:ph type="ftr" sz="quarter" idx="11"/>
          </p:nvPr>
        </p:nvSpPr>
        <p:spPr>
          <a:xfrm>
            <a:off x="3998259" y="6098322"/>
            <a:ext cx="4761428" cy="365124"/>
          </a:xfrm>
        </p:spPr>
        <p:txBody>
          <a:bodyPr/>
          <a:lstStyle>
            <a:lvl1pPr>
              <a:defRPr>
                <a:solidFill>
                  <a:schemeClr val="accent5"/>
                </a:solidFill>
              </a:defRPr>
            </a:lvl1pPr>
          </a:lstStyle>
          <a:p>
            <a:endParaRPr lang="en-US" dirty="0"/>
          </a:p>
        </p:txBody>
      </p:sp>
      <p:sp>
        <p:nvSpPr>
          <p:cNvPr id="4" name="Slide Number Placeholder 3"/>
          <p:cNvSpPr>
            <a:spLocks noGrp="1"/>
          </p:cNvSpPr>
          <p:nvPr>
            <p:ph type="sldNum" sz="quarter" idx="12"/>
          </p:nvPr>
        </p:nvSpPr>
        <p:spPr>
          <a:xfrm>
            <a:off x="9285872" y="6098321"/>
            <a:ext cx="1706217" cy="365125"/>
          </a:xfrm>
        </p:spPr>
        <p:txBody>
          <a:bodyPr/>
          <a:lstStyle>
            <a:lvl1pPr>
              <a:defRPr>
                <a:solidFill>
                  <a:schemeClr val="accent5"/>
                </a:solidFill>
              </a:defRPr>
            </a:lvl1pPr>
          </a:lstStyle>
          <a:p>
            <a:fld id="{466EEA67-8E32-470B-856F-44BBBD462677}" type="slidenum">
              <a:rPr lang="en-US" smtClean="0"/>
              <a:pPr/>
              <a:t>‹#›</a:t>
            </a:fld>
            <a:endParaRPr lang="en-US" dirty="0"/>
          </a:p>
        </p:txBody>
      </p:sp>
    </p:spTree>
    <p:extLst>
      <p:ext uri="{BB962C8B-B14F-4D97-AF65-F5344CB8AC3E}">
        <p14:creationId xmlns:p14="http://schemas.microsoft.com/office/powerpoint/2010/main" val="2017071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163712" cy="47548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5"/>
                </a:solidFill>
              </a:defRPr>
            </a:lvl1pPr>
          </a:lstStyle>
          <a:p>
            <a:fld id="{BD893F7E-DBE3-406A-B248-4726C8DA3539}" type="datetime1">
              <a:rPr lang="en-US" smtClean="0"/>
              <a:t>2/10/2015</a:t>
            </a:fld>
            <a:endParaRPr lang="en-US" dirty="0"/>
          </a:p>
        </p:txBody>
      </p:sp>
      <p:sp>
        <p:nvSpPr>
          <p:cNvPr id="6" name="Footer Placeholder 5"/>
          <p:cNvSpPr>
            <a:spLocks noGrp="1"/>
          </p:cNvSpPr>
          <p:nvPr>
            <p:ph type="ftr" sz="quarter" idx="11"/>
          </p:nvPr>
        </p:nvSpPr>
        <p:spPr/>
        <p:txBody>
          <a:bodyPr/>
          <a:lstStyle>
            <a:lvl1pPr>
              <a:defRPr>
                <a:solidFill>
                  <a:schemeClr val="accent5"/>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5"/>
                </a:solidFill>
              </a:defRPr>
            </a:lvl1pPr>
          </a:lstStyle>
          <a:p>
            <a:fld id="{466EEA67-8E32-470B-856F-44BBBD462677}" type="slidenum">
              <a:rPr lang="en-US" smtClean="0"/>
              <a:pPr/>
              <a:t>‹#›</a:t>
            </a:fld>
            <a:endParaRPr lang="en-US" dirty="0"/>
          </a:p>
        </p:txBody>
      </p:sp>
    </p:spTree>
    <p:extLst>
      <p:ext uri="{BB962C8B-B14F-4D97-AF65-F5344CB8AC3E}">
        <p14:creationId xmlns:p14="http://schemas.microsoft.com/office/powerpoint/2010/main" val="4481132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5"/>
                </a:solidFill>
              </a:defRPr>
            </a:lvl1pPr>
          </a:lstStyle>
          <a:p>
            <a:fld id="{1DF0BE1A-FC1C-4BA2-A88C-44F389143A86}" type="datetime1">
              <a:rPr lang="en-US" smtClean="0"/>
              <a:t>2/10/2015</a:t>
            </a:fld>
            <a:endParaRPr lang="en-US" dirty="0"/>
          </a:p>
        </p:txBody>
      </p:sp>
      <p:sp>
        <p:nvSpPr>
          <p:cNvPr id="6" name="Footer Placeholder 5"/>
          <p:cNvSpPr>
            <a:spLocks noGrp="1"/>
          </p:cNvSpPr>
          <p:nvPr>
            <p:ph type="ftr" sz="quarter" idx="11"/>
          </p:nvPr>
        </p:nvSpPr>
        <p:spPr/>
        <p:txBody>
          <a:bodyPr/>
          <a:lstStyle>
            <a:lvl1pPr>
              <a:defRPr>
                <a:solidFill>
                  <a:schemeClr val="accent5"/>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5"/>
                </a:solidFill>
              </a:defRPr>
            </a:lvl1pPr>
          </a:lstStyle>
          <a:p>
            <a:fld id="{466EEA67-8E32-470B-856F-44BBBD462677}" type="slidenum">
              <a:rPr lang="en-US" smtClean="0"/>
              <a:pPr/>
              <a:t>‹#›</a:t>
            </a:fld>
            <a:endParaRPr lang="en-US" dirty="0"/>
          </a:p>
        </p:txBody>
      </p:sp>
    </p:spTree>
    <p:extLst>
      <p:ext uri="{BB962C8B-B14F-4D97-AF65-F5344CB8AC3E}">
        <p14:creationId xmlns:p14="http://schemas.microsoft.com/office/powerpoint/2010/main" val="15534072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custDataLst>
              <p:tags r:id="rId13"/>
            </p:custData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custDataLst>
              <p:tags r:id="rId14"/>
            </p:custDataLst>
          </p:nvPr>
        </p:nvSpPr>
        <p:spPr>
          <a:xfrm>
            <a:off x="1143000" y="609600"/>
            <a:ext cx="9875520" cy="135636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custDataLst>
              <p:tags r:id="rId15"/>
            </p:custDataLst>
          </p:nvPr>
        </p:nvSpPr>
        <p:spPr>
          <a:xfrm>
            <a:off x="1143000" y="2057400"/>
            <a:ext cx="9872871" cy="4038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custDataLst>
              <p:tags r:id="rId16"/>
            </p:custDataLst>
          </p:nvPr>
        </p:nvSpPr>
        <p:spPr>
          <a:xfrm>
            <a:off x="1143000" y="6098322"/>
            <a:ext cx="1959004" cy="386614"/>
          </a:xfrm>
          <a:prstGeom prst="rect">
            <a:avLst/>
          </a:prstGeom>
        </p:spPr>
        <p:txBody>
          <a:bodyPr vert="horz" lIns="91440" tIns="45720" rIns="91440" bIns="45720" rtlCol="0" anchor="ctr"/>
          <a:lstStyle>
            <a:lvl1pPr algn="l">
              <a:defRPr sz="1200">
                <a:solidFill>
                  <a:schemeClr val="accent5"/>
                </a:solidFill>
              </a:defRPr>
            </a:lvl1pPr>
          </a:lstStyle>
          <a:p>
            <a:fld id="{4316ACC8-378B-4866-9D8C-143EA62DBFA7}" type="datetime1">
              <a:rPr lang="en-US" smtClean="0"/>
              <a:t>2/10/2015</a:t>
            </a:fld>
            <a:endParaRPr lang="en-US" dirty="0"/>
          </a:p>
        </p:txBody>
      </p:sp>
      <p:sp>
        <p:nvSpPr>
          <p:cNvPr id="5" name="Footer Placeholder 4"/>
          <p:cNvSpPr>
            <a:spLocks noGrp="1"/>
          </p:cNvSpPr>
          <p:nvPr>
            <p:ph type="ftr" sz="quarter" idx="3"/>
            <p:custDataLst>
              <p:tags r:id="rId17"/>
            </p:custDataLst>
          </p:nvPr>
        </p:nvSpPr>
        <p:spPr>
          <a:xfrm>
            <a:off x="3657600" y="6119813"/>
            <a:ext cx="5102087" cy="365124"/>
          </a:xfrm>
          <a:prstGeom prst="rect">
            <a:avLst/>
          </a:prstGeom>
        </p:spPr>
        <p:txBody>
          <a:bodyPr vert="horz" lIns="91440" tIns="45720" rIns="91440" bIns="45720" rtlCol="0" anchor="ctr"/>
          <a:lstStyle>
            <a:lvl1pPr algn="ctr">
              <a:defRPr sz="1200">
                <a:solidFill>
                  <a:schemeClr val="accent5"/>
                </a:solidFill>
              </a:defRPr>
            </a:lvl1pPr>
          </a:lstStyle>
          <a:p>
            <a:endParaRPr lang="en-US" dirty="0"/>
          </a:p>
        </p:txBody>
      </p:sp>
      <p:sp>
        <p:nvSpPr>
          <p:cNvPr id="6" name="Slide Number Placeholder 5"/>
          <p:cNvSpPr>
            <a:spLocks noGrp="1"/>
          </p:cNvSpPr>
          <p:nvPr>
            <p:ph type="sldNum" sz="quarter" idx="4"/>
            <p:custDataLst>
              <p:tags r:id="rId18"/>
            </p:custDataLst>
          </p:nvPr>
        </p:nvSpPr>
        <p:spPr>
          <a:xfrm>
            <a:off x="9309654" y="6119811"/>
            <a:ext cx="1706217" cy="365125"/>
          </a:xfrm>
          <a:prstGeom prst="rect">
            <a:avLst/>
          </a:prstGeom>
        </p:spPr>
        <p:txBody>
          <a:bodyPr vert="horz" lIns="91440" tIns="45720" rIns="91440" bIns="45720" rtlCol="0" anchor="ctr"/>
          <a:lstStyle>
            <a:lvl1pPr algn="r">
              <a:defRPr sz="1200">
                <a:solidFill>
                  <a:schemeClr val="accent5"/>
                </a:solidFill>
              </a:defRPr>
            </a:lvl1pPr>
          </a:lstStyle>
          <a:p>
            <a:fld id="{466EEA67-8E32-470B-856F-44BBBD462677}" type="slidenum">
              <a:rPr lang="en-US" smtClean="0"/>
              <a:pPr/>
              <a:t>‹#›</a:t>
            </a:fld>
            <a:endParaRPr lang="en-US" dirty="0"/>
          </a:p>
        </p:txBody>
      </p:sp>
    </p:spTree>
    <p:extLst>
      <p:ext uri="{BB962C8B-B14F-4D97-AF65-F5344CB8AC3E}">
        <p14:creationId xmlns:p14="http://schemas.microsoft.com/office/powerpoint/2010/main" val="1955718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tx2"/>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tx2"/>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tx2"/>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2"/>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2"/>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notesSlide" Target="../notesSlides/notesSlide1.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3.xml"/><Relationship Id="rId5" Type="http://schemas.openxmlformats.org/officeDocument/2006/relationships/tags" Target="../tags/tag36.xml"/><Relationship Id="rId4" Type="http://schemas.openxmlformats.org/officeDocument/2006/relationships/tags" Target="../tags/tag35.xml"/></Relationships>
</file>

<file path=ppt/slides/_rels/slide10.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notesSlide" Target="../notesSlides/notesSlide10.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Layout" Target="../slideLayouts/slideLayout2.xml"/><Relationship Id="rId5" Type="http://schemas.openxmlformats.org/officeDocument/2006/relationships/tags" Target="../tags/tag81.xml"/><Relationship Id="rId4" Type="http://schemas.openxmlformats.org/officeDocument/2006/relationships/tags" Target="../tags/tag80.xml"/></Relationships>
</file>

<file path=ppt/slides/_rels/slide11.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notesSlide" Target="../notesSlides/notesSlide11.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Layout" Target="../slideLayouts/slideLayout2.xml"/><Relationship Id="rId5" Type="http://schemas.openxmlformats.org/officeDocument/2006/relationships/tags" Target="../tags/tag86.xml"/><Relationship Id="rId4" Type="http://schemas.openxmlformats.org/officeDocument/2006/relationships/tags" Target="../tags/tag85.xml"/></Relationships>
</file>

<file path=ppt/slides/_rels/slide12.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notesSlide" Target="../notesSlides/notesSlide12.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slideLayout" Target="../slideLayouts/slideLayout2.xml"/><Relationship Id="rId5" Type="http://schemas.openxmlformats.org/officeDocument/2006/relationships/tags" Target="../tags/tag91.xml"/><Relationship Id="rId4" Type="http://schemas.openxmlformats.org/officeDocument/2006/relationships/tags" Target="../tags/tag90.xml"/></Relationships>
</file>

<file path=ppt/slides/_rels/slide13.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notesSlide" Target="../notesSlides/notesSlide13.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slideLayout" Target="../slideLayouts/slideLayout2.xml"/><Relationship Id="rId5" Type="http://schemas.openxmlformats.org/officeDocument/2006/relationships/tags" Target="../tags/tag96.xml"/><Relationship Id="rId4" Type="http://schemas.openxmlformats.org/officeDocument/2006/relationships/tags" Target="../tags/tag95.xml"/></Relationships>
</file>

<file path=ppt/slides/_rels/slide14.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notesSlide" Target="../notesSlides/notesSlide14.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slideLayout" Target="../slideLayouts/slideLayout2.xml"/><Relationship Id="rId5" Type="http://schemas.openxmlformats.org/officeDocument/2006/relationships/tags" Target="../tags/tag101.xml"/><Relationship Id="rId4" Type="http://schemas.openxmlformats.org/officeDocument/2006/relationships/tags" Target="../tags/tag100.xml"/></Relationships>
</file>

<file path=ppt/slides/_rels/slide15.xml.rels><?xml version="1.0" encoding="UTF-8" standalone="yes"?>
<Relationships xmlns="http://schemas.openxmlformats.org/package/2006/relationships"><Relationship Id="rId3" Type="http://schemas.openxmlformats.org/officeDocument/2006/relationships/tags" Target="../tags/tag104.xml"/><Relationship Id="rId7" Type="http://schemas.openxmlformats.org/officeDocument/2006/relationships/notesSlide" Target="../notesSlides/notesSlide15.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slideLayout" Target="../slideLayouts/slideLayout2.xml"/><Relationship Id="rId5" Type="http://schemas.openxmlformats.org/officeDocument/2006/relationships/tags" Target="../tags/tag106.xml"/><Relationship Id="rId4" Type="http://schemas.openxmlformats.org/officeDocument/2006/relationships/tags" Target="../tags/tag105.xml"/></Relationships>
</file>

<file path=ppt/slides/_rels/slide16.xml.rels><?xml version="1.0" encoding="UTF-8" standalone="yes"?>
<Relationships xmlns="http://schemas.openxmlformats.org/package/2006/relationships"><Relationship Id="rId3" Type="http://schemas.openxmlformats.org/officeDocument/2006/relationships/tags" Target="../tags/tag109.xml"/><Relationship Id="rId7" Type="http://schemas.openxmlformats.org/officeDocument/2006/relationships/notesSlide" Target="../notesSlides/notesSlide16.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slideLayout" Target="../slideLayouts/slideLayout2.xml"/><Relationship Id="rId5" Type="http://schemas.openxmlformats.org/officeDocument/2006/relationships/tags" Target="../tags/tag111.xml"/><Relationship Id="rId4" Type="http://schemas.openxmlformats.org/officeDocument/2006/relationships/tags" Target="../tags/tag110.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3" Type="http://schemas.openxmlformats.org/officeDocument/2006/relationships/tags" Target="../tags/tag114.xml"/><Relationship Id="rId7"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9" Type="http://schemas.openxmlformats.org/officeDocument/2006/relationships/image" Target="../media/image4.jpe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120.xml"/><Relationship Id="rId7" Type="http://schemas.openxmlformats.org/officeDocument/2006/relationships/slideLayout" Target="../slideLayouts/slideLayout2.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9"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tags" Target="../tags/tag126.xml"/><Relationship Id="rId7" Type="http://schemas.openxmlformats.org/officeDocument/2006/relationships/notesSlide" Target="../notesSlides/notesSlide19.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Layout" Target="../slideLayouts/slideLayout2.xml"/><Relationship Id="rId5" Type="http://schemas.openxmlformats.org/officeDocument/2006/relationships/tags" Target="../tags/tag128.xml"/><Relationship Id="rId4" Type="http://schemas.openxmlformats.org/officeDocument/2006/relationships/tags" Target="../tags/tag127.xml"/></Relationships>
</file>

<file path=ppt/slides/_rels/slide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39.xml"/><Relationship Id="rId7" Type="http://schemas.openxmlformats.org/officeDocument/2006/relationships/notesSlide" Target="../notesSlides/notesSlide2.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2.xml"/><Relationship Id="rId5" Type="http://schemas.openxmlformats.org/officeDocument/2006/relationships/tags" Target="../tags/tag41.xml"/><Relationship Id="rId4" Type="http://schemas.openxmlformats.org/officeDocument/2006/relationships/tags" Target="../tags/tag40.xml"/></Relationships>
</file>

<file path=ppt/slides/_rels/slide2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31.xml"/><Relationship Id="rId7" Type="http://schemas.openxmlformats.org/officeDocument/2006/relationships/notesSlide" Target="../notesSlides/notesSlide20.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slideLayout" Target="../slideLayouts/slideLayout4.xml"/><Relationship Id="rId5" Type="http://schemas.openxmlformats.org/officeDocument/2006/relationships/tags" Target="../tags/tag133.xml"/><Relationship Id="rId4" Type="http://schemas.openxmlformats.org/officeDocument/2006/relationships/tags" Target="../tags/tag132.xml"/></Relationships>
</file>

<file path=ppt/slides/_rels/slide21.xml.rels><?xml version="1.0" encoding="UTF-8" standalone="yes"?>
<Relationships xmlns="http://schemas.openxmlformats.org/package/2006/relationships"><Relationship Id="rId3" Type="http://schemas.openxmlformats.org/officeDocument/2006/relationships/tags" Target="../tags/tag136.xml"/><Relationship Id="rId7" Type="http://schemas.openxmlformats.org/officeDocument/2006/relationships/image" Target="../media/image7.pn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137.xml"/></Relationships>
</file>

<file path=ppt/slides/_rels/slide22.xml.rels><?xml version="1.0" encoding="UTF-8" standalone="yes"?>
<Relationships xmlns="http://schemas.openxmlformats.org/package/2006/relationships"><Relationship Id="rId8" Type="http://schemas.openxmlformats.org/officeDocument/2006/relationships/tags" Target="../tags/tag145.xml"/><Relationship Id="rId3" Type="http://schemas.openxmlformats.org/officeDocument/2006/relationships/tags" Target="../tags/tag140.xml"/><Relationship Id="rId7" Type="http://schemas.openxmlformats.org/officeDocument/2006/relationships/tags" Target="../tags/tag144.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tags" Target="../tags/tag143.xml"/><Relationship Id="rId5" Type="http://schemas.openxmlformats.org/officeDocument/2006/relationships/tags" Target="../tags/tag142.xml"/><Relationship Id="rId10" Type="http://schemas.openxmlformats.org/officeDocument/2006/relationships/notesSlide" Target="../notesSlides/notesSlide22.xml"/><Relationship Id="rId4" Type="http://schemas.openxmlformats.org/officeDocument/2006/relationships/tags" Target="../tags/tag141.xml"/><Relationship Id="rId9"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148.xml"/><Relationship Id="rId7" Type="http://schemas.openxmlformats.org/officeDocument/2006/relationships/notesSlide" Target="../notesSlides/notesSlide23.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slideLayout" Target="../slideLayouts/slideLayout2.xml"/><Relationship Id="rId5" Type="http://schemas.openxmlformats.org/officeDocument/2006/relationships/tags" Target="../tags/tag150.xml"/><Relationship Id="rId4" Type="http://schemas.openxmlformats.org/officeDocument/2006/relationships/tags" Target="../tags/tag149.xml"/></Relationships>
</file>

<file path=ppt/slides/_rels/slide24.xml.rels><?xml version="1.0" encoding="UTF-8" standalone="yes"?>
<Relationships xmlns="http://schemas.openxmlformats.org/package/2006/relationships"><Relationship Id="rId3" Type="http://schemas.openxmlformats.org/officeDocument/2006/relationships/tags" Target="../tags/tag153.xml"/><Relationship Id="rId7" Type="http://schemas.openxmlformats.org/officeDocument/2006/relationships/notesSlide" Target="../notesSlides/notesSlide24.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slideLayout" Target="../slideLayouts/slideLayout2.xml"/><Relationship Id="rId5" Type="http://schemas.openxmlformats.org/officeDocument/2006/relationships/tags" Target="../tags/tag155.xml"/><Relationship Id="rId4" Type="http://schemas.openxmlformats.org/officeDocument/2006/relationships/tags" Target="../tags/tag154.xml"/></Relationships>
</file>

<file path=ppt/slides/_rels/slide2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158.xml"/><Relationship Id="rId7" Type="http://schemas.openxmlformats.org/officeDocument/2006/relationships/notesSlide" Target="../notesSlides/notesSlide25.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slideLayout" Target="../slideLayouts/slideLayout2.xml"/><Relationship Id="rId5" Type="http://schemas.openxmlformats.org/officeDocument/2006/relationships/tags" Target="../tags/tag160.xml"/><Relationship Id="rId4" Type="http://schemas.openxmlformats.org/officeDocument/2006/relationships/tags" Target="../tags/tag159.xml"/></Relationships>
</file>

<file path=ppt/slides/_rels/slide26.xml.rels><?xml version="1.0" encoding="UTF-8" standalone="yes"?>
<Relationships xmlns="http://schemas.openxmlformats.org/package/2006/relationships"><Relationship Id="rId3" Type="http://schemas.openxmlformats.org/officeDocument/2006/relationships/tags" Target="../tags/tag163.xml"/><Relationship Id="rId7" Type="http://schemas.openxmlformats.org/officeDocument/2006/relationships/notesSlide" Target="../notesSlides/notesSlide26.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slideLayout" Target="../slideLayouts/slideLayout2.xml"/><Relationship Id="rId5" Type="http://schemas.openxmlformats.org/officeDocument/2006/relationships/tags" Target="../tags/tag165.xml"/><Relationship Id="rId4" Type="http://schemas.openxmlformats.org/officeDocument/2006/relationships/tags" Target="../tags/tag164.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168.xml"/><Relationship Id="rId7" Type="http://schemas.openxmlformats.org/officeDocument/2006/relationships/notesSlide" Target="../notesSlides/notesSlide27.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slideLayout" Target="../slideLayouts/slideLayout2.xml"/><Relationship Id="rId5" Type="http://schemas.openxmlformats.org/officeDocument/2006/relationships/tags" Target="../tags/tag170.xml"/><Relationship Id="rId4" Type="http://schemas.openxmlformats.org/officeDocument/2006/relationships/tags" Target="../tags/tag169.xml"/><Relationship Id="rId9" Type="http://schemas.openxmlformats.org/officeDocument/2006/relationships/image" Target="../media/image11.jpeg"/></Relationships>
</file>

<file path=ppt/slides/_rels/slide28.xml.rels><?xml version="1.0" encoding="UTF-8" standalone="yes"?>
<Relationships xmlns="http://schemas.openxmlformats.org/package/2006/relationships"><Relationship Id="rId8" Type="http://schemas.openxmlformats.org/officeDocument/2006/relationships/hyperlink" Target="mailto:pamela.miller@maryland.gov" TargetMode="External"/><Relationship Id="rId3" Type="http://schemas.openxmlformats.org/officeDocument/2006/relationships/tags" Target="../tags/tag173.xml"/><Relationship Id="rId7" Type="http://schemas.openxmlformats.org/officeDocument/2006/relationships/hyperlink" Target="mailto:nancy.vorobey@maryland.gov" TargetMode="Externa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notesSlide" Target="../notesSlides/notesSlide28.xml"/><Relationship Id="rId5" Type="http://schemas.openxmlformats.org/officeDocument/2006/relationships/slideLayout" Target="../slideLayouts/slideLayout2.xml"/><Relationship Id="rId10" Type="http://schemas.openxmlformats.org/officeDocument/2006/relationships/image" Target="../media/image13.png"/><Relationship Id="rId4" Type="http://schemas.openxmlformats.org/officeDocument/2006/relationships/tags" Target="../tags/tag174.xml"/><Relationship Id="rId9"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notesSlide" Target="../notesSlides/notesSlide3.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2.xml"/><Relationship Id="rId5" Type="http://schemas.openxmlformats.org/officeDocument/2006/relationships/tags" Target="../tags/tag46.xml"/><Relationship Id="rId4" Type="http://schemas.openxmlformats.org/officeDocument/2006/relationships/tags" Target="../tags/tag45.xml"/></Relationships>
</file>

<file path=ppt/slides/_rels/slide4.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notesSlide" Target="../notesSlides/notesSlide4.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Layout" Target="../slideLayouts/slideLayout2.xml"/><Relationship Id="rId5" Type="http://schemas.openxmlformats.org/officeDocument/2006/relationships/tags" Target="../tags/tag51.xml"/><Relationship Id="rId4" Type="http://schemas.openxmlformats.org/officeDocument/2006/relationships/tags" Target="../tags/tag50.xml"/></Relationships>
</file>

<file path=ppt/slides/_rels/slide5.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tags" Target="../tags/tag54.xml"/><Relationship Id="rId7" Type="http://schemas.openxmlformats.org/officeDocument/2006/relationships/notesSlide" Target="../notesSlides/notesSlide5.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tags" Target="../tags/tag55.xml"/></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59.xml"/><Relationship Id="rId7" Type="http://schemas.openxmlformats.org/officeDocument/2006/relationships/notesSlide" Target="../notesSlides/notesSlide6.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Layout" Target="../slideLayouts/slideLayout2.xml"/><Relationship Id="rId5" Type="http://schemas.openxmlformats.org/officeDocument/2006/relationships/tags" Target="../tags/tag61.xml"/><Relationship Id="rId4" Type="http://schemas.openxmlformats.org/officeDocument/2006/relationships/tags" Target="../tags/tag60.xml"/></Relationships>
</file>

<file path=ppt/slides/_rels/slide7.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notesSlide" Target="../notesSlides/notesSlide7.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Layout" Target="../slideLayouts/slideLayout2.xml"/><Relationship Id="rId5" Type="http://schemas.openxmlformats.org/officeDocument/2006/relationships/tags" Target="../tags/tag66.xml"/><Relationship Id="rId4" Type="http://schemas.openxmlformats.org/officeDocument/2006/relationships/tags" Target="../tags/tag65.xml"/></Relationships>
</file>

<file path=ppt/slides/_rels/slide8.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notesSlide" Target="../notesSlides/notesSlide8.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Layout" Target="../slideLayouts/slideLayout2.xml"/><Relationship Id="rId5" Type="http://schemas.openxmlformats.org/officeDocument/2006/relationships/tags" Target="../tags/tag71.xml"/><Relationship Id="rId4" Type="http://schemas.openxmlformats.org/officeDocument/2006/relationships/tags" Target="../tags/tag70.xml"/></Relationships>
</file>

<file path=ppt/slides/_rels/slide9.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notesSlide" Target="../notesSlides/notesSlide9.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Layout" Target="../slideLayouts/slideLayout2.xml"/><Relationship Id="rId5" Type="http://schemas.openxmlformats.org/officeDocument/2006/relationships/tags" Target="../tags/tag76.xml"/><Relationship Id="rId4" Type="http://schemas.openxmlformats.org/officeDocument/2006/relationships/tags" Target="../tags/tag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p:txBody>
          <a:bodyPr/>
          <a:lstStyle/>
          <a:p>
            <a:r>
              <a:rPr lang="en-US" sz="6000" dirty="0" smtClean="0"/>
              <a:t>An Overview of the </a:t>
            </a:r>
            <a:br>
              <a:rPr lang="en-US" sz="6000" dirty="0" smtClean="0"/>
            </a:br>
            <a:r>
              <a:rPr lang="en-US" sz="6000" dirty="0" smtClean="0"/>
              <a:t>Child Outcomes Summary </a:t>
            </a:r>
            <a:br>
              <a:rPr lang="en-US" sz="6000" dirty="0" smtClean="0"/>
            </a:br>
            <a:r>
              <a:rPr lang="en-US" sz="6000" dirty="0" smtClean="0"/>
              <a:t>Rating Process</a:t>
            </a:r>
            <a:endParaRPr lang="en-US" sz="6000" dirty="0"/>
          </a:p>
        </p:txBody>
      </p:sp>
      <p:sp>
        <p:nvSpPr>
          <p:cNvPr id="6" name="Text Placeholder 5"/>
          <p:cNvSpPr>
            <a:spLocks noGrp="1"/>
          </p:cNvSpPr>
          <p:nvPr>
            <p:ph type="body" idx="1"/>
            <p:custDataLst>
              <p:tags r:id="rId3"/>
            </p:custDataLst>
          </p:nvPr>
        </p:nvSpPr>
        <p:spPr/>
        <p:txBody>
          <a:bodyPr>
            <a:normAutofit/>
          </a:bodyPr>
          <a:lstStyle/>
          <a:p>
            <a:endParaRPr lang="en-US" sz="4400" dirty="0"/>
          </a:p>
        </p:txBody>
      </p:sp>
      <p:sp>
        <p:nvSpPr>
          <p:cNvPr id="4" name="Slide Number Placeholder 3"/>
          <p:cNvSpPr>
            <a:spLocks noGrp="1"/>
          </p:cNvSpPr>
          <p:nvPr>
            <p:ph type="sldNum" sz="quarter" idx="12"/>
            <p:custDataLst>
              <p:tags r:id="rId4"/>
            </p:custDataLst>
          </p:nvPr>
        </p:nvSpPr>
        <p:spPr/>
        <p:txBody>
          <a:bodyPr/>
          <a:lstStyle/>
          <a:p>
            <a:fld id="{92456AF2-6592-4F73-B155-D00F10316DDF}" type="slidenum">
              <a:rPr lang="en-US" smtClean="0"/>
              <a:pPr/>
              <a:t>1</a:t>
            </a:fld>
            <a:endParaRPr lang="en-US"/>
          </a:p>
        </p:txBody>
      </p:sp>
      <p:sp>
        <p:nvSpPr>
          <p:cNvPr id="7" name="TextBox 6"/>
          <p:cNvSpPr txBox="1"/>
          <p:nvPr>
            <p:custDataLst>
              <p:tags r:id="rId5"/>
            </p:custDataLst>
          </p:nvPr>
        </p:nvSpPr>
        <p:spPr>
          <a:xfrm>
            <a:off x="3314401" y="6096654"/>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spTree>
    <p:custDataLst>
      <p:tags r:id="rId1"/>
    </p:custDataLst>
    <p:extLst>
      <p:ext uri="{BB962C8B-B14F-4D97-AF65-F5344CB8AC3E}">
        <p14:creationId xmlns:p14="http://schemas.microsoft.com/office/powerpoint/2010/main" val="3353792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8" name="Rectangle 4"/>
          <p:cNvSpPr>
            <a:spLocks noGrp="1" noChangeArrowheads="1"/>
          </p:cNvSpPr>
          <p:nvPr>
            <p:ph type="title"/>
            <p:custDataLst>
              <p:tags r:id="rId2"/>
            </p:custDataLst>
          </p:nvPr>
        </p:nvSpPr>
        <p:spPr>
          <a:xfrm>
            <a:off x="1143000" y="609600"/>
            <a:ext cx="9875520" cy="1356360"/>
          </a:xfrm>
        </p:spPr>
        <p:txBody>
          <a:bodyPr>
            <a:normAutofit/>
          </a:bodyPr>
          <a:lstStyle/>
          <a:p>
            <a:pPr eaLnBrk="1" hangingPunct="1">
              <a:defRPr/>
            </a:pPr>
            <a:r>
              <a:rPr lang="en-US" sz="4000" dirty="0" smtClean="0"/>
              <a:t>6 – Between Completely and Somewhat</a:t>
            </a:r>
          </a:p>
        </p:txBody>
      </p:sp>
      <p:sp>
        <p:nvSpPr>
          <p:cNvPr id="40965" name="Rectangle 5"/>
          <p:cNvSpPr>
            <a:spLocks noGrp="1" noChangeArrowheads="1"/>
          </p:cNvSpPr>
          <p:nvPr>
            <p:ph idx="1"/>
            <p:custDataLst>
              <p:tags r:id="rId3"/>
            </p:custDataLst>
          </p:nvPr>
        </p:nvSpPr>
        <p:spPr/>
        <p:txBody>
          <a:bodyPr>
            <a:normAutofit/>
          </a:bodyPr>
          <a:lstStyle/>
          <a:p>
            <a:r>
              <a:rPr lang="en-US" altLang="en-US" sz="2400" dirty="0" smtClean="0"/>
              <a:t>The child’s functioning generally is considered </a:t>
            </a:r>
            <a:r>
              <a:rPr lang="en-US" altLang="en-US" sz="2400" b="1" i="1" dirty="0" smtClean="0"/>
              <a:t>appropriate</a:t>
            </a:r>
            <a:r>
              <a:rPr lang="en-US" altLang="en-US" sz="2400" dirty="0" smtClean="0"/>
              <a:t> for his or her age, but there are </a:t>
            </a:r>
            <a:r>
              <a:rPr lang="en-US" altLang="en-US" sz="2400" b="1" i="1" dirty="0" smtClean="0"/>
              <a:t>some</a:t>
            </a:r>
            <a:r>
              <a:rPr lang="en-US" altLang="en-US" sz="2400" dirty="0" smtClean="0"/>
              <a:t> </a:t>
            </a:r>
            <a:r>
              <a:rPr lang="en-US" altLang="en-US" sz="2400" b="1" i="1" dirty="0" smtClean="0"/>
              <a:t>significant concerns</a:t>
            </a:r>
            <a:r>
              <a:rPr lang="en-US" altLang="en-US" sz="2400" dirty="0" smtClean="0"/>
              <a:t> about the child’s functioning in this outcome area </a:t>
            </a:r>
            <a:endParaRPr lang="en-US" altLang="en-US" sz="2400" dirty="0"/>
          </a:p>
          <a:p>
            <a:r>
              <a:rPr lang="en-US" altLang="en-US" sz="2400" dirty="0" smtClean="0"/>
              <a:t>Although age-appropriate, the child’s functioning may border on not keeping pace with age expectations</a:t>
            </a:r>
          </a:p>
        </p:txBody>
      </p:sp>
      <p:sp>
        <p:nvSpPr>
          <p:cNvPr id="40963" name="Slide Number Placeholder 5"/>
          <p:cNvSpPr>
            <a:spLocks noGrp="1"/>
          </p:cNvSpPr>
          <p:nvPr>
            <p:ph type="sldNum" sz="quarter" idx="12"/>
            <p:custDataLst>
              <p:tags r:id="rId4"/>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8001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A8397BC-E328-4995-955B-A057BBEB9FAF}" type="slidenum">
              <a:rPr lang="en-US" altLang="en-US" sz="1200">
                <a:solidFill>
                  <a:schemeClr val="accent5"/>
                </a:solidFill>
                <a:latin typeface="+mn-lt"/>
              </a:rPr>
              <a:pPr/>
              <a:t>10</a:t>
            </a:fld>
            <a:endParaRPr lang="en-US" altLang="en-US" sz="1200" dirty="0">
              <a:solidFill>
                <a:schemeClr val="accent5"/>
              </a:solidFill>
              <a:latin typeface="+mn-lt"/>
            </a:endParaRPr>
          </a:p>
        </p:txBody>
      </p:sp>
      <p:sp>
        <p:nvSpPr>
          <p:cNvPr id="5" name="TextBox 4"/>
          <p:cNvSpPr txBox="1"/>
          <p:nvPr>
            <p:custDataLst>
              <p:tags r:id="rId5"/>
            </p:custDataLst>
          </p:nvPr>
        </p:nvSpPr>
        <p:spPr>
          <a:xfrm>
            <a:off x="3303932" y="6162908"/>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spTree>
    <p:custDataLst>
      <p:tags r:id="rId1"/>
    </p:custDataLst>
    <p:extLst>
      <p:ext uri="{BB962C8B-B14F-4D97-AF65-F5344CB8AC3E}">
        <p14:creationId xmlns:p14="http://schemas.microsoft.com/office/powerpoint/2010/main" val="352438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7" name="Rectangle 5"/>
          <p:cNvSpPr>
            <a:spLocks noGrp="1" noChangeArrowheads="1"/>
          </p:cNvSpPr>
          <p:nvPr>
            <p:ph type="title"/>
            <p:custDataLst>
              <p:tags r:id="rId2"/>
            </p:custDataLst>
          </p:nvPr>
        </p:nvSpPr>
        <p:spPr>
          <a:xfrm>
            <a:off x="1143000" y="609600"/>
            <a:ext cx="9875520" cy="1356360"/>
          </a:xfrm>
        </p:spPr>
        <p:txBody>
          <a:bodyPr>
            <a:normAutofit/>
          </a:bodyPr>
          <a:lstStyle/>
          <a:p>
            <a:pPr eaLnBrk="1" hangingPunct="1">
              <a:defRPr/>
            </a:pPr>
            <a:r>
              <a:rPr lang="en-US" sz="4000" dirty="0" smtClean="0"/>
              <a:t>5 – Somewhat</a:t>
            </a:r>
          </a:p>
        </p:txBody>
      </p:sp>
      <p:sp>
        <p:nvSpPr>
          <p:cNvPr id="41989" name="Rectangle 7"/>
          <p:cNvSpPr>
            <a:spLocks noGrp="1" noChangeArrowheads="1"/>
          </p:cNvSpPr>
          <p:nvPr>
            <p:ph idx="1"/>
            <p:custDataLst>
              <p:tags r:id="rId3"/>
            </p:custDataLst>
          </p:nvPr>
        </p:nvSpPr>
        <p:spPr/>
        <p:txBody>
          <a:bodyPr>
            <a:normAutofit/>
          </a:bodyPr>
          <a:lstStyle/>
          <a:p>
            <a:pPr eaLnBrk="1" hangingPunct="1"/>
            <a:r>
              <a:rPr lang="en-US" altLang="en-US" sz="2400" dirty="0" smtClean="0"/>
              <a:t>The child shows functioning expected for his/her age </a:t>
            </a:r>
            <a:r>
              <a:rPr lang="en-US" altLang="en-US" sz="2400" b="1" i="1" dirty="0" smtClean="0"/>
              <a:t>some of the time and/or in some situations</a:t>
            </a:r>
            <a:r>
              <a:rPr lang="en-US" altLang="en-US" sz="2400" dirty="0" smtClean="0"/>
              <a:t> </a:t>
            </a:r>
          </a:p>
          <a:p>
            <a:pPr eaLnBrk="1" hangingPunct="1"/>
            <a:r>
              <a:rPr lang="en-US" altLang="en-US" sz="2400" dirty="0" smtClean="0"/>
              <a:t>The child’s functioning is a mix of age-appropriate and not appropriate functioning  </a:t>
            </a:r>
          </a:p>
          <a:p>
            <a:pPr eaLnBrk="1" hangingPunct="1"/>
            <a:r>
              <a:rPr lang="en-US" altLang="en-US" sz="2400" dirty="0" smtClean="0"/>
              <a:t>The child’s functioning might be described as like that of a </a:t>
            </a:r>
            <a:r>
              <a:rPr lang="en-US" altLang="en-US" sz="2400" b="1" i="1" dirty="0" smtClean="0"/>
              <a:t>slightly younger child</a:t>
            </a:r>
            <a:r>
              <a:rPr lang="en-US" altLang="en-US" sz="2400" dirty="0" smtClean="0"/>
              <a:t> </a:t>
            </a:r>
          </a:p>
        </p:txBody>
      </p:sp>
      <p:sp>
        <p:nvSpPr>
          <p:cNvPr id="41987" name="Slide Number Placeholder 5"/>
          <p:cNvSpPr>
            <a:spLocks noGrp="1"/>
          </p:cNvSpPr>
          <p:nvPr>
            <p:ph type="sldNum" sz="quarter" idx="12"/>
            <p:custDataLst>
              <p:tags r:id="rId4"/>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8001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48BE66D-4698-4D1B-A3EC-B71BF7D6B979}" type="slidenum">
              <a:rPr lang="en-US" altLang="en-US" sz="1200">
                <a:solidFill>
                  <a:schemeClr val="accent5"/>
                </a:solidFill>
                <a:latin typeface="+mn-lt"/>
              </a:rPr>
              <a:pPr/>
              <a:t>11</a:t>
            </a:fld>
            <a:endParaRPr lang="en-US" altLang="en-US" sz="1200" dirty="0">
              <a:solidFill>
                <a:schemeClr val="accent5"/>
              </a:solidFill>
              <a:latin typeface="+mn-lt"/>
            </a:endParaRPr>
          </a:p>
        </p:txBody>
      </p:sp>
      <p:sp>
        <p:nvSpPr>
          <p:cNvPr id="5" name="TextBox 4"/>
          <p:cNvSpPr txBox="1"/>
          <p:nvPr>
            <p:custDataLst>
              <p:tags r:id="rId5"/>
            </p:custDataLst>
          </p:nvPr>
        </p:nvSpPr>
        <p:spPr>
          <a:xfrm>
            <a:off x="3303932" y="6162908"/>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spTree>
    <p:custDataLst>
      <p:tags r:id="rId1"/>
    </p:custDataLst>
    <p:extLst>
      <p:ext uri="{BB962C8B-B14F-4D97-AF65-F5344CB8AC3E}">
        <p14:creationId xmlns:p14="http://schemas.microsoft.com/office/powerpoint/2010/main" val="34342186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Grp="1" noChangeArrowheads="1"/>
          </p:cNvSpPr>
          <p:nvPr>
            <p:ph type="title"/>
            <p:custDataLst>
              <p:tags r:id="rId2"/>
            </p:custDataLst>
          </p:nvPr>
        </p:nvSpPr>
        <p:spPr>
          <a:xfrm>
            <a:off x="1143000" y="772159"/>
            <a:ext cx="9875520" cy="1118235"/>
          </a:xfrm>
        </p:spPr>
        <p:txBody>
          <a:bodyPr>
            <a:normAutofit/>
          </a:bodyPr>
          <a:lstStyle/>
          <a:p>
            <a:pPr eaLnBrk="1" hangingPunct="1">
              <a:defRPr/>
            </a:pPr>
            <a:r>
              <a:rPr lang="en-US" sz="4000" dirty="0" smtClean="0"/>
              <a:t>4 – Between a 5 and a 3</a:t>
            </a:r>
          </a:p>
        </p:txBody>
      </p:sp>
      <p:sp>
        <p:nvSpPr>
          <p:cNvPr id="43013" name="Rectangle 3"/>
          <p:cNvSpPr>
            <a:spLocks noGrp="1" noChangeArrowheads="1"/>
          </p:cNvSpPr>
          <p:nvPr>
            <p:ph idx="1"/>
            <p:custDataLst>
              <p:tags r:id="rId3"/>
            </p:custDataLst>
          </p:nvPr>
        </p:nvSpPr>
        <p:spPr>
          <a:xfrm>
            <a:off x="1143000" y="2153920"/>
            <a:ext cx="9260840" cy="3890084"/>
          </a:xfrm>
        </p:spPr>
        <p:txBody>
          <a:bodyPr/>
          <a:lstStyle/>
          <a:p>
            <a:pPr eaLnBrk="1" hangingPunct="1"/>
            <a:r>
              <a:rPr lang="en-US" altLang="en-US" sz="2400" dirty="0" smtClean="0"/>
              <a:t>Child shows </a:t>
            </a:r>
            <a:r>
              <a:rPr lang="en-US" altLang="en-US" sz="2400" b="1" i="1" dirty="0" smtClean="0"/>
              <a:t>some age appropriate functioning some of the time or in some situations or settings </a:t>
            </a:r>
            <a:r>
              <a:rPr lang="en-US" altLang="en-US" sz="2400" dirty="0" smtClean="0"/>
              <a:t>but most of the child’s functioning would be described as not yet age appropriate</a:t>
            </a:r>
          </a:p>
          <a:p>
            <a:pPr eaLnBrk="1" hangingPunct="1"/>
            <a:r>
              <a:rPr lang="en-US" altLang="en-US" sz="2400" dirty="0" smtClean="0"/>
              <a:t>The child’s functioning might be described as like that of a </a:t>
            </a:r>
            <a:r>
              <a:rPr lang="en-US" altLang="en-US" sz="2400" b="1" i="1" dirty="0" smtClean="0"/>
              <a:t>younger child</a:t>
            </a:r>
            <a:endParaRPr lang="en-US" altLang="en-US" sz="2400" dirty="0" smtClean="0"/>
          </a:p>
          <a:p>
            <a:pPr eaLnBrk="1" hangingPunct="1"/>
            <a:endParaRPr lang="en-US" altLang="en-US" dirty="0" smtClean="0"/>
          </a:p>
        </p:txBody>
      </p:sp>
      <p:sp>
        <p:nvSpPr>
          <p:cNvPr id="43011" name="Slide Number Placeholder 5"/>
          <p:cNvSpPr>
            <a:spLocks noGrp="1"/>
          </p:cNvSpPr>
          <p:nvPr>
            <p:ph type="sldNum" sz="quarter" idx="12"/>
            <p:custDataLst>
              <p:tags r:id="rId4"/>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8001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575BBEC-326E-43F6-B95A-1E6CA1DE9E24}" type="slidenum">
              <a:rPr lang="en-US" altLang="en-US" sz="1200">
                <a:solidFill>
                  <a:schemeClr val="accent5"/>
                </a:solidFill>
                <a:latin typeface="+mn-lt"/>
              </a:rPr>
              <a:pPr/>
              <a:t>12</a:t>
            </a:fld>
            <a:endParaRPr lang="en-US" altLang="en-US" sz="1200" dirty="0">
              <a:solidFill>
                <a:schemeClr val="accent5"/>
              </a:solidFill>
              <a:latin typeface="+mn-lt"/>
            </a:endParaRPr>
          </a:p>
        </p:txBody>
      </p:sp>
      <p:sp>
        <p:nvSpPr>
          <p:cNvPr id="5" name="TextBox 4"/>
          <p:cNvSpPr txBox="1"/>
          <p:nvPr>
            <p:custDataLst>
              <p:tags r:id="rId5"/>
            </p:custDataLst>
          </p:nvPr>
        </p:nvSpPr>
        <p:spPr>
          <a:xfrm>
            <a:off x="3305257" y="6162908"/>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spTree>
    <p:custDataLst>
      <p:tags r:id="rId1"/>
    </p:custDataLst>
    <p:extLst>
      <p:ext uri="{BB962C8B-B14F-4D97-AF65-F5344CB8AC3E}">
        <p14:creationId xmlns:p14="http://schemas.microsoft.com/office/powerpoint/2010/main" val="2371561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4" name="Rectangle 4"/>
          <p:cNvSpPr>
            <a:spLocks noGrp="1" noChangeArrowheads="1"/>
          </p:cNvSpPr>
          <p:nvPr>
            <p:ph type="title"/>
            <p:custDataLst>
              <p:tags r:id="rId2"/>
            </p:custDataLst>
          </p:nvPr>
        </p:nvSpPr>
        <p:spPr>
          <a:xfrm>
            <a:off x="1143000" y="609600"/>
            <a:ext cx="9875520" cy="1356360"/>
          </a:xfrm>
        </p:spPr>
        <p:txBody>
          <a:bodyPr>
            <a:normAutofit/>
          </a:bodyPr>
          <a:lstStyle/>
          <a:p>
            <a:pPr eaLnBrk="1" hangingPunct="1">
              <a:defRPr/>
            </a:pPr>
            <a:r>
              <a:rPr lang="en-US" sz="4000" dirty="0" smtClean="0"/>
              <a:t>3 – Emerging </a:t>
            </a:r>
          </a:p>
        </p:txBody>
      </p:sp>
      <p:sp>
        <p:nvSpPr>
          <p:cNvPr id="44037" name="Rectangle 6"/>
          <p:cNvSpPr>
            <a:spLocks noGrp="1" noChangeArrowheads="1"/>
          </p:cNvSpPr>
          <p:nvPr>
            <p:ph idx="1"/>
            <p:custDataLst>
              <p:tags r:id="rId3"/>
            </p:custDataLst>
          </p:nvPr>
        </p:nvSpPr>
        <p:spPr>
          <a:xfrm>
            <a:off x="1143000" y="1965960"/>
            <a:ext cx="9872871" cy="3986605"/>
          </a:xfrm>
        </p:spPr>
        <p:txBody>
          <a:bodyPr>
            <a:normAutofit/>
          </a:bodyPr>
          <a:lstStyle/>
          <a:p>
            <a:pPr eaLnBrk="1" hangingPunct="1"/>
            <a:r>
              <a:rPr lang="en-US" altLang="en-US" sz="2400" dirty="0" smtClean="0"/>
              <a:t>The child does not yet show functioning expected of a child his/her age in any situation</a:t>
            </a:r>
          </a:p>
          <a:p>
            <a:pPr eaLnBrk="1" hangingPunct="1"/>
            <a:r>
              <a:rPr lang="en-US" altLang="en-US" sz="2400" dirty="0" smtClean="0"/>
              <a:t>The child’s behaviors and skills include </a:t>
            </a:r>
            <a:r>
              <a:rPr lang="en-US" altLang="en-US" sz="2400" b="1" i="1" dirty="0" smtClean="0"/>
              <a:t>immediate foundational skills</a:t>
            </a:r>
            <a:r>
              <a:rPr lang="en-US" altLang="en-US" sz="2400" dirty="0" smtClean="0"/>
              <a:t> on which to build age-appropriate functioning </a:t>
            </a:r>
          </a:p>
          <a:p>
            <a:pPr eaLnBrk="1" hangingPunct="1"/>
            <a:r>
              <a:rPr lang="en-US" altLang="en-US" sz="2400" dirty="0" smtClean="0"/>
              <a:t>The child’s functioning might be described as like that of a </a:t>
            </a:r>
            <a:r>
              <a:rPr lang="en-US" altLang="en-US" sz="2400" b="1" i="1" dirty="0" smtClean="0"/>
              <a:t>younger child</a:t>
            </a:r>
            <a:r>
              <a:rPr lang="en-US" altLang="en-US" sz="2400" dirty="0" smtClean="0"/>
              <a:t> </a:t>
            </a:r>
          </a:p>
        </p:txBody>
      </p:sp>
      <p:sp>
        <p:nvSpPr>
          <p:cNvPr id="44035" name="Slide Number Placeholder 5"/>
          <p:cNvSpPr>
            <a:spLocks noGrp="1"/>
          </p:cNvSpPr>
          <p:nvPr>
            <p:ph type="sldNum" sz="quarter" idx="12"/>
            <p:custDataLst>
              <p:tags r:id="rId4"/>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8001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B3BA2CB-F8B1-4F2A-BF5A-D3488FCB8589}" type="slidenum">
              <a:rPr lang="en-US" altLang="en-US" sz="1200">
                <a:solidFill>
                  <a:schemeClr val="accent5"/>
                </a:solidFill>
                <a:latin typeface="+mn-lt"/>
              </a:rPr>
              <a:pPr/>
              <a:t>13</a:t>
            </a:fld>
            <a:endParaRPr lang="en-US" altLang="en-US" sz="1200" dirty="0">
              <a:solidFill>
                <a:schemeClr val="accent5"/>
              </a:solidFill>
              <a:latin typeface="+mn-lt"/>
            </a:endParaRPr>
          </a:p>
        </p:txBody>
      </p:sp>
      <p:sp>
        <p:nvSpPr>
          <p:cNvPr id="5" name="TextBox 4"/>
          <p:cNvSpPr txBox="1"/>
          <p:nvPr>
            <p:custDataLst>
              <p:tags r:id="rId5"/>
            </p:custDataLst>
          </p:nvPr>
        </p:nvSpPr>
        <p:spPr>
          <a:xfrm>
            <a:off x="3303932" y="6162908"/>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spTree>
    <p:custDataLst>
      <p:tags r:id="rId1"/>
    </p:custDataLst>
    <p:extLst>
      <p:ext uri="{BB962C8B-B14F-4D97-AF65-F5344CB8AC3E}">
        <p14:creationId xmlns:p14="http://schemas.microsoft.com/office/powerpoint/2010/main" val="3749179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2"/>
          <p:cNvSpPr>
            <a:spLocks noGrp="1" noChangeArrowheads="1"/>
          </p:cNvSpPr>
          <p:nvPr>
            <p:ph type="title"/>
            <p:custDataLst>
              <p:tags r:id="rId2"/>
            </p:custDataLst>
          </p:nvPr>
        </p:nvSpPr>
        <p:spPr>
          <a:xfrm>
            <a:off x="1143000" y="609600"/>
            <a:ext cx="9875520" cy="1356360"/>
          </a:xfrm>
        </p:spPr>
        <p:txBody>
          <a:bodyPr>
            <a:normAutofit/>
          </a:bodyPr>
          <a:lstStyle/>
          <a:p>
            <a:pPr eaLnBrk="1" hangingPunct="1">
              <a:defRPr/>
            </a:pPr>
            <a:r>
              <a:rPr lang="en-US" sz="4000" dirty="0" smtClean="0"/>
              <a:t>2 – Between 3 and 1</a:t>
            </a:r>
          </a:p>
        </p:txBody>
      </p:sp>
      <p:sp>
        <p:nvSpPr>
          <p:cNvPr id="45061" name="Rectangle 3"/>
          <p:cNvSpPr>
            <a:spLocks noGrp="1" noChangeArrowheads="1"/>
          </p:cNvSpPr>
          <p:nvPr>
            <p:ph idx="1"/>
            <p:custDataLst>
              <p:tags r:id="rId3"/>
            </p:custDataLst>
          </p:nvPr>
        </p:nvSpPr>
        <p:spPr>
          <a:xfrm>
            <a:off x="1143000" y="1965960"/>
            <a:ext cx="9872871" cy="3986605"/>
          </a:xfrm>
        </p:spPr>
        <p:txBody>
          <a:bodyPr>
            <a:normAutofit/>
          </a:bodyPr>
          <a:lstStyle/>
          <a:p>
            <a:pPr eaLnBrk="1" hangingPunct="1">
              <a:lnSpc>
                <a:spcPct val="90000"/>
              </a:lnSpc>
            </a:pPr>
            <a:r>
              <a:rPr lang="en-US" altLang="en-US" sz="2400" dirty="0" smtClean="0"/>
              <a:t>The child does not yet show functioning expected of a child his/her age in any situation</a:t>
            </a:r>
          </a:p>
          <a:p>
            <a:pPr eaLnBrk="1" hangingPunct="1">
              <a:lnSpc>
                <a:spcPct val="90000"/>
              </a:lnSpc>
            </a:pPr>
            <a:r>
              <a:rPr lang="en-US" altLang="en-US" sz="2400" dirty="0" smtClean="0"/>
              <a:t>The child’s behaviors and skills does have </a:t>
            </a:r>
            <a:r>
              <a:rPr lang="en-US" altLang="en-US" sz="2400" b="1" i="1" dirty="0" smtClean="0"/>
              <a:t>some of the immediate foundational skills</a:t>
            </a:r>
            <a:r>
              <a:rPr lang="en-US" altLang="en-US" sz="2400" dirty="0" smtClean="0"/>
              <a:t> on which to build age-appropriate functioning but these are not displayed very often</a:t>
            </a:r>
          </a:p>
          <a:p>
            <a:pPr eaLnBrk="1" hangingPunct="1">
              <a:lnSpc>
                <a:spcPct val="90000"/>
              </a:lnSpc>
            </a:pPr>
            <a:r>
              <a:rPr lang="en-US" altLang="en-US" sz="2400" dirty="0" smtClean="0"/>
              <a:t>The child’s functioning might be described as like that of a </a:t>
            </a:r>
            <a:r>
              <a:rPr lang="en-US" altLang="en-US" sz="2400" b="1" i="1" dirty="0" smtClean="0"/>
              <a:t>younger or even much younger child</a:t>
            </a:r>
          </a:p>
        </p:txBody>
      </p:sp>
      <p:sp>
        <p:nvSpPr>
          <p:cNvPr id="45059" name="Slide Number Placeholder 5"/>
          <p:cNvSpPr>
            <a:spLocks noGrp="1"/>
          </p:cNvSpPr>
          <p:nvPr>
            <p:ph type="sldNum" sz="quarter" idx="12"/>
            <p:custDataLst>
              <p:tags r:id="rId4"/>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8001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B268531-66E8-4940-9D5B-132D3798A945}" type="slidenum">
              <a:rPr lang="en-US" altLang="en-US" sz="1200">
                <a:solidFill>
                  <a:schemeClr val="accent5"/>
                </a:solidFill>
                <a:latin typeface="+mn-lt"/>
              </a:rPr>
              <a:pPr/>
              <a:t>14</a:t>
            </a:fld>
            <a:endParaRPr lang="en-US" altLang="en-US" sz="1200" dirty="0">
              <a:solidFill>
                <a:schemeClr val="accent5"/>
              </a:solidFill>
              <a:latin typeface="+mn-lt"/>
            </a:endParaRPr>
          </a:p>
        </p:txBody>
      </p:sp>
      <p:sp>
        <p:nvSpPr>
          <p:cNvPr id="5" name="TextBox 4"/>
          <p:cNvSpPr txBox="1"/>
          <p:nvPr>
            <p:custDataLst>
              <p:tags r:id="rId5"/>
            </p:custDataLst>
          </p:nvPr>
        </p:nvSpPr>
        <p:spPr>
          <a:xfrm>
            <a:off x="3456387" y="6162908"/>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spTree>
    <p:custDataLst>
      <p:tags r:id="rId1"/>
    </p:custDataLst>
    <p:extLst>
      <p:ext uri="{BB962C8B-B14F-4D97-AF65-F5344CB8AC3E}">
        <p14:creationId xmlns:p14="http://schemas.microsoft.com/office/powerpoint/2010/main" val="236985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2" name="Rectangle 4"/>
          <p:cNvSpPr>
            <a:spLocks noGrp="1" noChangeArrowheads="1"/>
          </p:cNvSpPr>
          <p:nvPr>
            <p:ph type="title"/>
            <p:custDataLst>
              <p:tags r:id="rId2"/>
            </p:custDataLst>
          </p:nvPr>
        </p:nvSpPr>
        <p:spPr>
          <a:xfrm>
            <a:off x="1143000" y="609600"/>
            <a:ext cx="9875520" cy="1178560"/>
          </a:xfrm>
        </p:spPr>
        <p:txBody>
          <a:bodyPr>
            <a:normAutofit/>
          </a:bodyPr>
          <a:lstStyle/>
          <a:p>
            <a:pPr eaLnBrk="1" hangingPunct="1">
              <a:defRPr/>
            </a:pPr>
            <a:r>
              <a:rPr lang="en-US" sz="4000" dirty="0" smtClean="0"/>
              <a:t>1 – Not Yet</a:t>
            </a:r>
          </a:p>
        </p:txBody>
      </p:sp>
      <p:sp>
        <p:nvSpPr>
          <p:cNvPr id="46085" name="Rectangle 6"/>
          <p:cNvSpPr>
            <a:spLocks noGrp="1" noChangeArrowheads="1"/>
          </p:cNvSpPr>
          <p:nvPr>
            <p:ph idx="1"/>
            <p:custDataLst>
              <p:tags r:id="rId3"/>
            </p:custDataLst>
          </p:nvPr>
        </p:nvSpPr>
        <p:spPr/>
        <p:txBody>
          <a:bodyPr>
            <a:normAutofit/>
          </a:bodyPr>
          <a:lstStyle/>
          <a:p>
            <a:pPr eaLnBrk="1" hangingPunct="1"/>
            <a:r>
              <a:rPr lang="en-US" altLang="en-US" sz="2400" dirty="0"/>
              <a:t>The child does not yet show functioning expected of a child his/her age in any </a:t>
            </a:r>
            <a:r>
              <a:rPr lang="en-US" altLang="en-US" sz="2400" dirty="0" smtClean="0"/>
              <a:t>situation</a:t>
            </a:r>
            <a:endParaRPr lang="en-US" altLang="en-US" sz="2400" dirty="0"/>
          </a:p>
          <a:p>
            <a:pPr eaLnBrk="1" hangingPunct="1"/>
            <a:r>
              <a:rPr lang="en-US" altLang="en-US" sz="2400" dirty="0"/>
              <a:t>The child’s skills and behaviors also </a:t>
            </a:r>
            <a:r>
              <a:rPr lang="en-US" altLang="en-US" sz="2400" b="1" i="1" dirty="0"/>
              <a:t>do not yet include any immediate foundational skills</a:t>
            </a:r>
            <a:r>
              <a:rPr lang="en-US" altLang="en-US" sz="2400" dirty="0"/>
              <a:t> on which to build age-appropriate functioning </a:t>
            </a:r>
          </a:p>
          <a:p>
            <a:pPr eaLnBrk="1" hangingPunct="1"/>
            <a:r>
              <a:rPr lang="en-US" altLang="en-US" sz="2400" dirty="0"/>
              <a:t>The child’s functioning might be described as like that of a </a:t>
            </a:r>
            <a:r>
              <a:rPr lang="en-US" altLang="en-US" sz="2400" b="1" i="1" dirty="0"/>
              <a:t>much younger </a:t>
            </a:r>
            <a:r>
              <a:rPr lang="en-US" altLang="en-US" sz="2400" b="1" i="1" dirty="0" smtClean="0"/>
              <a:t>child</a:t>
            </a:r>
            <a:endParaRPr lang="en-US" altLang="en-US" sz="2400" dirty="0"/>
          </a:p>
          <a:p>
            <a:pPr eaLnBrk="1" hangingPunct="1"/>
            <a:r>
              <a:rPr lang="en-US" altLang="en-US" sz="2400" dirty="0"/>
              <a:t>Children with 1 ratings still have skills, just not yet at an immediate foundational level</a:t>
            </a:r>
          </a:p>
        </p:txBody>
      </p:sp>
      <p:sp>
        <p:nvSpPr>
          <p:cNvPr id="46083" name="Slide Number Placeholder 5"/>
          <p:cNvSpPr>
            <a:spLocks noGrp="1"/>
          </p:cNvSpPr>
          <p:nvPr>
            <p:ph type="sldNum" sz="quarter" idx="12"/>
            <p:custDataLst>
              <p:tags r:id="rId4"/>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8001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DC5364D-19B0-4850-BD73-EE732557FB40}" type="slidenum">
              <a:rPr lang="en-US" altLang="en-US" sz="1200">
                <a:solidFill>
                  <a:schemeClr val="accent5"/>
                </a:solidFill>
                <a:latin typeface="+mn-lt"/>
              </a:rPr>
              <a:pPr/>
              <a:t>15</a:t>
            </a:fld>
            <a:endParaRPr lang="en-US" altLang="en-US" sz="1200" dirty="0">
              <a:solidFill>
                <a:schemeClr val="accent5"/>
              </a:solidFill>
              <a:latin typeface="+mn-lt"/>
            </a:endParaRPr>
          </a:p>
        </p:txBody>
      </p:sp>
      <p:sp>
        <p:nvSpPr>
          <p:cNvPr id="5" name="TextBox 4"/>
          <p:cNvSpPr txBox="1"/>
          <p:nvPr>
            <p:custDataLst>
              <p:tags r:id="rId5"/>
            </p:custDataLst>
          </p:nvPr>
        </p:nvSpPr>
        <p:spPr>
          <a:xfrm>
            <a:off x="3303932" y="6162908"/>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spTree>
    <p:custDataLst>
      <p:tags r:id="rId1"/>
    </p:custDataLst>
    <p:extLst>
      <p:ext uri="{BB962C8B-B14F-4D97-AF65-F5344CB8AC3E}">
        <p14:creationId xmlns:p14="http://schemas.microsoft.com/office/powerpoint/2010/main" val="3827298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2"/>
          <p:cNvSpPr>
            <a:spLocks noGrp="1" noChangeArrowheads="1"/>
          </p:cNvSpPr>
          <p:nvPr>
            <p:ph type="title"/>
            <p:custDataLst>
              <p:tags r:id="rId2"/>
            </p:custDataLst>
          </p:nvPr>
        </p:nvSpPr>
        <p:spPr/>
        <p:txBody>
          <a:bodyPr>
            <a:normAutofit/>
          </a:bodyPr>
          <a:lstStyle/>
          <a:p>
            <a:pPr eaLnBrk="1" hangingPunct="1">
              <a:defRPr/>
            </a:pPr>
            <a:r>
              <a:rPr lang="en-US" sz="4000" dirty="0" smtClean="0"/>
              <a:t>What </a:t>
            </a:r>
            <a:r>
              <a:rPr lang="en-US" sz="4000" dirty="0"/>
              <a:t>A</a:t>
            </a:r>
            <a:r>
              <a:rPr lang="en-US" sz="4000" dirty="0" smtClean="0"/>
              <a:t>re Immediate </a:t>
            </a:r>
            <a:r>
              <a:rPr lang="en-US" sz="4000" dirty="0"/>
              <a:t>F</a:t>
            </a:r>
            <a:r>
              <a:rPr lang="en-US" sz="4000" dirty="0" smtClean="0"/>
              <a:t>oundational Skills?</a:t>
            </a:r>
          </a:p>
        </p:txBody>
      </p:sp>
      <p:sp>
        <p:nvSpPr>
          <p:cNvPr id="47109" name="Rectangle 3"/>
          <p:cNvSpPr>
            <a:spLocks noGrp="1" noChangeArrowheads="1"/>
          </p:cNvSpPr>
          <p:nvPr>
            <p:ph idx="1"/>
            <p:custDataLst>
              <p:tags r:id="rId3"/>
            </p:custDataLst>
          </p:nvPr>
        </p:nvSpPr>
        <p:spPr>
          <a:xfrm>
            <a:off x="1143000" y="1965960"/>
            <a:ext cx="9875520" cy="4109720"/>
          </a:xfrm>
        </p:spPr>
        <p:txBody>
          <a:bodyPr/>
          <a:lstStyle/>
          <a:p>
            <a:pPr eaLnBrk="1" hangingPunct="1"/>
            <a:r>
              <a:rPr lang="en-US" altLang="en-US" sz="2400" dirty="0" smtClean="0"/>
              <a:t>Foundational skills are…</a:t>
            </a:r>
          </a:p>
          <a:p>
            <a:pPr lvl="1"/>
            <a:r>
              <a:rPr lang="en-US" altLang="en-US" dirty="0" smtClean="0"/>
              <a:t>Skills and behaviors that occur earlier in development and serve as the foundation for later skill development</a:t>
            </a:r>
          </a:p>
          <a:p>
            <a:pPr lvl="1"/>
            <a:r>
              <a:rPr lang="en-US" altLang="en-US" dirty="0" smtClean="0"/>
              <a:t>Teachers and interventionists often use foundational skills to help children move to the next level developmentally</a:t>
            </a:r>
          </a:p>
          <a:p>
            <a:pPr eaLnBrk="1" hangingPunct="1"/>
            <a:r>
              <a:rPr lang="en-US" altLang="en-US" sz="2400" i="1" dirty="0" smtClean="0"/>
              <a:t>Immediate</a:t>
            </a:r>
            <a:r>
              <a:rPr lang="en-US" altLang="en-US" sz="2400" dirty="0" smtClean="0"/>
              <a:t> foundational skills are…</a:t>
            </a:r>
          </a:p>
          <a:p>
            <a:pPr lvl="1"/>
            <a:r>
              <a:rPr lang="en-US" altLang="en-US" dirty="0" smtClean="0"/>
              <a:t>Skills that are conceptually linked to later skills and immediately precede the later skills developmentally</a:t>
            </a:r>
          </a:p>
          <a:p>
            <a:pPr lvl="1"/>
            <a:r>
              <a:rPr lang="en-US" altLang="en-US" dirty="0" smtClean="0"/>
              <a:t>Example:  Children play alongside one another before they interact in play</a:t>
            </a:r>
          </a:p>
        </p:txBody>
      </p:sp>
      <p:sp>
        <p:nvSpPr>
          <p:cNvPr id="5" name="TextBox 4"/>
          <p:cNvSpPr txBox="1"/>
          <p:nvPr>
            <p:custDataLst>
              <p:tags r:id="rId4"/>
            </p:custDataLst>
          </p:nvPr>
        </p:nvSpPr>
        <p:spPr>
          <a:xfrm>
            <a:off x="3385615" y="6162675"/>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sp>
        <p:nvSpPr>
          <p:cNvPr id="6" name="Slide Number Placeholder 5"/>
          <p:cNvSpPr>
            <a:spLocks noGrp="1"/>
          </p:cNvSpPr>
          <p:nvPr>
            <p:ph type="sldNum" sz="quarter" idx="12"/>
            <p:custDataLst>
              <p:tags r:id="rId5"/>
            </p:custDataLst>
          </p:nvPr>
        </p:nvSpPr>
        <p:spPr>
          <a:xfrm>
            <a:off x="8575040" y="6048375"/>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8001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dirty="0" smtClean="0">
                <a:solidFill>
                  <a:schemeClr val="accent5"/>
                </a:solidFill>
                <a:latin typeface="+mn-lt"/>
              </a:rPr>
              <a:t>16</a:t>
            </a:r>
            <a:endParaRPr lang="en-US" altLang="en-US" sz="1200" dirty="0">
              <a:solidFill>
                <a:schemeClr val="accent5"/>
              </a:solidFill>
              <a:latin typeface="+mn-lt"/>
            </a:endParaRPr>
          </a:p>
        </p:txBody>
      </p:sp>
    </p:spTree>
    <p:custDataLst>
      <p:tags r:id="rId1"/>
    </p:custDataLst>
    <p:extLst>
      <p:ext uri="{BB962C8B-B14F-4D97-AF65-F5344CB8AC3E}">
        <p14:creationId xmlns:p14="http://schemas.microsoft.com/office/powerpoint/2010/main" val="55502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10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10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10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pPr algn="ctr"/>
            <a:r>
              <a:rPr lang="en-US" sz="4000" dirty="0" smtClean="0"/>
              <a:t>Immediate Foundational Skills Example</a:t>
            </a:r>
            <a:endParaRPr lang="en-US" sz="4000" dirty="0"/>
          </a:p>
        </p:txBody>
      </p:sp>
      <p:sp>
        <p:nvSpPr>
          <p:cNvPr id="3" name="Content Placeholder 2"/>
          <p:cNvSpPr>
            <a:spLocks noGrp="1"/>
          </p:cNvSpPr>
          <p:nvPr>
            <p:ph idx="1"/>
            <p:custDataLst>
              <p:tags r:id="rId3"/>
            </p:custDataLst>
          </p:nvPr>
        </p:nvSpPr>
        <p:spPr>
          <a:xfrm>
            <a:off x="1142998" y="1764608"/>
            <a:ext cx="9872871" cy="3895165"/>
          </a:xfrm>
        </p:spPr>
        <p:txBody>
          <a:bodyPr>
            <a:normAutofit/>
          </a:bodyPr>
          <a:lstStyle/>
          <a:p>
            <a:pPr marL="0" indent="0" algn="ctr">
              <a:buNone/>
            </a:pPr>
            <a:endParaRPr lang="en-US" i="1" dirty="0" smtClean="0"/>
          </a:p>
          <a:p>
            <a:pPr marL="0" indent="0" algn="ctr">
              <a:buNone/>
            </a:pPr>
            <a:r>
              <a:rPr lang="en-US" sz="2400" i="1" dirty="0" smtClean="0"/>
              <a:t>Devon </a:t>
            </a:r>
            <a:r>
              <a:rPr lang="en-US" sz="2400" i="1" dirty="0"/>
              <a:t>is 4 year old (48 mo.) child. During meal time at school he pours milk from a pitcher into his own cup, but needs regular verbal reminders of when to stop pouring so he does not overfill his cup. Without the reminders he would overfill his cup and spill the milk</a:t>
            </a:r>
            <a:r>
              <a:rPr lang="en-US" sz="2400" i="1" dirty="0" smtClean="0"/>
              <a:t>.</a:t>
            </a:r>
            <a:endParaRPr lang="en-US" sz="2400"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custDataLst>
              <p:tags r:id="rId4"/>
            </p:custDataLst>
          </p:nvPr>
        </p:nvSpPr>
        <p:spPr/>
        <p:txBody>
          <a:bodyPr/>
          <a:lstStyle/>
          <a:p>
            <a:fld id="{92456AF2-6592-4F73-B155-D00F10316DDF}" type="slidenum">
              <a:rPr lang="en-US" smtClean="0"/>
              <a:pPr/>
              <a:t>17</a:t>
            </a:fld>
            <a:endParaRPr lang="en-US" dirty="0"/>
          </a:p>
        </p:txBody>
      </p:sp>
      <p:sp>
        <p:nvSpPr>
          <p:cNvPr id="5" name="TextBox 4"/>
          <p:cNvSpPr txBox="1"/>
          <p:nvPr>
            <p:custDataLst>
              <p:tags r:id="rId5"/>
            </p:custDataLst>
          </p:nvPr>
        </p:nvSpPr>
        <p:spPr>
          <a:xfrm>
            <a:off x="3303932" y="6162908"/>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pic>
        <p:nvPicPr>
          <p:cNvPr id="6" name="Picture 5"/>
          <p:cNvPicPr>
            <a:picLocks noChangeAspect="1"/>
          </p:cNvPicPr>
          <p:nvPr>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a:xfrm>
            <a:off x="8752681" y="3616656"/>
            <a:ext cx="2543520" cy="238153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601293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pPr algn="ctr"/>
            <a:r>
              <a:rPr lang="en-US" sz="4000" dirty="0" smtClean="0"/>
              <a:t>Foundational Skills Example</a:t>
            </a:r>
            <a:endParaRPr lang="en-US" sz="4000" dirty="0"/>
          </a:p>
        </p:txBody>
      </p:sp>
      <p:sp>
        <p:nvSpPr>
          <p:cNvPr id="3" name="Content Placeholder 2"/>
          <p:cNvSpPr>
            <a:spLocks noGrp="1"/>
          </p:cNvSpPr>
          <p:nvPr>
            <p:ph idx="1"/>
            <p:custDataLst>
              <p:tags r:id="rId3"/>
            </p:custDataLst>
          </p:nvPr>
        </p:nvSpPr>
        <p:spPr>
          <a:xfrm>
            <a:off x="1142998" y="1934570"/>
            <a:ext cx="9872871" cy="3895165"/>
          </a:xfrm>
        </p:spPr>
        <p:txBody>
          <a:bodyPr/>
          <a:lstStyle/>
          <a:p>
            <a:pPr marL="0" indent="0" algn="ctr">
              <a:buNone/>
            </a:pPr>
            <a:r>
              <a:rPr lang="en-US" sz="2400" i="1" dirty="0"/>
              <a:t>Tony is 4 years old. He plays with his cars every day. He quietly pushes his cars and puts them up and down the ramps included on his toy garage. Sometimes he makes car sounds to go along with his actions. But he is not yet expanding on his play by linking actions such as putting toy </a:t>
            </a:r>
            <a:r>
              <a:rPr lang="en-US" sz="2400" i="1" dirty="0" smtClean="0"/>
              <a:t>people in </a:t>
            </a:r>
            <a:r>
              <a:rPr lang="en-US" sz="2400" i="1" dirty="0"/>
              <a:t>his cars and pushing them, building new ramps, or pretending to go places. </a:t>
            </a:r>
          </a:p>
          <a:p>
            <a:pPr marL="0" indent="0">
              <a:buNone/>
            </a:pPr>
            <a:endParaRPr lang="en-US" dirty="0"/>
          </a:p>
        </p:txBody>
      </p:sp>
      <p:sp>
        <p:nvSpPr>
          <p:cNvPr id="4" name="Slide Number Placeholder 3"/>
          <p:cNvSpPr>
            <a:spLocks noGrp="1"/>
          </p:cNvSpPr>
          <p:nvPr>
            <p:ph type="sldNum" sz="quarter" idx="12"/>
            <p:custDataLst>
              <p:tags r:id="rId4"/>
            </p:custDataLst>
          </p:nvPr>
        </p:nvSpPr>
        <p:spPr/>
        <p:txBody>
          <a:bodyPr/>
          <a:lstStyle/>
          <a:p>
            <a:fld id="{92456AF2-6592-4F73-B155-D00F10316DDF}" type="slidenum">
              <a:rPr lang="en-US" smtClean="0"/>
              <a:pPr/>
              <a:t>18</a:t>
            </a:fld>
            <a:endParaRPr lang="en-US"/>
          </a:p>
        </p:txBody>
      </p:sp>
      <p:sp>
        <p:nvSpPr>
          <p:cNvPr id="5" name="TextBox 4"/>
          <p:cNvSpPr txBox="1"/>
          <p:nvPr>
            <p:custDataLst>
              <p:tags r:id="rId5"/>
            </p:custDataLst>
          </p:nvPr>
        </p:nvSpPr>
        <p:spPr>
          <a:xfrm>
            <a:off x="3303932" y="6162908"/>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pic>
        <p:nvPicPr>
          <p:cNvPr id="7" name="Picture 6"/>
          <p:cNvPicPr>
            <a:picLocks noChangeAspect="1"/>
          </p:cNvPicPr>
          <p:nvPr>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a:xfrm>
            <a:off x="4501136" y="3781238"/>
            <a:ext cx="3156596" cy="220330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6610385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143000" y="626665"/>
            <a:ext cx="10469880" cy="1325563"/>
          </a:xfrm>
        </p:spPr>
        <p:txBody>
          <a:bodyPr>
            <a:normAutofit/>
          </a:bodyPr>
          <a:lstStyle/>
          <a:p>
            <a:r>
              <a:rPr lang="en-US" sz="4000" dirty="0" smtClean="0"/>
              <a:t>Using the 7-Point COS Rating Scale</a:t>
            </a:r>
            <a:endParaRPr lang="en-US" sz="4000" dirty="0"/>
          </a:p>
        </p:txBody>
      </p:sp>
      <p:sp>
        <p:nvSpPr>
          <p:cNvPr id="3" name="Content Placeholder 2"/>
          <p:cNvSpPr>
            <a:spLocks noGrp="1"/>
          </p:cNvSpPr>
          <p:nvPr>
            <p:ph idx="1"/>
            <p:custDataLst>
              <p:tags r:id="rId3"/>
            </p:custDataLst>
          </p:nvPr>
        </p:nvSpPr>
        <p:spPr>
          <a:xfrm>
            <a:off x="1179096" y="2050533"/>
            <a:ext cx="9836776" cy="3895165"/>
          </a:xfrm>
        </p:spPr>
        <p:txBody>
          <a:bodyPr>
            <a:normAutofit/>
          </a:bodyPr>
          <a:lstStyle/>
          <a:p>
            <a:pPr marL="0" indent="0">
              <a:buNone/>
            </a:pPr>
            <a:r>
              <a:rPr lang="en-US" sz="2400" dirty="0" smtClean="0"/>
              <a:t>For each outcome, rate the child’s global functioning:</a:t>
            </a:r>
          </a:p>
          <a:p>
            <a:pPr marL="514350" indent="-514350">
              <a:buFont typeface="+mj-lt"/>
              <a:buAutoNum type="arabicPeriod"/>
            </a:pPr>
            <a:r>
              <a:rPr lang="en-US" sz="2400" dirty="0" smtClean="0"/>
              <a:t>Discuss the child’s current functioning in this outcome area across settings and situations</a:t>
            </a:r>
          </a:p>
          <a:p>
            <a:pPr marL="514350" indent="-514350">
              <a:buFont typeface="+mj-lt"/>
              <a:buAutoNum type="arabicPeriod"/>
            </a:pPr>
            <a:r>
              <a:rPr lang="en-US" sz="2400" dirty="0" smtClean="0"/>
              <a:t>Identify areas where the child’s functioning is age appropriate</a:t>
            </a:r>
          </a:p>
          <a:p>
            <a:pPr marL="514350" indent="-514350">
              <a:buFont typeface="+mj-lt"/>
              <a:buAutoNum type="arabicPeriod"/>
            </a:pPr>
            <a:r>
              <a:rPr lang="en-US" sz="2400" dirty="0" smtClean="0"/>
              <a:t>If not all functioning is age appropriate, identify areas where the child’s functioning reflects immediate foundational skills</a:t>
            </a:r>
          </a:p>
          <a:p>
            <a:pPr marL="514350" indent="-514350">
              <a:buFont typeface="+mj-lt"/>
              <a:buAutoNum type="arabicPeriod"/>
            </a:pPr>
            <a:r>
              <a:rPr lang="en-US" sz="2400" dirty="0" smtClean="0"/>
              <a:t>Decide which rating best describes the child’s current functioning</a:t>
            </a:r>
            <a:endParaRPr lang="en-US" sz="2400" dirty="0"/>
          </a:p>
        </p:txBody>
      </p:sp>
      <p:sp>
        <p:nvSpPr>
          <p:cNvPr id="4" name="Slide Number Placeholder 3"/>
          <p:cNvSpPr>
            <a:spLocks noGrp="1"/>
          </p:cNvSpPr>
          <p:nvPr>
            <p:ph type="sldNum" sz="quarter" idx="12"/>
            <p:custDataLst>
              <p:tags r:id="rId4"/>
            </p:custDataLst>
          </p:nvPr>
        </p:nvSpPr>
        <p:spPr/>
        <p:txBody>
          <a:bodyPr/>
          <a:lstStyle/>
          <a:p>
            <a:fld id="{92456AF2-6592-4F73-B155-D00F10316DDF}" type="slidenum">
              <a:rPr lang="en-US" smtClean="0"/>
              <a:pPr/>
              <a:t>19</a:t>
            </a:fld>
            <a:endParaRPr lang="en-US"/>
          </a:p>
        </p:txBody>
      </p:sp>
      <p:sp>
        <p:nvSpPr>
          <p:cNvPr id="5" name="TextBox 4"/>
          <p:cNvSpPr txBox="1"/>
          <p:nvPr>
            <p:custDataLst>
              <p:tags r:id="rId5"/>
            </p:custDataLst>
          </p:nvPr>
        </p:nvSpPr>
        <p:spPr>
          <a:xfrm>
            <a:off x="3303932" y="6162908"/>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spTree>
    <p:custDataLst>
      <p:tags r:id="rId1"/>
    </p:custDataLst>
    <p:extLst>
      <p:ext uri="{BB962C8B-B14F-4D97-AF65-F5344CB8AC3E}">
        <p14:creationId xmlns:p14="http://schemas.microsoft.com/office/powerpoint/2010/main" val="1340180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199" y="645459"/>
            <a:ext cx="10618696" cy="1045229"/>
          </a:xfrm>
        </p:spPr>
        <p:txBody>
          <a:bodyPr>
            <a:normAutofit fontScale="90000"/>
          </a:bodyPr>
          <a:lstStyle/>
          <a:p>
            <a:r>
              <a:rPr lang="en-US" dirty="0" smtClean="0"/>
              <a:t>Teaming in the Child Outcomes Summary Process</a:t>
            </a:r>
            <a:endParaRPr lang="en-US" dirty="0"/>
          </a:p>
        </p:txBody>
      </p:sp>
      <p:sp>
        <p:nvSpPr>
          <p:cNvPr id="3" name="Content Placeholder 2"/>
          <p:cNvSpPr>
            <a:spLocks noGrp="1"/>
          </p:cNvSpPr>
          <p:nvPr>
            <p:ph idx="1"/>
            <p:custDataLst>
              <p:tags r:id="rId3"/>
            </p:custDataLst>
          </p:nvPr>
        </p:nvSpPr>
        <p:spPr/>
        <p:txBody>
          <a:bodyPr/>
          <a:lstStyle/>
          <a:p>
            <a:r>
              <a:rPr lang="en-US" sz="2400" dirty="0" smtClean="0"/>
              <a:t>Consensus building process</a:t>
            </a:r>
          </a:p>
          <a:p>
            <a:r>
              <a:rPr lang="en-US" sz="2400" dirty="0" smtClean="0"/>
              <a:t>Team members</a:t>
            </a:r>
          </a:p>
          <a:p>
            <a:pPr lvl="1"/>
            <a:r>
              <a:rPr lang="en-US" dirty="0" smtClean="0"/>
              <a:t>The child’s IFSP or IEP team, including family members</a:t>
            </a:r>
          </a:p>
          <a:p>
            <a:pPr lvl="1"/>
            <a:r>
              <a:rPr lang="en-US" dirty="0" smtClean="0"/>
              <a:t>People with essential knowledge about the child</a:t>
            </a:r>
            <a:endParaRPr lang="en-US" dirty="0"/>
          </a:p>
        </p:txBody>
      </p:sp>
      <p:sp>
        <p:nvSpPr>
          <p:cNvPr id="4" name="Slide Number Placeholder 3"/>
          <p:cNvSpPr>
            <a:spLocks noGrp="1"/>
          </p:cNvSpPr>
          <p:nvPr>
            <p:ph type="sldNum" sz="quarter" idx="12"/>
            <p:custDataLst>
              <p:tags r:id="rId4"/>
            </p:custDataLst>
          </p:nvPr>
        </p:nvSpPr>
        <p:spPr/>
        <p:txBody>
          <a:bodyPr/>
          <a:lstStyle/>
          <a:p>
            <a:fld id="{92456AF2-6592-4F73-B155-D00F10316DDF}" type="slidenum">
              <a:rPr lang="en-US" smtClean="0"/>
              <a:pPr/>
              <a:t>2</a:t>
            </a:fld>
            <a:endParaRPr lang="en-US"/>
          </a:p>
        </p:txBody>
      </p:sp>
      <p:sp>
        <p:nvSpPr>
          <p:cNvPr id="5" name="TextBox 4"/>
          <p:cNvSpPr txBox="1"/>
          <p:nvPr>
            <p:custDataLst>
              <p:tags r:id="rId5"/>
            </p:custDataLst>
          </p:nvPr>
        </p:nvSpPr>
        <p:spPr>
          <a:xfrm>
            <a:off x="3372044" y="6162908"/>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pic>
        <p:nvPicPr>
          <p:cNvPr id="1026" name="Picture 2" descr="\\10.175.25.208\exchange\CENTER FILES\CTE_INTERNAL\DESIGN TEAM\LIBRARY PHOTOS\Gettyimages\Teaming\team with gear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78974" y="3278224"/>
            <a:ext cx="3684896" cy="250046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892833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p:txBody>
          <a:bodyPr rtlCol="0">
            <a:normAutofit/>
          </a:bodyPr>
          <a:lstStyle/>
          <a:p>
            <a:pPr algn="ctr">
              <a:defRPr/>
            </a:pPr>
            <a:r>
              <a:rPr lang="en-US" sz="4000" dirty="0" smtClean="0"/>
              <a:t>The 7-Point COS Rating Scale:</a:t>
            </a:r>
            <a:r>
              <a:rPr lang="en-US" dirty="0" smtClean="0"/>
              <a:t/>
            </a:r>
            <a:br>
              <a:rPr lang="en-US" dirty="0" smtClean="0"/>
            </a:br>
            <a:r>
              <a:rPr lang="en-US" sz="3200" dirty="0"/>
              <a:t>Maryland’s COS Descriptors with Buckets</a:t>
            </a:r>
          </a:p>
        </p:txBody>
      </p:sp>
      <p:pic>
        <p:nvPicPr>
          <p:cNvPr id="2051" name="Content Placeholder 5" descr="COS Ratings and MD Descriptors with buckets.jpg"/>
          <p:cNvPicPr>
            <a:picLocks noGrp="1" noChangeAspect="1"/>
          </p:cNvPicPr>
          <p:nvPr>
            <p:ph sz="half" idx="1"/>
          </p:nvPr>
        </p:nvPicPr>
        <p:blipFill>
          <a:blip r:embed="rId8" cstate="print">
            <a:extLst>
              <a:ext uri="{28A0092B-C50C-407E-A947-70E740481C1C}">
                <a14:useLocalDpi xmlns:a14="http://schemas.microsoft.com/office/drawing/2010/main" val="0"/>
              </a:ext>
            </a:extLst>
          </a:blip>
          <a:srcRect/>
          <a:stretch>
            <a:fillRect/>
          </a:stretch>
        </p:blipFill>
        <p:spPr>
          <a:xfrm>
            <a:off x="2131177" y="2151060"/>
            <a:ext cx="3312152" cy="3811430"/>
          </a:xfrm>
        </p:spPr>
      </p:pic>
      <p:sp>
        <p:nvSpPr>
          <p:cNvPr id="2052" name="Content Placeholder 6"/>
          <p:cNvSpPr>
            <a:spLocks noGrp="1"/>
          </p:cNvSpPr>
          <p:nvPr>
            <p:ph sz="half" idx="2"/>
            <p:custDataLst>
              <p:tags r:id="rId3"/>
            </p:custDataLst>
          </p:nvPr>
        </p:nvSpPr>
        <p:spPr>
          <a:xfrm>
            <a:off x="6096000" y="2519680"/>
            <a:ext cx="4267200" cy="3758884"/>
          </a:xfrm>
        </p:spPr>
        <p:txBody>
          <a:bodyPr/>
          <a:lstStyle/>
          <a:p>
            <a:pPr eaLnBrk="1" hangingPunct="1"/>
            <a:r>
              <a:rPr lang="en-US" altLang="en-US" dirty="0" smtClean="0"/>
              <a:t>Visual depiction of the   7-point COS Rating Scale with family friendly descriptor statements</a:t>
            </a:r>
          </a:p>
          <a:p>
            <a:pPr eaLnBrk="1" hangingPunct="1"/>
            <a:r>
              <a:rPr lang="en-US" altLang="en-US" dirty="0" smtClean="0"/>
              <a:t>Aligns with the child outcomes measurement process utilized in the Maryland Infants and Toddlers Program (MITP)</a:t>
            </a:r>
          </a:p>
        </p:txBody>
      </p:sp>
      <p:sp>
        <p:nvSpPr>
          <p:cNvPr id="2" name="Slide Number Placeholder 1"/>
          <p:cNvSpPr>
            <a:spLocks noGrp="1"/>
          </p:cNvSpPr>
          <p:nvPr>
            <p:ph type="sldNum" sz="quarter" idx="12"/>
            <p:custDataLst>
              <p:tags r:id="rId4"/>
            </p:custDataLst>
          </p:nvPr>
        </p:nvSpPr>
        <p:spPr/>
        <p:txBody>
          <a:bodyPr/>
          <a:lstStyle/>
          <a:p>
            <a:fld id="{92456AF2-6592-4F73-B155-D00F10316DDF}" type="slidenum">
              <a:rPr lang="en-US" smtClean="0"/>
              <a:pPr/>
              <a:t>20</a:t>
            </a:fld>
            <a:endParaRPr lang="en-US"/>
          </a:p>
        </p:txBody>
      </p:sp>
      <p:sp>
        <p:nvSpPr>
          <p:cNvPr id="6" name="TextBox 5"/>
          <p:cNvSpPr txBox="1"/>
          <p:nvPr>
            <p:custDataLst>
              <p:tags r:id="rId5"/>
            </p:custDataLst>
          </p:nvPr>
        </p:nvSpPr>
        <p:spPr>
          <a:xfrm>
            <a:off x="3305257" y="6238715"/>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spTree>
    <p:custDataLst>
      <p:tags r:id="rId1"/>
    </p:custDataLst>
    <p:extLst>
      <p:ext uri="{BB962C8B-B14F-4D97-AF65-F5344CB8AC3E}">
        <p14:creationId xmlns:p14="http://schemas.microsoft.com/office/powerpoint/2010/main" val="8898932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825362" y="1333551"/>
            <a:ext cx="1905000" cy="4248150"/>
          </a:xfrm>
        </p:spPr>
        <p:txBody>
          <a:bodyPr rtlCol="0">
            <a:normAutofit/>
          </a:bodyPr>
          <a:lstStyle/>
          <a:p>
            <a:pPr algn="ctr">
              <a:defRPr/>
            </a:pPr>
            <a:r>
              <a:rPr lang="en-US" sz="4000" dirty="0" smtClean="0"/>
              <a:t>The </a:t>
            </a:r>
            <a:br>
              <a:rPr lang="en-US" sz="4000" dirty="0" smtClean="0"/>
            </a:br>
            <a:r>
              <a:rPr lang="en-US" sz="4000" dirty="0" smtClean="0"/>
              <a:t>7-Point COS Rating Scale: </a:t>
            </a:r>
            <a:r>
              <a:rPr lang="en-US" dirty="0" smtClean="0"/>
              <a:t/>
            </a:r>
            <a:br>
              <a:rPr lang="en-US" dirty="0" smtClean="0"/>
            </a:br>
            <a:r>
              <a:rPr lang="en-US" sz="3200" dirty="0" smtClean="0"/>
              <a:t>Decision Tree</a:t>
            </a:r>
          </a:p>
        </p:txBody>
      </p:sp>
      <p:sp>
        <p:nvSpPr>
          <p:cNvPr id="2" name="Slide Number Placeholder 1"/>
          <p:cNvSpPr>
            <a:spLocks noGrp="1"/>
          </p:cNvSpPr>
          <p:nvPr>
            <p:ph type="sldNum" sz="quarter" idx="12"/>
            <p:custDataLst>
              <p:tags r:id="rId3"/>
            </p:custDataLst>
          </p:nvPr>
        </p:nvSpPr>
        <p:spPr>
          <a:xfrm>
            <a:off x="9454599" y="6158304"/>
            <a:ext cx="1706217" cy="365125"/>
          </a:xfrm>
        </p:spPr>
        <p:txBody>
          <a:bodyPr/>
          <a:lstStyle/>
          <a:p>
            <a:fld id="{92456AF2-6592-4F73-B155-D00F10316DDF}" type="slidenum">
              <a:rPr lang="en-US" smtClean="0"/>
              <a:pPr/>
              <a:t>21</a:t>
            </a:fld>
            <a:endParaRPr lang="en-US" dirty="0"/>
          </a:p>
        </p:txBody>
      </p:sp>
      <p:pic>
        <p:nvPicPr>
          <p:cNvPr id="2050" name="Picture 2"/>
          <p:cNvPicPr>
            <a:picLocks noChangeAspect="1" noChangeArrowheads="1"/>
          </p:cNvPicPr>
          <p:nvPr>
            <p:custDataLst>
              <p:tags r:id="rId4"/>
            </p:custDataLst>
          </p:nvPr>
        </p:nvPicPr>
        <p:blipFill rotWithShape="1">
          <a:blip r:embed="rId7">
            <a:extLst>
              <a:ext uri="{28A0092B-C50C-407E-A947-70E740481C1C}">
                <a14:useLocalDpi xmlns:a14="http://schemas.microsoft.com/office/drawing/2010/main" val="0"/>
              </a:ext>
            </a:extLst>
          </a:blip>
          <a:srcRect l="6756" t="11914" r="57463" b="16211"/>
          <a:stretch/>
        </p:blipFill>
        <p:spPr bwMode="auto">
          <a:xfrm>
            <a:off x="3129998" y="391824"/>
            <a:ext cx="7631182" cy="61316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1244895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sz="4000" dirty="0" smtClean="0"/>
              <a:t>Summary Ratings are Based On…</a:t>
            </a:r>
            <a:endParaRPr lang="en-US" sz="4000" dirty="0"/>
          </a:p>
        </p:txBody>
      </p:sp>
      <p:sp>
        <p:nvSpPr>
          <p:cNvPr id="3" name="Text Placeholder 2"/>
          <p:cNvSpPr>
            <a:spLocks noGrp="1"/>
          </p:cNvSpPr>
          <p:nvPr>
            <p:ph type="body" idx="1"/>
            <p:custDataLst>
              <p:tags r:id="rId3"/>
            </p:custDataLst>
          </p:nvPr>
        </p:nvSpPr>
        <p:spPr/>
        <p:txBody>
          <a:bodyPr/>
          <a:lstStyle/>
          <a:p>
            <a:r>
              <a:rPr lang="en-US" dirty="0" smtClean="0"/>
              <a:t>Multiple Methods</a:t>
            </a:r>
            <a:endParaRPr lang="en-US" dirty="0"/>
          </a:p>
        </p:txBody>
      </p:sp>
      <p:sp>
        <p:nvSpPr>
          <p:cNvPr id="4" name="Content Placeholder 3"/>
          <p:cNvSpPr>
            <a:spLocks noGrp="1"/>
          </p:cNvSpPr>
          <p:nvPr>
            <p:ph sz="half" idx="2"/>
            <p:custDataLst>
              <p:tags r:id="rId4"/>
            </p:custDataLst>
          </p:nvPr>
        </p:nvSpPr>
        <p:spPr/>
        <p:txBody>
          <a:bodyPr/>
          <a:lstStyle/>
          <a:p>
            <a:r>
              <a:rPr lang="en-US" dirty="0" smtClean="0"/>
              <a:t>Curriculum-based assessments</a:t>
            </a:r>
          </a:p>
          <a:p>
            <a:r>
              <a:rPr lang="en-US" dirty="0" smtClean="0"/>
              <a:t>Norm-referenced assessments</a:t>
            </a:r>
          </a:p>
          <a:p>
            <a:r>
              <a:rPr lang="en-US" dirty="0" smtClean="0"/>
              <a:t>Developmental screenings</a:t>
            </a:r>
          </a:p>
          <a:p>
            <a:r>
              <a:rPr lang="en-US" dirty="0" smtClean="0"/>
              <a:t>Formative assessment (e.g., Maryland’s </a:t>
            </a:r>
            <a:r>
              <a:rPr lang="en-US" i="1" dirty="0" smtClean="0"/>
              <a:t>Early Learning Assessment</a:t>
            </a:r>
            <a:r>
              <a:rPr lang="en-US" dirty="0" smtClean="0"/>
              <a:t>)</a:t>
            </a:r>
          </a:p>
          <a:p>
            <a:r>
              <a:rPr lang="en-US" dirty="0" smtClean="0"/>
              <a:t>Observation, interview, and report</a:t>
            </a:r>
          </a:p>
          <a:p>
            <a:endParaRPr lang="en-US" dirty="0" smtClean="0"/>
          </a:p>
          <a:p>
            <a:endParaRPr lang="en-US" dirty="0" smtClean="0"/>
          </a:p>
          <a:p>
            <a:endParaRPr lang="en-US" dirty="0"/>
          </a:p>
        </p:txBody>
      </p:sp>
      <p:sp>
        <p:nvSpPr>
          <p:cNvPr id="5" name="Text Placeholder 4"/>
          <p:cNvSpPr>
            <a:spLocks noGrp="1"/>
          </p:cNvSpPr>
          <p:nvPr>
            <p:ph type="body" sz="quarter" idx="3"/>
            <p:custDataLst>
              <p:tags r:id="rId5"/>
            </p:custDataLst>
          </p:nvPr>
        </p:nvSpPr>
        <p:spPr/>
        <p:txBody>
          <a:bodyPr/>
          <a:lstStyle/>
          <a:p>
            <a:r>
              <a:rPr lang="en-US" dirty="0" smtClean="0"/>
              <a:t>Multiple Sources of Information</a:t>
            </a:r>
            <a:endParaRPr lang="en-US" dirty="0"/>
          </a:p>
        </p:txBody>
      </p:sp>
      <p:sp>
        <p:nvSpPr>
          <p:cNvPr id="6" name="Content Placeholder 5"/>
          <p:cNvSpPr>
            <a:spLocks noGrp="1"/>
          </p:cNvSpPr>
          <p:nvPr>
            <p:ph sz="quarter" idx="4"/>
            <p:custDataLst>
              <p:tags r:id="rId6"/>
            </p:custDataLst>
          </p:nvPr>
        </p:nvSpPr>
        <p:spPr/>
        <p:txBody>
          <a:bodyPr/>
          <a:lstStyle/>
          <a:p>
            <a:r>
              <a:rPr lang="en-US" dirty="0" smtClean="0"/>
              <a:t>Family information</a:t>
            </a:r>
          </a:p>
          <a:p>
            <a:r>
              <a:rPr lang="en-US" dirty="0" smtClean="0"/>
              <a:t>General and specialized educators</a:t>
            </a:r>
          </a:p>
          <a:p>
            <a:r>
              <a:rPr lang="en-US" dirty="0" smtClean="0"/>
              <a:t>Related </a:t>
            </a:r>
            <a:r>
              <a:rPr lang="en-US" dirty="0"/>
              <a:t>s</a:t>
            </a:r>
            <a:r>
              <a:rPr lang="en-US" dirty="0" smtClean="0"/>
              <a:t>ervice providers</a:t>
            </a:r>
          </a:p>
          <a:p>
            <a:r>
              <a:rPr lang="en-US" dirty="0" smtClean="0"/>
              <a:t>Physicians</a:t>
            </a:r>
          </a:p>
          <a:p>
            <a:r>
              <a:rPr lang="en-US" dirty="0" smtClean="0"/>
              <a:t>Early care and education providers</a:t>
            </a:r>
          </a:p>
          <a:p>
            <a:r>
              <a:rPr lang="en-US" dirty="0" smtClean="0"/>
              <a:t>People familiar with the child in all settings and situations </a:t>
            </a:r>
            <a:endParaRPr lang="en-US" dirty="0"/>
          </a:p>
        </p:txBody>
      </p:sp>
      <p:sp>
        <p:nvSpPr>
          <p:cNvPr id="7" name="Slide Number Placeholder 6"/>
          <p:cNvSpPr>
            <a:spLocks noGrp="1"/>
          </p:cNvSpPr>
          <p:nvPr>
            <p:ph type="sldNum" sz="quarter" idx="12"/>
            <p:custDataLst>
              <p:tags r:id="rId7"/>
            </p:custDataLst>
          </p:nvPr>
        </p:nvSpPr>
        <p:spPr/>
        <p:txBody>
          <a:bodyPr/>
          <a:lstStyle/>
          <a:p>
            <a:fld id="{466EEA67-8E32-470B-856F-44BBBD462677}" type="slidenum">
              <a:rPr lang="en-US" smtClean="0"/>
              <a:pPr/>
              <a:t>22</a:t>
            </a:fld>
            <a:endParaRPr lang="en-US" dirty="0"/>
          </a:p>
        </p:txBody>
      </p:sp>
      <p:sp>
        <p:nvSpPr>
          <p:cNvPr id="8" name="TextBox 7"/>
          <p:cNvSpPr txBox="1"/>
          <p:nvPr>
            <p:custDataLst>
              <p:tags r:id="rId8"/>
            </p:custDataLst>
          </p:nvPr>
        </p:nvSpPr>
        <p:spPr>
          <a:xfrm>
            <a:off x="3520440" y="6179262"/>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spTree>
    <p:custDataLst>
      <p:tags r:id="rId1"/>
    </p:custDataLst>
    <p:extLst>
      <p:ext uri="{BB962C8B-B14F-4D97-AF65-F5344CB8AC3E}">
        <p14:creationId xmlns:p14="http://schemas.microsoft.com/office/powerpoint/2010/main" val="15740888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100" name="Rectangle 4"/>
          <p:cNvSpPr>
            <a:spLocks noGrp="1" noChangeArrowheads="1"/>
          </p:cNvSpPr>
          <p:nvPr>
            <p:ph type="title"/>
            <p:custDataLst>
              <p:tags r:id="rId2"/>
            </p:custDataLst>
          </p:nvPr>
        </p:nvSpPr>
        <p:spPr>
          <a:xfrm>
            <a:off x="1191490" y="673767"/>
            <a:ext cx="10162309" cy="1172961"/>
          </a:xfrm>
        </p:spPr>
        <p:txBody>
          <a:bodyPr>
            <a:normAutofit/>
          </a:bodyPr>
          <a:lstStyle/>
          <a:p>
            <a:pPr eaLnBrk="1" hangingPunct="1">
              <a:defRPr/>
            </a:pPr>
            <a:r>
              <a:rPr lang="en-US" sz="4000" dirty="0" smtClean="0"/>
              <a:t>Translating Assessment Scores to Outcomes</a:t>
            </a:r>
          </a:p>
        </p:txBody>
      </p:sp>
      <p:sp>
        <p:nvSpPr>
          <p:cNvPr id="36869" name="Rectangle 5"/>
          <p:cNvSpPr>
            <a:spLocks noGrp="1" noChangeArrowheads="1"/>
          </p:cNvSpPr>
          <p:nvPr>
            <p:ph idx="1"/>
            <p:custDataLst>
              <p:tags r:id="rId3"/>
            </p:custDataLst>
          </p:nvPr>
        </p:nvSpPr>
        <p:spPr>
          <a:xfrm>
            <a:off x="1191490" y="2045368"/>
            <a:ext cx="9801758" cy="3880716"/>
          </a:xfrm>
        </p:spPr>
        <p:txBody>
          <a:bodyPr/>
          <a:lstStyle/>
          <a:p>
            <a:r>
              <a:rPr lang="en-US" sz="2400" dirty="0" smtClean="0"/>
              <a:t>A domain </a:t>
            </a:r>
            <a:r>
              <a:rPr lang="en-US" sz="2400" dirty="0"/>
              <a:t>s</a:t>
            </a:r>
            <a:r>
              <a:rPr lang="en-US" sz="2400" dirty="0" smtClean="0"/>
              <a:t>core on an assessment </a:t>
            </a:r>
            <a:r>
              <a:rPr lang="en-US" sz="2400" dirty="0"/>
              <a:t>t</a:t>
            </a:r>
            <a:r>
              <a:rPr lang="en-US" sz="2400" dirty="0" smtClean="0"/>
              <a:t>ool </a:t>
            </a:r>
            <a:r>
              <a:rPr lang="en-US" sz="2400" dirty="0"/>
              <a:t>d</a:t>
            </a:r>
            <a:r>
              <a:rPr lang="en-US" sz="2400" dirty="0" smtClean="0"/>
              <a:t>oes </a:t>
            </a:r>
            <a:r>
              <a:rPr lang="en-US" sz="2400" i="1" dirty="0"/>
              <a:t>n</a:t>
            </a:r>
            <a:r>
              <a:rPr lang="en-US" sz="2400" i="1" dirty="0" smtClean="0"/>
              <a:t>ot</a:t>
            </a:r>
            <a:r>
              <a:rPr lang="en-US" sz="2400" dirty="0" smtClean="0"/>
              <a:t> </a:t>
            </a:r>
            <a:r>
              <a:rPr lang="en-US" sz="2400" dirty="0"/>
              <a:t>n</a:t>
            </a:r>
            <a:r>
              <a:rPr lang="en-US" sz="2400" dirty="0" smtClean="0"/>
              <a:t>ecessarily </a:t>
            </a:r>
            <a:r>
              <a:rPr lang="en-US" sz="2400" dirty="0"/>
              <a:t>t</a:t>
            </a:r>
            <a:r>
              <a:rPr lang="en-US" sz="2400" dirty="0" smtClean="0"/>
              <a:t>ranslate </a:t>
            </a:r>
            <a:r>
              <a:rPr lang="en-US" sz="2400" dirty="0"/>
              <a:t>d</a:t>
            </a:r>
            <a:r>
              <a:rPr lang="en-US" sz="2400" dirty="0" smtClean="0"/>
              <a:t>irectly </a:t>
            </a:r>
            <a:r>
              <a:rPr lang="en-US" sz="2400" dirty="0"/>
              <a:t>i</a:t>
            </a:r>
            <a:r>
              <a:rPr lang="en-US" sz="2400" dirty="0" smtClean="0"/>
              <a:t>nto an outcome </a:t>
            </a:r>
            <a:r>
              <a:rPr lang="en-US" sz="2400" dirty="0"/>
              <a:t>r</a:t>
            </a:r>
            <a:r>
              <a:rPr lang="en-US" sz="2400" dirty="0" smtClean="0"/>
              <a:t>ating</a:t>
            </a:r>
          </a:p>
          <a:p>
            <a:r>
              <a:rPr lang="en-US" altLang="en-US" sz="2400" dirty="0" smtClean="0"/>
              <a:t>Ratings require: </a:t>
            </a:r>
          </a:p>
          <a:p>
            <a:pPr lvl="1" eaLnBrk="1" hangingPunct="1"/>
            <a:r>
              <a:rPr lang="en-US" altLang="en-US" dirty="0" smtClean="0"/>
              <a:t>Looking at functional behaviors</a:t>
            </a:r>
          </a:p>
          <a:p>
            <a:pPr lvl="1" eaLnBrk="1" hangingPunct="1"/>
            <a:r>
              <a:rPr lang="en-US" altLang="en-US" dirty="0" smtClean="0"/>
              <a:t>Collecting and synthesizing input from many sources familiar with the child in many different settings and situations</a:t>
            </a:r>
          </a:p>
        </p:txBody>
      </p:sp>
      <p:sp>
        <p:nvSpPr>
          <p:cNvPr id="5" name="TextBox 4"/>
          <p:cNvSpPr txBox="1"/>
          <p:nvPr>
            <p:custDataLst>
              <p:tags r:id="rId4"/>
            </p:custDataLst>
          </p:nvPr>
        </p:nvSpPr>
        <p:spPr>
          <a:xfrm>
            <a:off x="3320497" y="6226566"/>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sp>
        <p:nvSpPr>
          <p:cNvPr id="7" name="Slide Number Placeholder 6"/>
          <p:cNvSpPr>
            <a:spLocks noGrp="1"/>
          </p:cNvSpPr>
          <p:nvPr>
            <p:ph type="sldNum" sz="quarter" idx="12"/>
            <p:custDataLst>
              <p:tags r:id="rId5"/>
            </p:custDataLst>
          </p:nvPr>
        </p:nvSpPr>
        <p:spPr>
          <a:xfrm>
            <a:off x="9309654" y="6119811"/>
            <a:ext cx="1706217" cy="365125"/>
          </a:xfrm>
        </p:spPr>
        <p:txBody>
          <a:bodyPr/>
          <a:lstStyle/>
          <a:p>
            <a:r>
              <a:rPr lang="en-US" dirty="0" smtClean="0"/>
              <a:t>23</a:t>
            </a:r>
            <a:endParaRPr lang="en-US" dirty="0"/>
          </a:p>
        </p:txBody>
      </p:sp>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t="8584"/>
          <a:stretch/>
        </p:blipFill>
        <p:spPr>
          <a:xfrm>
            <a:off x="7670541" y="4162798"/>
            <a:ext cx="2633812" cy="2063768"/>
          </a:xfrm>
          <a:prstGeom prst="rect">
            <a:avLst/>
          </a:prstGeom>
        </p:spPr>
      </p:pic>
    </p:spTree>
    <p:custDataLst>
      <p:tags r:id="rId1"/>
    </p:custDataLst>
    <p:extLst>
      <p:ext uri="{BB962C8B-B14F-4D97-AF65-F5344CB8AC3E}">
        <p14:creationId xmlns:p14="http://schemas.microsoft.com/office/powerpoint/2010/main" val="37488101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143000" y="609600"/>
            <a:ext cx="9875520" cy="1356360"/>
          </a:xfrm>
        </p:spPr>
        <p:txBody>
          <a:bodyPr>
            <a:normAutofit/>
          </a:bodyPr>
          <a:lstStyle/>
          <a:p>
            <a:r>
              <a:rPr lang="en-US" sz="4000" dirty="0" smtClean="0"/>
              <a:t>Summary Ratings Reflect Global Functioning</a:t>
            </a:r>
            <a:endParaRPr lang="en-US" sz="4000" dirty="0"/>
          </a:p>
        </p:txBody>
      </p:sp>
      <p:sp>
        <p:nvSpPr>
          <p:cNvPr id="3" name="Content Placeholder 2"/>
          <p:cNvSpPr>
            <a:spLocks noGrp="1"/>
          </p:cNvSpPr>
          <p:nvPr>
            <p:ph idx="1"/>
            <p:custDataLst>
              <p:tags r:id="rId3"/>
            </p:custDataLst>
          </p:nvPr>
        </p:nvSpPr>
        <p:spPr/>
        <p:txBody>
          <a:bodyPr/>
          <a:lstStyle/>
          <a:p>
            <a:r>
              <a:rPr lang="en-US" altLang="en-US" sz="2400" dirty="0"/>
              <a:t>Ratings on each outcome are a snapshot of: </a:t>
            </a:r>
          </a:p>
          <a:p>
            <a:pPr lvl="1"/>
            <a:r>
              <a:rPr lang="en-US" altLang="en-US" dirty="0"/>
              <a:t>The whole child</a:t>
            </a:r>
          </a:p>
          <a:p>
            <a:pPr lvl="1"/>
            <a:r>
              <a:rPr lang="en-US" altLang="en-US" dirty="0"/>
              <a:t>Status of the child’s current functioning</a:t>
            </a:r>
          </a:p>
          <a:p>
            <a:pPr lvl="1"/>
            <a:r>
              <a:rPr lang="en-US" altLang="en-US" dirty="0"/>
              <a:t>Functioning across settings and </a:t>
            </a:r>
            <a:r>
              <a:rPr lang="en-US" altLang="en-US" dirty="0" smtClean="0"/>
              <a:t>situations</a:t>
            </a:r>
            <a:endParaRPr lang="en-US" altLang="en-US" dirty="0"/>
          </a:p>
          <a:p>
            <a:r>
              <a:rPr lang="en-US" altLang="en-US" sz="2400" dirty="0"/>
              <a:t>Rather than:</a:t>
            </a:r>
          </a:p>
          <a:p>
            <a:pPr lvl="1"/>
            <a:r>
              <a:rPr lang="en-US" altLang="en-US" dirty="0"/>
              <a:t>Skill by skill</a:t>
            </a:r>
          </a:p>
          <a:p>
            <a:pPr lvl="1"/>
            <a:r>
              <a:rPr lang="en-US" altLang="en-US" dirty="0"/>
              <a:t>In one standardized way</a:t>
            </a:r>
          </a:p>
          <a:p>
            <a:pPr lvl="1"/>
            <a:r>
              <a:rPr lang="en-US" altLang="en-US" dirty="0"/>
              <a:t>Split by domains</a:t>
            </a:r>
          </a:p>
          <a:p>
            <a:pPr marL="0" indent="0">
              <a:buNone/>
            </a:pPr>
            <a:endParaRPr lang="en-US" dirty="0"/>
          </a:p>
        </p:txBody>
      </p:sp>
      <p:sp>
        <p:nvSpPr>
          <p:cNvPr id="4" name="Slide Number Placeholder 3"/>
          <p:cNvSpPr>
            <a:spLocks noGrp="1"/>
          </p:cNvSpPr>
          <p:nvPr>
            <p:ph type="sldNum" sz="quarter" idx="12"/>
            <p:custDataLst>
              <p:tags r:id="rId4"/>
            </p:custDataLst>
          </p:nvPr>
        </p:nvSpPr>
        <p:spPr/>
        <p:txBody>
          <a:bodyPr/>
          <a:lstStyle/>
          <a:p>
            <a:fld id="{92456AF2-6592-4F73-B155-D00F10316DDF}" type="slidenum">
              <a:rPr lang="en-US" smtClean="0"/>
              <a:pPr/>
              <a:t>24</a:t>
            </a:fld>
            <a:endParaRPr lang="en-US"/>
          </a:p>
        </p:txBody>
      </p:sp>
      <p:sp>
        <p:nvSpPr>
          <p:cNvPr id="5" name="TextBox 4"/>
          <p:cNvSpPr txBox="1"/>
          <p:nvPr>
            <p:custDataLst>
              <p:tags r:id="rId5"/>
            </p:custDataLst>
          </p:nvPr>
        </p:nvSpPr>
        <p:spPr>
          <a:xfrm>
            <a:off x="3473173" y="6162908"/>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spTree>
    <p:custDataLst>
      <p:tags r:id="rId1"/>
    </p:custDataLst>
    <p:extLst>
      <p:ext uri="{BB962C8B-B14F-4D97-AF65-F5344CB8AC3E}">
        <p14:creationId xmlns:p14="http://schemas.microsoft.com/office/powerpoint/2010/main" val="23951323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4" name="Rectangle 4"/>
          <p:cNvSpPr>
            <a:spLocks noGrp="1" noChangeArrowheads="1"/>
          </p:cNvSpPr>
          <p:nvPr>
            <p:ph type="title"/>
            <p:custDataLst>
              <p:tags r:id="rId2"/>
            </p:custDataLst>
          </p:nvPr>
        </p:nvSpPr>
        <p:spPr>
          <a:xfrm>
            <a:off x="1143000" y="667732"/>
            <a:ext cx="9875520" cy="1356360"/>
          </a:xfrm>
        </p:spPr>
        <p:txBody>
          <a:bodyPr>
            <a:normAutofit/>
          </a:bodyPr>
          <a:lstStyle/>
          <a:p>
            <a:pPr eaLnBrk="1" hangingPunct="1">
              <a:defRPr/>
            </a:pPr>
            <a:r>
              <a:rPr lang="en-US" sz="4000" dirty="0" smtClean="0"/>
              <a:t>Deciding the Rating</a:t>
            </a:r>
          </a:p>
        </p:txBody>
      </p:sp>
      <p:sp>
        <p:nvSpPr>
          <p:cNvPr id="50181" name="Rectangle 5"/>
          <p:cNvSpPr>
            <a:spLocks noGrp="1" noChangeArrowheads="1"/>
          </p:cNvSpPr>
          <p:nvPr>
            <p:ph idx="1"/>
            <p:custDataLst>
              <p:tags r:id="rId3"/>
            </p:custDataLst>
          </p:nvPr>
        </p:nvSpPr>
        <p:spPr/>
        <p:txBody>
          <a:bodyPr>
            <a:normAutofit/>
          </a:bodyPr>
          <a:lstStyle/>
          <a:p>
            <a:pPr eaLnBrk="1" hangingPunct="1"/>
            <a:r>
              <a:rPr lang="en-US" altLang="en-US" sz="2400" dirty="0" smtClean="0"/>
              <a:t>Focus on the child’s overall functioning across settings and situations </a:t>
            </a:r>
          </a:p>
          <a:p>
            <a:pPr eaLnBrk="1" hangingPunct="1"/>
            <a:r>
              <a:rPr lang="en-US" altLang="en-US" sz="2400" dirty="0" smtClean="0"/>
              <a:t>Functioning that is displayed rarely and/or when the child is provided with a lot of unusual support or prompts is of little significance for the rating</a:t>
            </a:r>
          </a:p>
        </p:txBody>
      </p:sp>
      <p:sp>
        <p:nvSpPr>
          <p:cNvPr id="50179" name="Slide Number Placeholder 5"/>
          <p:cNvSpPr>
            <a:spLocks noGrp="1"/>
          </p:cNvSpPr>
          <p:nvPr>
            <p:ph type="sldNum" sz="quarter" idx="12"/>
            <p:custDataLst>
              <p:tags r:id="rId4"/>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8001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dirty="0" smtClean="0">
                <a:solidFill>
                  <a:schemeClr val="accent5"/>
                </a:solidFill>
                <a:latin typeface="+mn-lt"/>
              </a:rPr>
              <a:t>25</a:t>
            </a:r>
            <a:endParaRPr lang="en-US" altLang="en-US" sz="1200" dirty="0">
              <a:solidFill>
                <a:schemeClr val="accent5"/>
              </a:solidFill>
              <a:latin typeface="+mn-lt"/>
            </a:endParaRPr>
          </a:p>
        </p:txBody>
      </p:sp>
      <p:sp>
        <p:nvSpPr>
          <p:cNvPr id="5" name="TextBox 4"/>
          <p:cNvSpPr txBox="1"/>
          <p:nvPr>
            <p:custDataLst>
              <p:tags r:id="rId5"/>
            </p:custDataLst>
          </p:nvPr>
        </p:nvSpPr>
        <p:spPr>
          <a:xfrm>
            <a:off x="3303932" y="6162908"/>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86817" y="3274449"/>
            <a:ext cx="2896621" cy="2821842"/>
          </a:xfrm>
          <a:prstGeom prst="rect">
            <a:avLst/>
          </a:prstGeom>
        </p:spPr>
      </p:pic>
    </p:spTree>
    <p:custDataLst>
      <p:tags r:id="rId1"/>
    </p:custDataLst>
    <p:extLst>
      <p:ext uri="{BB962C8B-B14F-4D97-AF65-F5344CB8AC3E}">
        <p14:creationId xmlns:p14="http://schemas.microsoft.com/office/powerpoint/2010/main" val="12176355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143000" y="609600"/>
            <a:ext cx="9872871" cy="1356360"/>
          </a:xfrm>
        </p:spPr>
        <p:txBody>
          <a:bodyPr>
            <a:normAutofit/>
          </a:bodyPr>
          <a:lstStyle/>
          <a:p>
            <a:r>
              <a:rPr lang="en-US" sz="4000" dirty="0" smtClean="0"/>
              <a:t>Why is it Important to Document Ratings?</a:t>
            </a:r>
            <a:endParaRPr lang="en-US" sz="4000" dirty="0"/>
          </a:p>
        </p:txBody>
      </p:sp>
      <p:sp>
        <p:nvSpPr>
          <p:cNvPr id="3" name="Content Placeholder 2"/>
          <p:cNvSpPr>
            <a:spLocks noGrp="1"/>
          </p:cNvSpPr>
          <p:nvPr>
            <p:ph idx="1"/>
            <p:custDataLst>
              <p:tags r:id="rId3"/>
            </p:custDataLst>
          </p:nvPr>
        </p:nvSpPr>
        <p:spPr/>
        <p:txBody>
          <a:bodyPr/>
          <a:lstStyle/>
          <a:p>
            <a:r>
              <a:rPr lang="en-US" sz="2400" dirty="0"/>
              <a:t>Documentation provides a record of the rationale for the rating decision</a:t>
            </a:r>
          </a:p>
          <a:p>
            <a:pPr lvl="1"/>
            <a:r>
              <a:rPr lang="en-US" dirty="0"/>
              <a:t>Evidence can be reviewed to see whether people are </a:t>
            </a:r>
            <a:r>
              <a:rPr lang="en-US" dirty="0" smtClean="0"/>
              <a:t>using the rating scale properly </a:t>
            </a:r>
            <a:r>
              <a:rPr lang="en-US" dirty="0"/>
              <a:t>(i.e., rating similar children in the same ways)</a:t>
            </a:r>
          </a:p>
          <a:p>
            <a:pPr lvl="1"/>
            <a:r>
              <a:rPr lang="en-US" dirty="0"/>
              <a:t>Helps identify needs for future training and technical assistance</a:t>
            </a:r>
          </a:p>
          <a:p>
            <a:pPr lvl="1"/>
            <a:r>
              <a:rPr lang="en-US" dirty="0"/>
              <a:t>May be useful for new team members reviewing the </a:t>
            </a:r>
            <a:r>
              <a:rPr lang="en-US" dirty="0" smtClean="0"/>
              <a:t>file</a:t>
            </a:r>
          </a:p>
          <a:p>
            <a:r>
              <a:rPr lang="en-US" sz="2400" dirty="0" smtClean="0"/>
              <a:t>Documentation informs and supports the development of individualized IFSP outcomes and IEP goals</a:t>
            </a:r>
            <a:endParaRPr lang="en-US" sz="2400" dirty="0"/>
          </a:p>
          <a:p>
            <a:endParaRPr lang="en-US" dirty="0"/>
          </a:p>
        </p:txBody>
      </p:sp>
      <p:sp>
        <p:nvSpPr>
          <p:cNvPr id="4" name="Slide Number Placeholder 3"/>
          <p:cNvSpPr>
            <a:spLocks noGrp="1"/>
          </p:cNvSpPr>
          <p:nvPr>
            <p:ph type="sldNum" sz="quarter" idx="12"/>
            <p:custDataLst>
              <p:tags r:id="rId4"/>
            </p:custDataLst>
          </p:nvPr>
        </p:nvSpPr>
        <p:spPr/>
        <p:txBody>
          <a:bodyPr/>
          <a:lstStyle/>
          <a:p>
            <a:fld id="{92456AF2-6592-4F73-B155-D00F10316DDF}" type="slidenum">
              <a:rPr lang="en-US" smtClean="0"/>
              <a:pPr/>
              <a:t>26</a:t>
            </a:fld>
            <a:endParaRPr lang="en-US"/>
          </a:p>
        </p:txBody>
      </p:sp>
      <p:sp>
        <p:nvSpPr>
          <p:cNvPr id="5" name="TextBox 4"/>
          <p:cNvSpPr txBox="1"/>
          <p:nvPr>
            <p:custDataLst>
              <p:tags r:id="rId5"/>
            </p:custDataLst>
          </p:nvPr>
        </p:nvSpPr>
        <p:spPr>
          <a:xfrm>
            <a:off x="3303932" y="6162908"/>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spTree>
    <p:custDataLst>
      <p:tags r:id="rId1"/>
    </p:custDataLst>
    <p:extLst>
      <p:ext uri="{BB962C8B-B14F-4D97-AF65-F5344CB8AC3E}">
        <p14:creationId xmlns:p14="http://schemas.microsoft.com/office/powerpoint/2010/main" val="106921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143000" y="609600"/>
            <a:ext cx="9875520" cy="1356360"/>
          </a:xfrm>
        </p:spPr>
        <p:txBody>
          <a:bodyPr>
            <a:normAutofit/>
          </a:bodyPr>
          <a:lstStyle/>
          <a:p>
            <a:r>
              <a:rPr lang="en-US" sz="4000" dirty="0" smtClean="0"/>
              <a:t>Child Progress Question</a:t>
            </a:r>
            <a:endParaRPr lang="en-US" sz="4000" dirty="0"/>
          </a:p>
        </p:txBody>
      </p:sp>
      <p:sp>
        <p:nvSpPr>
          <p:cNvPr id="3" name="Content Placeholder 2"/>
          <p:cNvSpPr>
            <a:spLocks noGrp="1"/>
          </p:cNvSpPr>
          <p:nvPr>
            <p:ph idx="1"/>
            <p:custDataLst>
              <p:tags r:id="rId3"/>
            </p:custDataLst>
          </p:nvPr>
        </p:nvSpPr>
        <p:spPr>
          <a:xfrm>
            <a:off x="1143000" y="1825625"/>
            <a:ext cx="10352314" cy="4351338"/>
          </a:xfrm>
        </p:spPr>
        <p:txBody>
          <a:bodyPr>
            <a:normAutofit/>
          </a:bodyPr>
          <a:lstStyle/>
          <a:p>
            <a:pPr marL="0" indent="0">
              <a:buNone/>
            </a:pPr>
            <a:r>
              <a:rPr lang="en-US" sz="2400" dirty="0" smtClean="0"/>
              <a:t>For each outcome, it is necessary to answer the child progress question:</a:t>
            </a:r>
          </a:p>
          <a:p>
            <a:r>
              <a:rPr lang="en-US" sz="2400" dirty="0" smtClean="0"/>
              <a:t>Answer only if the COS process was completed for the child at entry</a:t>
            </a:r>
          </a:p>
          <a:p>
            <a:r>
              <a:rPr lang="en-US" sz="2400" dirty="0" smtClean="0"/>
              <a:t>Compare the child’s current and past behavior</a:t>
            </a:r>
          </a:p>
          <a:p>
            <a:r>
              <a:rPr lang="en-US" sz="2400" dirty="0" smtClean="0"/>
              <a:t>Has the child shown </a:t>
            </a:r>
            <a:r>
              <a:rPr lang="en-US" sz="2400" i="1" dirty="0" smtClean="0"/>
              <a:t>any </a:t>
            </a:r>
            <a:r>
              <a:rPr lang="en-US" sz="2400" dirty="0" smtClean="0"/>
              <a:t>new skills or behaviors in the outcome area since the entry rating (Yes or No)</a:t>
            </a:r>
          </a:p>
          <a:p>
            <a:r>
              <a:rPr lang="en-US" sz="2400" dirty="0" smtClean="0"/>
              <a:t>Small steps of progress count!</a:t>
            </a:r>
          </a:p>
          <a:p>
            <a:r>
              <a:rPr lang="en-US" sz="2400" dirty="0" smtClean="0"/>
              <a:t>Most of the time, the team will select “yes”</a:t>
            </a:r>
          </a:p>
        </p:txBody>
      </p:sp>
      <p:sp>
        <p:nvSpPr>
          <p:cNvPr id="4" name="Slide Number Placeholder 3"/>
          <p:cNvSpPr>
            <a:spLocks noGrp="1"/>
          </p:cNvSpPr>
          <p:nvPr>
            <p:ph type="sldNum" sz="quarter" idx="12"/>
            <p:custDataLst>
              <p:tags r:id="rId4"/>
            </p:custDataLst>
          </p:nvPr>
        </p:nvSpPr>
        <p:spPr/>
        <p:txBody>
          <a:bodyPr/>
          <a:lstStyle/>
          <a:p>
            <a:fld id="{92456AF2-6592-4F73-B155-D00F10316DDF}" type="slidenum">
              <a:rPr lang="en-US" smtClean="0"/>
              <a:pPr/>
              <a:t>27</a:t>
            </a:fld>
            <a:endParaRPr lang="en-US"/>
          </a:p>
        </p:txBody>
      </p:sp>
      <p:sp>
        <p:nvSpPr>
          <p:cNvPr id="5" name="TextBox 4"/>
          <p:cNvSpPr txBox="1"/>
          <p:nvPr>
            <p:custDataLst>
              <p:tags r:id="rId5"/>
            </p:custDataLst>
          </p:nvPr>
        </p:nvSpPr>
        <p:spPr>
          <a:xfrm>
            <a:off x="3543654" y="6162908"/>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l="4374" t="55027" r="72564" b="4604"/>
          <a:stretch/>
        </p:blipFill>
        <p:spPr>
          <a:xfrm>
            <a:off x="7620700" y="3885618"/>
            <a:ext cx="1583141" cy="2333767"/>
          </a:xfrm>
          <a:prstGeom prst="rect">
            <a:avLst/>
          </a:prstGeom>
        </p:spPr>
      </p:pic>
      <p:pic>
        <p:nvPicPr>
          <p:cNvPr id="8" name="Picture 7"/>
          <p:cNvPicPr>
            <a:picLocks noChangeAspect="1"/>
          </p:cNvPicPr>
          <p:nvPr/>
        </p:nvPicPr>
        <p:blipFill rotWithShape="1">
          <a:blip r:embed="rId9" cstate="print">
            <a:extLst>
              <a:ext uri="{28A0092B-C50C-407E-A947-70E740481C1C}">
                <a14:useLocalDpi xmlns:a14="http://schemas.microsoft.com/office/drawing/2010/main" val="0"/>
              </a:ext>
            </a:extLst>
          </a:blip>
          <a:srcRect l="34294" t="2013" r="35862" b="56201"/>
          <a:stretch/>
        </p:blipFill>
        <p:spPr>
          <a:xfrm>
            <a:off x="9121953" y="3709142"/>
            <a:ext cx="2048739" cy="2415653"/>
          </a:xfrm>
          <a:prstGeom prst="rect">
            <a:avLst/>
          </a:prstGeom>
        </p:spPr>
      </p:pic>
    </p:spTree>
    <p:custDataLst>
      <p:tags r:id="rId1"/>
    </p:custDataLst>
    <p:extLst>
      <p:ext uri="{BB962C8B-B14F-4D97-AF65-F5344CB8AC3E}">
        <p14:creationId xmlns:p14="http://schemas.microsoft.com/office/powerpoint/2010/main" val="41778062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Questions?</a:t>
            </a:r>
            <a:endParaRPr lang="en-US" dirty="0"/>
          </a:p>
        </p:txBody>
      </p:sp>
      <p:sp>
        <p:nvSpPr>
          <p:cNvPr id="3" name="Content Placeholder 2"/>
          <p:cNvSpPr>
            <a:spLocks noGrp="1"/>
          </p:cNvSpPr>
          <p:nvPr>
            <p:ph idx="1"/>
            <p:custDataLst>
              <p:tags r:id="rId3"/>
            </p:custDataLst>
          </p:nvPr>
        </p:nvSpPr>
        <p:spPr/>
        <p:txBody>
          <a:bodyPr>
            <a:normAutofit fontScale="92500" lnSpcReduction="10000"/>
          </a:bodyPr>
          <a:lstStyle/>
          <a:p>
            <a:pPr marL="0" indent="0" algn="ctr">
              <a:buNone/>
            </a:pPr>
            <a:r>
              <a:rPr lang="en-US" dirty="0" smtClean="0"/>
              <a:t>Nancy </a:t>
            </a:r>
            <a:r>
              <a:rPr lang="en-US" dirty="0" err="1" smtClean="0"/>
              <a:t>Vorobey</a:t>
            </a:r>
            <a:endParaRPr lang="en-US" dirty="0" smtClean="0"/>
          </a:p>
          <a:p>
            <a:pPr marL="0" indent="0" algn="ctr">
              <a:buNone/>
            </a:pPr>
            <a:r>
              <a:rPr lang="en-US" dirty="0" smtClean="0"/>
              <a:t>Section Chief, </a:t>
            </a:r>
            <a:r>
              <a:rPr lang="en-US" dirty="0"/>
              <a:t>P</a:t>
            </a:r>
            <a:r>
              <a:rPr lang="en-US" dirty="0" smtClean="0"/>
              <a:t>revention Initiatives and Early Childhood</a:t>
            </a:r>
          </a:p>
          <a:p>
            <a:pPr marL="0" indent="0" algn="ctr">
              <a:buNone/>
            </a:pPr>
            <a:r>
              <a:rPr lang="en-US" dirty="0" smtClean="0"/>
              <a:t>410-767-0234</a:t>
            </a:r>
          </a:p>
          <a:p>
            <a:pPr marL="0" indent="0" algn="ctr">
              <a:buNone/>
            </a:pPr>
            <a:r>
              <a:rPr lang="en-US" dirty="0" smtClean="0">
                <a:hlinkClick r:id="rId7"/>
              </a:rPr>
              <a:t>nancy.vorobey@maryland.gov</a:t>
            </a:r>
            <a:r>
              <a:rPr lang="en-US" dirty="0" smtClean="0"/>
              <a:t> </a:t>
            </a:r>
          </a:p>
          <a:p>
            <a:pPr marL="0" indent="0" algn="ctr">
              <a:buNone/>
            </a:pPr>
            <a:endParaRPr lang="en-US" dirty="0" smtClean="0"/>
          </a:p>
          <a:p>
            <a:pPr marL="0" indent="0" algn="ctr">
              <a:buNone/>
            </a:pPr>
            <a:r>
              <a:rPr lang="en-US" dirty="0" smtClean="0"/>
              <a:t>Pam Miller</a:t>
            </a:r>
          </a:p>
          <a:p>
            <a:pPr marL="0" indent="0" algn="ctr">
              <a:buNone/>
            </a:pPr>
            <a:r>
              <a:rPr lang="en-US" dirty="0" smtClean="0"/>
              <a:t>Quality Assurance Specialist</a:t>
            </a:r>
          </a:p>
          <a:p>
            <a:pPr marL="0" indent="0" algn="ctr">
              <a:buNone/>
            </a:pPr>
            <a:r>
              <a:rPr lang="en-US" dirty="0" smtClean="0"/>
              <a:t>410-767-1019</a:t>
            </a:r>
          </a:p>
          <a:p>
            <a:pPr marL="0" indent="0" algn="ctr">
              <a:buNone/>
            </a:pPr>
            <a:r>
              <a:rPr lang="en-US" dirty="0" smtClean="0">
                <a:hlinkClick r:id="rId8"/>
              </a:rPr>
              <a:t>pamela.miller@maryland.gov</a:t>
            </a:r>
            <a:r>
              <a:rPr lang="en-US" dirty="0" smtClean="0"/>
              <a:t> </a:t>
            </a:r>
            <a:endParaRPr lang="en-US" dirty="0"/>
          </a:p>
        </p:txBody>
      </p:sp>
      <p:sp>
        <p:nvSpPr>
          <p:cNvPr id="4" name="Slide Number Placeholder 3"/>
          <p:cNvSpPr>
            <a:spLocks noGrp="1"/>
          </p:cNvSpPr>
          <p:nvPr>
            <p:ph type="sldNum" sz="quarter" idx="12"/>
            <p:custDataLst>
              <p:tags r:id="rId4"/>
            </p:custDataLst>
          </p:nvPr>
        </p:nvSpPr>
        <p:spPr/>
        <p:txBody>
          <a:bodyPr/>
          <a:lstStyle/>
          <a:p>
            <a:fld id="{92456AF2-6592-4F73-B155-D00F10316DDF}" type="slidenum">
              <a:rPr lang="en-US" smtClean="0"/>
              <a:pPr/>
              <a:t>28</a:t>
            </a:fld>
            <a:endParaRPr lang="en-US"/>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59809" y="516248"/>
            <a:ext cx="2173909" cy="1023315"/>
          </a:xfrm>
          <a:prstGeom prst="rect">
            <a:avLst/>
          </a:prstGeom>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1019" y="4257554"/>
            <a:ext cx="1203962" cy="1969012"/>
          </a:xfrm>
          <a:prstGeom prst="rect">
            <a:avLst/>
          </a:prstGeom>
        </p:spPr>
      </p:pic>
    </p:spTree>
    <p:custDataLst>
      <p:tags r:id="rId1"/>
    </p:custDataLst>
    <p:extLst>
      <p:ext uri="{BB962C8B-B14F-4D97-AF65-F5344CB8AC3E}">
        <p14:creationId xmlns:p14="http://schemas.microsoft.com/office/powerpoint/2010/main" val="770678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Family Partnerships in the COS Process</a:t>
            </a:r>
            <a:endParaRPr lang="en-US" dirty="0"/>
          </a:p>
        </p:txBody>
      </p:sp>
      <p:sp>
        <p:nvSpPr>
          <p:cNvPr id="4" name="Rectangle 3"/>
          <p:cNvSpPr txBox="1">
            <a:spLocks noChangeArrowheads="1"/>
          </p:cNvSpPr>
          <p:nvPr>
            <p:custDataLst>
              <p:tags r:id="rId3"/>
            </p:custDataLst>
          </p:nvPr>
        </p:nvSpPr>
        <p:spPr>
          <a:xfrm>
            <a:off x="1143000" y="1964701"/>
            <a:ext cx="9872871" cy="41994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800" dirty="0" smtClean="0"/>
              <a:t>Families </a:t>
            </a:r>
            <a:r>
              <a:rPr lang="en-US" altLang="en-US" sz="2800" dirty="0"/>
              <a:t>need to know what to expect:</a:t>
            </a:r>
          </a:p>
          <a:p>
            <a:pPr marL="1028700" lvl="1" indent="-342900">
              <a:buFont typeface="Arial" panose="020B0604020202020204" pitchFamily="34" charset="0"/>
              <a:buChar char="•"/>
            </a:pPr>
            <a:r>
              <a:rPr lang="en-US" altLang="en-US" sz="2400" dirty="0"/>
              <a:t>What do the outcomes mean?</a:t>
            </a:r>
          </a:p>
          <a:p>
            <a:pPr marL="1028700" lvl="1" indent="-342900">
              <a:buFont typeface="Arial" panose="020B0604020202020204" pitchFamily="34" charset="0"/>
              <a:buChar char="•"/>
            </a:pPr>
            <a:r>
              <a:rPr lang="en-US" altLang="en-US" sz="2400" dirty="0"/>
              <a:t>Why </a:t>
            </a:r>
            <a:r>
              <a:rPr lang="en-US" altLang="en-US" sz="2400" dirty="0" smtClean="0"/>
              <a:t>and how are </a:t>
            </a:r>
            <a:r>
              <a:rPr lang="en-US" altLang="en-US" sz="2400" dirty="0"/>
              <a:t>the outcomes being </a:t>
            </a:r>
            <a:r>
              <a:rPr lang="en-US" altLang="en-US" sz="2400" dirty="0" smtClean="0"/>
              <a:t>measured?</a:t>
            </a:r>
          </a:p>
          <a:p>
            <a:r>
              <a:rPr lang="en-US" altLang="en-US" sz="2800" dirty="0" smtClean="0"/>
              <a:t>Engage and include family members in the COS process</a:t>
            </a:r>
          </a:p>
          <a:p>
            <a:pPr lvl="1">
              <a:buFont typeface="Arial" panose="020B0604020202020204" pitchFamily="34" charset="0"/>
              <a:buChar char="•"/>
            </a:pPr>
            <a:r>
              <a:rPr lang="en-US" altLang="en-US" sz="2400" dirty="0" smtClean="0"/>
              <a:t>They can help the team arrive at an appropriate child outcomes rating</a:t>
            </a:r>
          </a:p>
          <a:p>
            <a:pPr lvl="1">
              <a:buFont typeface="Arial" panose="020B0604020202020204" pitchFamily="34" charset="0"/>
              <a:buChar char="•"/>
            </a:pPr>
            <a:r>
              <a:rPr lang="en-US" altLang="en-US" sz="2400" dirty="0"/>
              <a:t>They may not always know whether their child is showing age appropriate behavior</a:t>
            </a:r>
          </a:p>
          <a:p>
            <a:pPr lvl="1">
              <a:buFont typeface="Arial" panose="020B0604020202020204" pitchFamily="34" charset="0"/>
              <a:buChar char="•"/>
            </a:pPr>
            <a:r>
              <a:rPr lang="en-US" altLang="en-US" sz="2400" dirty="0"/>
              <a:t>They know their child </a:t>
            </a:r>
            <a:r>
              <a:rPr lang="en-US" altLang="en-US" sz="2400" dirty="0" smtClean="0"/>
              <a:t>best across setting and situations</a:t>
            </a:r>
            <a:endParaRPr lang="en-US" altLang="en-US" sz="2400" dirty="0"/>
          </a:p>
          <a:p>
            <a:pPr marL="742950" indent="-457200"/>
            <a:endParaRPr lang="en-US" altLang="en-US" sz="2800" dirty="0"/>
          </a:p>
          <a:p>
            <a:endParaRPr lang="en-US" altLang="en-US" sz="2800" dirty="0"/>
          </a:p>
        </p:txBody>
      </p:sp>
      <p:sp>
        <p:nvSpPr>
          <p:cNvPr id="3" name="Slide Number Placeholder 2"/>
          <p:cNvSpPr>
            <a:spLocks noGrp="1"/>
          </p:cNvSpPr>
          <p:nvPr>
            <p:ph type="sldNum" sz="quarter" idx="12"/>
            <p:custDataLst>
              <p:tags r:id="rId4"/>
            </p:custDataLst>
          </p:nvPr>
        </p:nvSpPr>
        <p:spPr/>
        <p:txBody>
          <a:bodyPr/>
          <a:lstStyle/>
          <a:p>
            <a:fld id="{92456AF2-6592-4F73-B155-D00F10316DDF}" type="slidenum">
              <a:rPr lang="en-US" smtClean="0"/>
              <a:pPr/>
              <a:t>3</a:t>
            </a:fld>
            <a:endParaRPr lang="en-US"/>
          </a:p>
        </p:txBody>
      </p:sp>
      <p:sp>
        <p:nvSpPr>
          <p:cNvPr id="5" name="TextBox 4"/>
          <p:cNvSpPr txBox="1"/>
          <p:nvPr>
            <p:custDataLst>
              <p:tags r:id="rId5"/>
            </p:custDataLst>
          </p:nvPr>
        </p:nvSpPr>
        <p:spPr>
          <a:xfrm>
            <a:off x="3305257" y="6162908"/>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spTree>
    <p:custDataLst>
      <p:tags r:id="rId1"/>
    </p:custDataLst>
    <p:extLst>
      <p:ext uri="{BB962C8B-B14F-4D97-AF65-F5344CB8AC3E}">
        <p14:creationId xmlns:p14="http://schemas.microsoft.com/office/powerpoint/2010/main" val="323017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dirty="0" smtClean="0"/>
              <a:t>Essential Teaming Skills for Completing the </a:t>
            </a:r>
            <a:br>
              <a:rPr lang="en-US" dirty="0" smtClean="0"/>
            </a:br>
            <a:r>
              <a:rPr lang="en-US" dirty="0" smtClean="0"/>
              <a:t>COS Process</a:t>
            </a:r>
            <a:endParaRPr lang="en-US" dirty="0"/>
          </a:p>
        </p:txBody>
      </p:sp>
      <p:sp>
        <p:nvSpPr>
          <p:cNvPr id="3" name="Content Placeholder 2"/>
          <p:cNvSpPr>
            <a:spLocks noGrp="1"/>
          </p:cNvSpPr>
          <p:nvPr>
            <p:ph idx="1"/>
            <p:custDataLst>
              <p:tags r:id="rId3"/>
            </p:custDataLst>
          </p:nvPr>
        </p:nvSpPr>
        <p:spPr/>
        <p:txBody>
          <a:bodyPr>
            <a:normAutofit lnSpcReduction="10000"/>
          </a:bodyPr>
          <a:lstStyle/>
          <a:p>
            <a:pPr marL="0" indent="0">
              <a:buNone/>
            </a:pPr>
            <a:r>
              <a:rPr lang="en-US" sz="2600" dirty="0" smtClean="0"/>
              <a:t>Between them, team members must be able to:</a:t>
            </a:r>
          </a:p>
          <a:p>
            <a:pPr marL="514350" indent="-514350">
              <a:buFont typeface="+mj-lt"/>
              <a:buAutoNum type="arabicPeriod"/>
            </a:pPr>
            <a:r>
              <a:rPr lang="en-US" dirty="0"/>
              <a:t>Understand the content of the three child </a:t>
            </a:r>
            <a:r>
              <a:rPr lang="en-US" dirty="0" smtClean="0"/>
              <a:t>outcomes</a:t>
            </a:r>
          </a:p>
          <a:p>
            <a:pPr marL="514350" indent="-514350">
              <a:buFont typeface="+mj-lt"/>
              <a:buAutoNum type="arabicPeriod"/>
            </a:pPr>
            <a:r>
              <a:rPr lang="en-US" dirty="0" smtClean="0"/>
              <a:t>Be aware of the child’s functioning in his or her natural environments</a:t>
            </a:r>
          </a:p>
          <a:p>
            <a:pPr marL="514350" indent="-514350">
              <a:buFont typeface="+mj-lt"/>
              <a:buAutoNum type="arabicPeriod"/>
            </a:pPr>
            <a:r>
              <a:rPr lang="en-US" dirty="0"/>
              <a:t>G</a:t>
            </a:r>
            <a:r>
              <a:rPr lang="en-US" dirty="0" smtClean="0"/>
              <a:t>ather and document functional information about a child via assessment</a:t>
            </a:r>
          </a:p>
          <a:p>
            <a:pPr marL="514350" indent="-514350">
              <a:buFont typeface="+mj-lt"/>
              <a:buAutoNum type="arabicPeriod"/>
            </a:pPr>
            <a:r>
              <a:rPr lang="en-US" dirty="0" smtClean="0"/>
              <a:t>Understand age-expected child development and cultural expectations for development</a:t>
            </a:r>
          </a:p>
          <a:p>
            <a:pPr marL="514350" indent="-514350">
              <a:buFont typeface="+mj-lt"/>
              <a:buAutoNum type="arabicPeriod"/>
            </a:pPr>
            <a:r>
              <a:rPr lang="en-US" dirty="0" smtClean="0"/>
              <a:t>Know how to use the 7-point rating scale</a:t>
            </a:r>
          </a:p>
          <a:p>
            <a:pPr marL="514350" indent="-514350">
              <a:buFont typeface="+mj-lt"/>
              <a:buAutoNum type="arabicPeriod"/>
            </a:pPr>
            <a:r>
              <a:rPr lang="en-US" dirty="0" smtClean="0"/>
              <a:t>Arrive at a rating, through consensus with team members, about the child’s global functioning in each of the three outcomes</a:t>
            </a:r>
          </a:p>
        </p:txBody>
      </p:sp>
      <p:sp>
        <p:nvSpPr>
          <p:cNvPr id="4" name="Slide Number Placeholder 3"/>
          <p:cNvSpPr>
            <a:spLocks noGrp="1"/>
          </p:cNvSpPr>
          <p:nvPr>
            <p:ph type="sldNum" sz="quarter" idx="12"/>
            <p:custDataLst>
              <p:tags r:id="rId4"/>
            </p:custDataLst>
          </p:nvPr>
        </p:nvSpPr>
        <p:spPr/>
        <p:txBody>
          <a:bodyPr/>
          <a:lstStyle/>
          <a:p>
            <a:fld id="{92456AF2-6592-4F73-B155-D00F10316DDF}" type="slidenum">
              <a:rPr lang="en-US" smtClean="0"/>
              <a:pPr/>
              <a:t>4</a:t>
            </a:fld>
            <a:endParaRPr lang="en-US"/>
          </a:p>
        </p:txBody>
      </p:sp>
      <p:sp>
        <p:nvSpPr>
          <p:cNvPr id="5" name="TextBox 4"/>
          <p:cNvSpPr txBox="1"/>
          <p:nvPr>
            <p:custDataLst>
              <p:tags r:id="rId5"/>
            </p:custDataLst>
          </p:nvPr>
        </p:nvSpPr>
        <p:spPr>
          <a:xfrm>
            <a:off x="3303932" y="6162908"/>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spTree>
    <p:custDataLst>
      <p:tags r:id="rId1"/>
    </p:custDataLst>
    <p:extLst>
      <p:ext uri="{BB962C8B-B14F-4D97-AF65-F5344CB8AC3E}">
        <p14:creationId xmlns:p14="http://schemas.microsoft.com/office/powerpoint/2010/main" val="3279203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sz="4000" dirty="0" smtClean="0"/>
              <a:t>What is the COS Rating Scale?</a:t>
            </a:r>
            <a:endParaRPr lang="en-US" sz="4000" dirty="0"/>
          </a:p>
        </p:txBody>
      </p:sp>
      <p:sp>
        <p:nvSpPr>
          <p:cNvPr id="3" name="Content Placeholder 2"/>
          <p:cNvSpPr>
            <a:spLocks noGrp="1"/>
          </p:cNvSpPr>
          <p:nvPr>
            <p:ph idx="1"/>
            <p:custDataLst>
              <p:tags r:id="rId3"/>
            </p:custDataLst>
          </p:nvPr>
        </p:nvSpPr>
        <p:spPr>
          <a:xfrm>
            <a:off x="1143000" y="1965960"/>
            <a:ext cx="9872871" cy="3986605"/>
          </a:xfrm>
        </p:spPr>
        <p:txBody>
          <a:bodyPr>
            <a:normAutofit/>
          </a:bodyPr>
          <a:lstStyle/>
          <a:p>
            <a:r>
              <a:rPr lang="en-US" altLang="en-US" dirty="0"/>
              <a:t>It is </a:t>
            </a:r>
            <a:r>
              <a:rPr lang="en-US" altLang="en-US" b="1" i="1" dirty="0"/>
              <a:t>not</a:t>
            </a:r>
            <a:r>
              <a:rPr lang="en-US" altLang="en-US" dirty="0"/>
              <a:t> an assessment </a:t>
            </a:r>
            <a:r>
              <a:rPr lang="en-US" altLang="en-US" dirty="0" smtClean="0"/>
              <a:t>tool</a:t>
            </a:r>
            <a:endParaRPr lang="en-US" altLang="en-US" dirty="0"/>
          </a:p>
          <a:p>
            <a:r>
              <a:rPr lang="en-US" altLang="en-US" dirty="0"/>
              <a:t>It uses information from assessment tools and observations to get a </a:t>
            </a:r>
            <a:r>
              <a:rPr lang="en-US" altLang="en-US" b="1" i="1" dirty="0"/>
              <a:t>global</a:t>
            </a:r>
            <a:r>
              <a:rPr lang="en-US" altLang="en-US" dirty="0"/>
              <a:t> sense of how the child is doing at one point in </a:t>
            </a:r>
            <a:r>
              <a:rPr lang="en-US" altLang="en-US" dirty="0" smtClean="0"/>
              <a:t>time</a:t>
            </a:r>
            <a:endParaRPr lang="en-US" altLang="en-US" dirty="0"/>
          </a:p>
          <a:p>
            <a:r>
              <a:rPr lang="en-US" altLang="en-US" dirty="0"/>
              <a:t>Opportunity to reduce rich information from assessment and observation into ratings to summarize the child’s progress </a:t>
            </a:r>
          </a:p>
        </p:txBody>
      </p:sp>
      <p:sp>
        <p:nvSpPr>
          <p:cNvPr id="4" name="Slide Number Placeholder 3"/>
          <p:cNvSpPr>
            <a:spLocks noGrp="1"/>
          </p:cNvSpPr>
          <p:nvPr>
            <p:ph type="sldNum" sz="quarter" idx="12"/>
            <p:custDataLst>
              <p:tags r:id="rId4"/>
            </p:custDataLst>
          </p:nvPr>
        </p:nvSpPr>
        <p:spPr/>
        <p:txBody>
          <a:bodyPr/>
          <a:lstStyle/>
          <a:p>
            <a:fld id="{92456AF2-6592-4F73-B155-D00F10316DDF}" type="slidenum">
              <a:rPr lang="en-US" smtClean="0"/>
              <a:pPr/>
              <a:t>5</a:t>
            </a:fld>
            <a:endParaRPr lang="en-US" dirty="0"/>
          </a:p>
        </p:txBody>
      </p:sp>
      <p:sp>
        <p:nvSpPr>
          <p:cNvPr id="5" name="TextBox 4"/>
          <p:cNvSpPr txBox="1"/>
          <p:nvPr>
            <p:custDataLst>
              <p:tags r:id="rId5"/>
            </p:custDataLst>
          </p:nvPr>
        </p:nvSpPr>
        <p:spPr>
          <a:xfrm>
            <a:off x="3303932" y="6162908"/>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52994" y="4012442"/>
            <a:ext cx="1951630" cy="1951630"/>
          </a:xfrm>
          <a:prstGeom prst="rect">
            <a:avLst/>
          </a:prstGeom>
        </p:spPr>
      </p:pic>
    </p:spTree>
    <p:custDataLst>
      <p:tags r:id="rId1"/>
    </p:custDataLst>
    <p:extLst>
      <p:ext uri="{BB962C8B-B14F-4D97-AF65-F5344CB8AC3E}">
        <p14:creationId xmlns:p14="http://schemas.microsoft.com/office/powerpoint/2010/main" val="4147200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sz="4000" dirty="0" smtClean="0"/>
              <a:t>Features of the COS Rating Scale</a:t>
            </a:r>
            <a:endParaRPr lang="en-US" sz="4000" dirty="0"/>
          </a:p>
        </p:txBody>
      </p:sp>
      <p:sp>
        <p:nvSpPr>
          <p:cNvPr id="3" name="Content Placeholder 2"/>
          <p:cNvSpPr>
            <a:spLocks noGrp="1"/>
          </p:cNvSpPr>
          <p:nvPr>
            <p:ph idx="1"/>
            <p:custDataLst>
              <p:tags r:id="rId3"/>
            </p:custDataLst>
          </p:nvPr>
        </p:nvSpPr>
        <p:spPr/>
        <p:txBody>
          <a:bodyPr/>
          <a:lstStyle/>
          <a:p>
            <a:pPr marL="45720" indent="0">
              <a:buNone/>
            </a:pPr>
            <a:r>
              <a:rPr lang="en-US" sz="2400" dirty="0" smtClean="0"/>
              <a:t>Rating is based on the child’s functioning:</a:t>
            </a:r>
          </a:p>
          <a:p>
            <a:r>
              <a:rPr lang="en-US" dirty="0" smtClean="0"/>
              <a:t>What the child does across settings and situations</a:t>
            </a:r>
          </a:p>
          <a:p>
            <a:r>
              <a:rPr lang="en-US" dirty="0" smtClean="0"/>
              <a:t>Compared with what is expected given the child’s age</a:t>
            </a:r>
          </a:p>
          <a:p>
            <a:endParaRPr lang="en-US" dirty="0" smtClean="0"/>
          </a:p>
          <a:p>
            <a:endParaRPr lang="en-US" dirty="0"/>
          </a:p>
        </p:txBody>
      </p:sp>
      <p:sp>
        <p:nvSpPr>
          <p:cNvPr id="4" name="TextBox 3"/>
          <p:cNvSpPr txBox="1"/>
          <p:nvPr>
            <p:custDataLst>
              <p:tags r:id="rId4"/>
            </p:custDataLst>
          </p:nvPr>
        </p:nvSpPr>
        <p:spPr>
          <a:xfrm>
            <a:off x="3303932" y="6162908"/>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sp>
        <p:nvSpPr>
          <p:cNvPr id="5" name="Slide Number Placeholder 4"/>
          <p:cNvSpPr>
            <a:spLocks noGrp="1"/>
          </p:cNvSpPr>
          <p:nvPr>
            <p:ph type="sldNum" sz="quarter" idx="12"/>
            <p:custDataLst>
              <p:tags r:id="rId5"/>
            </p:custDataLst>
          </p:nvPr>
        </p:nvSpPr>
        <p:spPr/>
        <p:txBody>
          <a:bodyPr/>
          <a:lstStyle/>
          <a:p>
            <a:fld id="{466EEA67-8E32-470B-856F-44BBBD462677}" type="slidenum">
              <a:rPr lang="en-US" smtClean="0"/>
              <a:pPr/>
              <a:t>6</a:t>
            </a:fld>
            <a:endParaRPr lang="en-US" dirty="0"/>
          </a:p>
        </p:txBody>
      </p:sp>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t="27759"/>
          <a:stretch/>
        </p:blipFill>
        <p:spPr>
          <a:xfrm>
            <a:off x="4764009" y="3690434"/>
            <a:ext cx="2455656" cy="2363292"/>
          </a:xfrm>
          <a:prstGeom prst="rect">
            <a:avLst/>
          </a:prstGeom>
        </p:spPr>
      </p:pic>
    </p:spTree>
    <p:custDataLst>
      <p:tags r:id="rId1"/>
    </p:custDataLst>
    <p:extLst>
      <p:ext uri="{BB962C8B-B14F-4D97-AF65-F5344CB8AC3E}">
        <p14:creationId xmlns:p14="http://schemas.microsoft.com/office/powerpoint/2010/main" val="483848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140351" y="609601"/>
            <a:ext cx="9875520" cy="1356360"/>
          </a:xfrm>
        </p:spPr>
        <p:txBody>
          <a:bodyPr>
            <a:normAutofit/>
          </a:bodyPr>
          <a:lstStyle/>
          <a:p>
            <a:r>
              <a:rPr lang="en-US" sz="4000" dirty="0" smtClean="0"/>
              <a:t>The Two Questions to Guide the COS Process</a:t>
            </a:r>
            <a:endParaRPr lang="en-US" sz="4000" dirty="0"/>
          </a:p>
        </p:txBody>
      </p:sp>
      <p:sp>
        <p:nvSpPr>
          <p:cNvPr id="3" name="Content Placeholder 2"/>
          <p:cNvSpPr>
            <a:spLocks noGrp="1"/>
          </p:cNvSpPr>
          <p:nvPr>
            <p:ph idx="1"/>
            <p:custDataLst>
              <p:tags r:id="rId3"/>
            </p:custDataLst>
          </p:nvPr>
        </p:nvSpPr>
        <p:spPr/>
        <p:txBody>
          <a:bodyPr/>
          <a:lstStyle/>
          <a:p>
            <a:pPr marL="514350" indent="-514350">
              <a:buFont typeface="+mj-lt"/>
              <a:buAutoNum type="arabicPeriod"/>
            </a:pPr>
            <a:r>
              <a:rPr lang="en-US" sz="2400" dirty="0" smtClean="0"/>
              <a:t>To what extent does this child show age-appropriate functioning, across a variety of settings and situations, on this outcome? </a:t>
            </a:r>
            <a:endParaRPr lang="en-US" sz="2400" dirty="0"/>
          </a:p>
          <a:p>
            <a:pPr marL="742950" lvl="1" indent="-514350"/>
            <a:r>
              <a:rPr lang="en-US" dirty="0" smtClean="0"/>
              <a:t>Rating: 1-7</a:t>
            </a:r>
          </a:p>
          <a:p>
            <a:pPr marL="742950" lvl="1" indent="-514350"/>
            <a:r>
              <a:rPr lang="en-US" dirty="0" smtClean="0"/>
              <a:t>Entry, annually, and exit</a:t>
            </a:r>
          </a:p>
          <a:p>
            <a:pPr marL="514350" indent="-514350">
              <a:buFont typeface="+mj-lt"/>
              <a:buAutoNum type="arabicPeriod"/>
            </a:pPr>
            <a:r>
              <a:rPr lang="en-US" sz="2400" dirty="0" smtClean="0"/>
              <a:t>Has the child shown any new skills or behaviors related to [this outcome] since the last outcomes summary?</a:t>
            </a:r>
          </a:p>
          <a:p>
            <a:pPr marL="742950" lvl="1" indent="-514350"/>
            <a:r>
              <a:rPr lang="en-US" dirty="0" smtClean="0"/>
              <a:t>Progress: Yes/No</a:t>
            </a:r>
          </a:p>
          <a:p>
            <a:pPr marL="742950" lvl="1" indent="-514350"/>
            <a:r>
              <a:rPr lang="en-US" dirty="0" smtClean="0"/>
              <a:t>Annually and exit </a:t>
            </a:r>
            <a:endParaRPr lang="en-US" dirty="0"/>
          </a:p>
        </p:txBody>
      </p:sp>
      <p:sp>
        <p:nvSpPr>
          <p:cNvPr id="4" name="Slide Number Placeholder 3"/>
          <p:cNvSpPr>
            <a:spLocks noGrp="1"/>
          </p:cNvSpPr>
          <p:nvPr>
            <p:ph type="sldNum" sz="quarter" idx="12"/>
            <p:custDataLst>
              <p:tags r:id="rId4"/>
            </p:custDataLst>
          </p:nvPr>
        </p:nvSpPr>
        <p:spPr/>
        <p:txBody>
          <a:bodyPr/>
          <a:lstStyle/>
          <a:p>
            <a:fld id="{92456AF2-6592-4F73-B155-D00F10316DDF}" type="slidenum">
              <a:rPr lang="en-US" smtClean="0"/>
              <a:pPr/>
              <a:t>7</a:t>
            </a:fld>
            <a:endParaRPr lang="en-US"/>
          </a:p>
        </p:txBody>
      </p:sp>
      <p:sp>
        <p:nvSpPr>
          <p:cNvPr id="5" name="TextBox 4"/>
          <p:cNvSpPr txBox="1"/>
          <p:nvPr>
            <p:custDataLst>
              <p:tags r:id="rId5"/>
            </p:custDataLst>
          </p:nvPr>
        </p:nvSpPr>
        <p:spPr>
          <a:xfrm>
            <a:off x="3303932" y="6162908"/>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spTree>
    <p:custDataLst>
      <p:tags r:id="rId1"/>
    </p:custDataLst>
    <p:extLst>
      <p:ext uri="{BB962C8B-B14F-4D97-AF65-F5344CB8AC3E}">
        <p14:creationId xmlns:p14="http://schemas.microsoft.com/office/powerpoint/2010/main" val="38155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143000" y="487680"/>
            <a:ext cx="10236200" cy="1203008"/>
          </a:xfrm>
        </p:spPr>
        <p:txBody>
          <a:bodyPr>
            <a:normAutofit/>
          </a:bodyPr>
          <a:lstStyle/>
          <a:p>
            <a:r>
              <a:rPr lang="en-US" sz="4000" dirty="0"/>
              <a:t>T</a:t>
            </a:r>
            <a:r>
              <a:rPr lang="en-US" sz="4000" dirty="0" smtClean="0"/>
              <a:t>he 7-Point COS Rating Scale</a:t>
            </a:r>
            <a:endParaRPr lang="en-US" sz="4000" dirty="0"/>
          </a:p>
        </p:txBody>
      </p:sp>
      <p:sp>
        <p:nvSpPr>
          <p:cNvPr id="3" name="Content Placeholder 2"/>
          <p:cNvSpPr>
            <a:spLocks noGrp="1"/>
          </p:cNvSpPr>
          <p:nvPr>
            <p:ph idx="1"/>
            <p:custDataLst>
              <p:tags r:id="rId3"/>
            </p:custDataLst>
          </p:nvPr>
        </p:nvSpPr>
        <p:spPr>
          <a:xfrm>
            <a:off x="1143000" y="1849120"/>
            <a:ext cx="9872871" cy="4103445"/>
          </a:xfrm>
        </p:spPr>
        <p:txBody>
          <a:bodyPr>
            <a:normAutofit/>
          </a:bodyPr>
          <a:lstStyle/>
          <a:p>
            <a:pPr marL="0" indent="0">
              <a:buNone/>
            </a:pPr>
            <a:r>
              <a:rPr lang="en-US" sz="2400" dirty="0"/>
              <a:t>For each </a:t>
            </a:r>
            <a:r>
              <a:rPr lang="en-US" sz="2400" dirty="0" smtClean="0"/>
              <a:t>outcome, rate the child’s global functioning:</a:t>
            </a:r>
          </a:p>
          <a:p>
            <a:r>
              <a:rPr lang="en-US" sz="2400" b="1" dirty="0" smtClean="0"/>
              <a:t>7</a:t>
            </a:r>
            <a:r>
              <a:rPr lang="en-US" sz="2400" dirty="0" smtClean="0"/>
              <a:t>: Completely age-expected</a:t>
            </a:r>
          </a:p>
          <a:p>
            <a:r>
              <a:rPr lang="en-US" sz="2400" b="1" dirty="0" smtClean="0"/>
              <a:t>6</a:t>
            </a:r>
            <a:r>
              <a:rPr lang="en-US" sz="2400" dirty="0" smtClean="0"/>
              <a:t>: Between “completely” and “somewhat”</a:t>
            </a:r>
          </a:p>
          <a:p>
            <a:r>
              <a:rPr lang="en-US" sz="2400" b="1" dirty="0" smtClean="0"/>
              <a:t>5</a:t>
            </a:r>
            <a:r>
              <a:rPr lang="en-US" sz="2400" dirty="0" smtClean="0"/>
              <a:t>: Somewhat age-expected</a:t>
            </a:r>
          </a:p>
          <a:p>
            <a:r>
              <a:rPr lang="en-US" sz="2400" b="1" dirty="0" smtClean="0"/>
              <a:t>4</a:t>
            </a:r>
            <a:r>
              <a:rPr lang="en-US" sz="2400" dirty="0" smtClean="0"/>
              <a:t>: Between “somewhat” and “nearly”</a:t>
            </a:r>
          </a:p>
          <a:p>
            <a:r>
              <a:rPr lang="en-US" sz="2400" b="1" dirty="0" smtClean="0"/>
              <a:t>3</a:t>
            </a:r>
            <a:r>
              <a:rPr lang="en-US" sz="2400" dirty="0" smtClean="0"/>
              <a:t>: Nearly age-expected</a:t>
            </a:r>
          </a:p>
          <a:p>
            <a:r>
              <a:rPr lang="en-US" sz="2400" b="1" dirty="0" smtClean="0"/>
              <a:t>2</a:t>
            </a:r>
            <a:r>
              <a:rPr lang="en-US" sz="2400" dirty="0" smtClean="0"/>
              <a:t>: Between “nearly” and “not yet”</a:t>
            </a:r>
          </a:p>
          <a:p>
            <a:r>
              <a:rPr lang="en-US" sz="2400" b="1" dirty="0" smtClean="0"/>
              <a:t>1</a:t>
            </a:r>
            <a:r>
              <a:rPr lang="en-US" sz="2400" dirty="0" smtClean="0"/>
              <a:t>: Not yet age-expected</a:t>
            </a:r>
            <a:endParaRPr lang="en-US" sz="2400" dirty="0"/>
          </a:p>
        </p:txBody>
      </p:sp>
      <p:sp>
        <p:nvSpPr>
          <p:cNvPr id="4" name="Slide Number Placeholder 3"/>
          <p:cNvSpPr>
            <a:spLocks noGrp="1"/>
          </p:cNvSpPr>
          <p:nvPr>
            <p:ph type="sldNum" sz="quarter" idx="12"/>
            <p:custDataLst>
              <p:tags r:id="rId4"/>
            </p:custDataLst>
          </p:nvPr>
        </p:nvSpPr>
        <p:spPr/>
        <p:txBody>
          <a:bodyPr/>
          <a:lstStyle/>
          <a:p>
            <a:fld id="{92456AF2-6592-4F73-B155-D00F10316DDF}" type="slidenum">
              <a:rPr lang="en-US" smtClean="0"/>
              <a:pPr/>
              <a:t>8</a:t>
            </a:fld>
            <a:endParaRPr lang="en-US" dirty="0"/>
          </a:p>
        </p:txBody>
      </p:sp>
      <p:sp>
        <p:nvSpPr>
          <p:cNvPr id="5" name="TextBox 4"/>
          <p:cNvSpPr txBox="1"/>
          <p:nvPr>
            <p:custDataLst>
              <p:tags r:id="rId5"/>
            </p:custDataLst>
          </p:nvPr>
        </p:nvSpPr>
        <p:spPr>
          <a:xfrm>
            <a:off x="3303932" y="6162908"/>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spTree>
    <p:custDataLst>
      <p:tags r:id="rId1"/>
    </p:custDataLst>
    <p:extLst>
      <p:ext uri="{BB962C8B-B14F-4D97-AF65-F5344CB8AC3E}">
        <p14:creationId xmlns:p14="http://schemas.microsoft.com/office/powerpoint/2010/main" val="201128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81" name="Rectangle 5"/>
          <p:cNvSpPr>
            <a:spLocks noGrp="1" noChangeArrowheads="1"/>
          </p:cNvSpPr>
          <p:nvPr>
            <p:ph type="title"/>
            <p:custDataLst>
              <p:tags r:id="rId2"/>
            </p:custDataLst>
          </p:nvPr>
        </p:nvSpPr>
        <p:spPr/>
        <p:txBody>
          <a:bodyPr>
            <a:normAutofit/>
          </a:bodyPr>
          <a:lstStyle/>
          <a:p>
            <a:pPr eaLnBrk="1" hangingPunct="1">
              <a:defRPr/>
            </a:pPr>
            <a:r>
              <a:rPr lang="en-US" sz="4000" dirty="0" smtClean="0"/>
              <a:t>7 – Completely</a:t>
            </a:r>
          </a:p>
        </p:txBody>
      </p:sp>
      <p:sp>
        <p:nvSpPr>
          <p:cNvPr id="39941" name="Rectangle 7"/>
          <p:cNvSpPr>
            <a:spLocks noGrp="1" noChangeArrowheads="1"/>
          </p:cNvSpPr>
          <p:nvPr>
            <p:ph idx="1"/>
            <p:custDataLst>
              <p:tags r:id="rId3"/>
            </p:custDataLst>
          </p:nvPr>
        </p:nvSpPr>
        <p:spPr>
          <a:xfrm>
            <a:off x="1143000" y="1965960"/>
            <a:ext cx="9872871" cy="3986605"/>
          </a:xfrm>
        </p:spPr>
        <p:txBody>
          <a:bodyPr/>
          <a:lstStyle/>
          <a:p>
            <a:pPr eaLnBrk="1" hangingPunct="1"/>
            <a:r>
              <a:rPr lang="en-US" altLang="en-US" sz="2400" dirty="0" smtClean="0"/>
              <a:t>The child shows behaviors and skills expected in </a:t>
            </a:r>
            <a:r>
              <a:rPr lang="en-US" altLang="en-US" sz="2400" b="1" i="1" dirty="0" smtClean="0"/>
              <a:t>all</a:t>
            </a:r>
            <a:r>
              <a:rPr lang="en-US" altLang="en-US" sz="2400" dirty="0" smtClean="0"/>
              <a:t> or </a:t>
            </a:r>
            <a:r>
              <a:rPr lang="en-US" altLang="en-US" sz="2400" b="1" i="1" dirty="0" smtClean="0"/>
              <a:t>almost all</a:t>
            </a:r>
            <a:r>
              <a:rPr lang="en-US" altLang="en-US" sz="2400" dirty="0" smtClean="0"/>
              <a:t> everyday situations that are part of the child’s life (e.g., </a:t>
            </a:r>
            <a:r>
              <a:rPr lang="en-US" altLang="en-US" sz="2400" dirty="0"/>
              <a:t>h</a:t>
            </a:r>
            <a:r>
              <a:rPr lang="en-US" altLang="en-US" sz="2400" dirty="0" smtClean="0"/>
              <a:t>ome, store, park, child care, with strangers)</a:t>
            </a:r>
          </a:p>
          <a:p>
            <a:pPr eaLnBrk="1" hangingPunct="1"/>
            <a:r>
              <a:rPr lang="en-US" altLang="en-US" sz="2400" dirty="0" smtClean="0"/>
              <a:t>The child’s functioning is considered </a:t>
            </a:r>
            <a:r>
              <a:rPr lang="en-US" altLang="en-US" sz="2400" b="1" i="1" dirty="0" smtClean="0"/>
              <a:t>appropriate</a:t>
            </a:r>
            <a:r>
              <a:rPr lang="en-US" altLang="en-US" sz="2400" dirty="0" smtClean="0"/>
              <a:t> for his/her age</a:t>
            </a:r>
          </a:p>
          <a:p>
            <a:pPr eaLnBrk="1" hangingPunct="1"/>
            <a:r>
              <a:rPr lang="en-US" altLang="en-US" sz="2400" b="1" i="1" dirty="0" smtClean="0"/>
              <a:t>No one has significant concerns </a:t>
            </a:r>
            <a:r>
              <a:rPr lang="en-US" altLang="en-US" sz="2400" dirty="0" smtClean="0"/>
              <a:t>about the child’s functioning in this outcome area</a:t>
            </a:r>
          </a:p>
          <a:p>
            <a:pPr eaLnBrk="1" hangingPunct="1"/>
            <a:endParaRPr lang="en-US" altLang="en-US" dirty="0" smtClean="0"/>
          </a:p>
          <a:p>
            <a:pPr eaLnBrk="1" hangingPunct="1"/>
            <a:endParaRPr lang="en-US" altLang="en-US" dirty="0" smtClean="0"/>
          </a:p>
          <a:p>
            <a:pPr eaLnBrk="1" hangingPunct="1"/>
            <a:endParaRPr lang="en-US" altLang="en-US" dirty="0" smtClean="0"/>
          </a:p>
        </p:txBody>
      </p:sp>
      <p:sp>
        <p:nvSpPr>
          <p:cNvPr id="39939" name="Slide Number Placeholder 5"/>
          <p:cNvSpPr>
            <a:spLocks noGrp="1"/>
          </p:cNvSpPr>
          <p:nvPr>
            <p:ph type="sldNum" sz="quarter" idx="12"/>
            <p:custDataLst>
              <p:tags r:id="rId4"/>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8001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200" dirty="0">
                <a:solidFill>
                  <a:schemeClr val="accent5"/>
                </a:solidFill>
                <a:latin typeface="+mn-lt"/>
              </a:rPr>
              <a:t>9</a:t>
            </a:r>
          </a:p>
        </p:txBody>
      </p:sp>
      <p:sp>
        <p:nvSpPr>
          <p:cNvPr id="5" name="TextBox 4"/>
          <p:cNvSpPr txBox="1"/>
          <p:nvPr>
            <p:custDataLst>
              <p:tags r:id="rId5"/>
            </p:custDataLst>
          </p:nvPr>
        </p:nvSpPr>
        <p:spPr>
          <a:xfrm>
            <a:off x="3303932" y="6162908"/>
            <a:ext cx="5551005" cy="246221"/>
          </a:xfrm>
          <a:prstGeom prst="rect">
            <a:avLst/>
          </a:prstGeom>
          <a:noFill/>
        </p:spPr>
        <p:txBody>
          <a:bodyPr wrap="square" rtlCol="0">
            <a:spAutoFit/>
          </a:bodyPr>
          <a:lstStyle/>
          <a:p>
            <a:pPr algn="ctr"/>
            <a:r>
              <a:rPr lang="en-US" sz="1000" dirty="0"/>
              <a:t>Maryland State Department of Education - Division of Special Education/Early Intervention Services</a:t>
            </a:r>
          </a:p>
        </p:txBody>
      </p:sp>
    </p:spTree>
    <p:custDataLst>
      <p:tags r:id="rId1"/>
    </p:custDataLst>
    <p:extLst>
      <p:ext uri="{BB962C8B-B14F-4D97-AF65-F5344CB8AC3E}">
        <p14:creationId xmlns:p14="http://schemas.microsoft.com/office/powerpoint/2010/main" val="20749261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k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NdWRv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gk8bGFuZ3VhZ2UgaWQ9InR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YXl0ICVuIi8+DQoJCTwhLS0gc3Vic3RpdHV0aW9uOiAlbiA9PSBzbGlkZSBudW1iZXIgLS0+DQoJCTwhLS0gc3Vic3RpdHV0aW9uOiAldCA9PSB0b3RhbCBzbGlkZSBjb3VudCAtLT4NCgkJPHVpdGV4dCBuYW1lPSJTQ1JVQkJBUlNUQVRVU19TTElERUlORk8iIHZhbHVlPSJTbGF5dCAlbiAvICV0IHwgIi8+DQoJCTx1aXRleHQgbmFtZT0iU0NSVUJCQVJTVEFUVVNfU1RPUFBFRCIgdmFsdWU9IkR1cmR1cnVsZHUiLz4NCgkJPHVpdGV4dCBuYW1lPSJTQ1JVQkJBUlNUQVRVU19QTEFZSU5HIiB2YWx1ZT0iT3luYXTEsWzEsXlvciIvPg0KCQk8dWl0ZXh0IG5hbWU9IlNDUlVCQkFSU1RBVFVTX05PQVVESU8iIHZhbHVlPSJTZXMgWW9rIi8+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DQoJCTx1aXRleHQgbmFtZT0iU0NSVUJCQVJTVEFUVVNfUVVFU1RJT04iIHZhbHVlPSJTb3J1eXUgWWFuxLF0bGEiLz4NCgkJPHVpdGV4dCBuYW1lPSJTQ1JVQkJBUlNUQVRVU19SRVZJRVdRVUlaIiB2YWx1ZT0iU8SxbmF2IMSwbmNlbGVuaXlvciIvPg0KCQk8IS0tIHN1YnN0aXR1dGlvbjogJW0gPT0gbWludXRlcyByZW1haW5pbmcgLS0+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DQoJCTx1aXRleHQgbmFtZT0iVEFCX05PVEVTIiB2YWx1ZT0iTm90bGFyIi8+DQoJCTx1aXRleHQgbmFtZT0iVEFCX1NFQVJDSCIgdmFsdWU9IkFyYSIvPg0KCQk8dWl0ZXh0IG5hbWU9IlNMSURFX0hFQURJTkciIHZhbHVlPSJTbGF5dCBCYcWfbMSxxJ/EsSIvPg0KCQk8dWl0ZXh0IG5hbWU9IkRVUkFUSU9OX0hFQURJTkciIHZhbHVlPSJTw7xyZSIvPg0KCQk8dWl0ZXh0IG5hbWU9IlNFQVJDSF9IRUFESU5HIiB2YWx1ZT0iTWV0bmkgYXJhOiIvPg0KCQk8dWl0ZXh0IG5hbWU9IlRIVU1CX0hFQURJTkciIHZhbHVlPSJTbGF5dCIvPg0KCQk8dWl0ZXh0IG5hbWU9IlRIVU1CX0lORk8iIHZhbHVlPSJTbGF5dCBCYcWfbMSxxJ/EsS9Tw7xyZXNpIi8+DQoJCTx1aXRleHQgbmFtZT0iQVRUQUNITkFNRV9IRUFESU5HIiB2YWx1ZT0iRG9zeWEgQWTEsSIvPg0KCQk8dWl0ZXh0IG5hbWU9IkFUVEFDSFNJWkVfSEVBRElORyIgdmFsdWU9IkJveXV0Ii8+DQoJCTx1aXRleHQgbmFtZT0iU0xJREVfTk9URVMiIHZhbHVlPSJTbGF5dCBOb3RsYXLEsS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MMPROD_UIDATA" val="&lt;database version=&quot;9.0&quot;&gt;&lt;object type=&quot;1&quot; unique_id=&quot;10001&quot;&gt;&lt;property id=&quot;20141&quot; value=&quot;An Overview of the Child Outcomes Summary Rating Process&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1&quot; value=&quot;Johns Hopkins University&quot;/&gt;&lt;property id=&quot;20192&quot; value=&quot;connect.johnshopkins.edu&quot;/&gt;&lt;property id=&quot;20193&quot; value=&quot;0&quot;/&gt;&lt;property id=&quot;20224&quot; value=&quot;C:\Users\sgupta63.WIN\Documents\MSDE\COS\COS Intro Module&quot;/&gt;&lt;property id=&quot;20250&quot; value=&quot;6&quot;/&gt;&lt;property id=&quot;20251&quot; value=&quot;0&quot;/&gt;&lt;property id=&quot;20259&quot; value=&quot;0&quot;/&gt;&lt;property id=&quot;20262&quot; value=&quot;19046109&quot;/&gt;&lt;property id=&quot;20700&quot; value=&quot;0&quot;/&gt;&lt;object type=&quot;2&quot; unique_id=&quot;10489&quot;&gt;&lt;object type=&quot;3&quot; unique_id=&quot;10490&quot;&gt;&lt;property id=&quot;20148&quot; value=&quot;5&quot;/&gt;&lt;property id=&quot;20300&quot; value=&quot;Slide 1 - &amp;quot;An Overview of the  Child Outcomes Summary  Rating Process&amp;quot;&quot;/&gt;&lt;property id=&quot;20307&quot; value=&quot;259&quot;/&gt;&lt;property id=&quot;20309&quot; value=&quot;-1&quot;/&gt;&lt;/object&gt;&lt;object type=&quot;3&quot; unique_id=&quot;10491&quot;&gt;&lt;property id=&quot;20148&quot; value=&quot;5&quot;/&gt;&lt;property id=&quot;20300&quot; value=&quot;Slide 2 - &amp;quot;Teaming in the Child Outcomes Summary Process&amp;quot;&quot;/&gt;&lt;property id=&quot;20307&quot; value=&quot;261&quot;/&gt;&lt;property id=&quot;20309&quot; value=&quot;-1&quot;/&gt;&lt;/object&gt;&lt;object type=&quot;3&quot; unique_id=&quot;10492&quot;&gt;&lt;property id=&quot;20148&quot; value=&quot;5&quot;/&gt;&lt;property id=&quot;20300&quot; value=&quot;Slide 3 - &amp;quot;Family Partnerships in the COS Process&amp;quot;&quot;/&gt;&lt;property id=&quot;20307&quot; value=&quot;262&quot;/&gt;&lt;property id=&quot;20309&quot; value=&quot;-1&quot;/&gt;&lt;/object&gt;&lt;object type=&quot;3&quot; unique_id=&quot;10493&quot;&gt;&lt;property id=&quot;20148&quot; value=&quot;5&quot;/&gt;&lt;property id=&quot;20300&quot; value=&quot;Slide 4 - &amp;quot;Essential Teaming Skills for Completing the  COS Process&amp;quot;&quot;/&gt;&lt;property id=&quot;20307&quot; value=&quot;263&quot;/&gt;&lt;property id=&quot;20309&quot; value=&quot;-1&quot;/&gt;&lt;/object&gt;&lt;object type=&quot;3&quot; unique_id=&quot;10494&quot;&gt;&lt;property id=&quot;20148&quot; value=&quot;5&quot;/&gt;&lt;property id=&quot;20300&quot; value=&quot;Slide 5 - &amp;quot;What is the COS Rating Scale?&amp;quot;&quot;/&gt;&lt;property id=&quot;20307&quot; value=&quot;287&quot;/&gt;&lt;property id=&quot;20309&quot; value=&quot;-1&quot;/&gt;&lt;/object&gt;&lt;object type=&quot;3&quot; unique_id=&quot;10495&quot;&gt;&lt;property id=&quot;20148&quot; value=&quot;5&quot;/&gt;&lt;property id=&quot;20300&quot; value=&quot;Slide 6 - &amp;quot;Features of the COS Rating Scale&amp;quot;&quot;/&gt;&lt;property id=&quot;20307&quot; value=&quot;289&quot;/&gt;&lt;property id=&quot;20309&quot; value=&quot;-1&quot;/&gt;&lt;/object&gt;&lt;object type=&quot;3&quot; unique_id=&quot;10496&quot;&gt;&lt;property id=&quot;20148&quot; value=&quot;5&quot;/&gt;&lt;property id=&quot;20300&quot; value=&quot;Slide 7 - &amp;quot;The Two Questions to Guide the COS Process&amp;quot;&quot;/&gt;&lt;property id=&quot;20307&quot; value=&quot;266&quot;/&gt;&lt;property id=&quot;20309&quot; value=&quot;-1&quot;/&gt;&lt;/object&gt;&lt;object type=&quot;3&quot; unique_id=&quot;10497&quot;&gt;&lt;property id=&quot;20148&quot; value=&quot;5&quot;/&gt;&lt;property id=&quot;20300&quot; value=&quot;Slide 8 - &amp;quot;The 7-Point COS Rating Scale&amp;quot;&quot;/&gt;&lt;property id=&quot;20307&quot; value=&quot;267&quot;/&gt;&lt;property id=&quot;20309&quot; value=&quot;-1&quot;/&gt;&lt;/object&gt;&lt;object type=&quot;3&quot; unique_id=&quot;10498&quot;&gt;&lt;property id=&quot;20148&quot; value=&quot;5&quot;/&gt;&lt;property id=&quot;20300&quot; value=&quot;Slide 9 - &amp;quot;7 – Completely&amp;quot;&quot;/&gt;&lt;property id=&quot;20307&quot; value=&quot;268&quot;/&gt;&lt;property id=&quot;20309&quot; value=&quot;-1&quot;/&gt;&lt;/object&gt;&lt;object type=&quot;3&quot; unique_id=&quot;10499&quot;&gt;&lt;property id=&quot;20148&quot; value=&quot;5&quot;/&gt;&lt;property id=&quot;20300&quot; value=&quot;Slide 10 - &amp;quot;6 – Between Completely and Somewhat&amp;quot;&quot;/&gt;&lt;property id=&quot;20307&quot; value=&quot;269&quot;/&gt;&lt;property id=&quot;20309&quot; value=&quot;-1&quot;/&gt;&lt;/object&gt;&lt;object type=&quot;3&quot; unique_id=&quot;10500&quot;&gt;&lt;property id=&quot;20148&quot; value=&quot;5&quot;/&gt;&lt;property id=&quot;20300&quot; value=&quot;Slide 11 - &amp;quot;5 – Somewhat&amp;quot;&quot;/&gt;&lt;property id=&quot;20307&quot; value=&quot;270&quot;/&gt;&lt;property id=&quot;20309&quot; value=&quot;-1&quot;/&gt;&lt;/object&gt;&lt;object type=&quot;3&quot; unique_id=&quot;10501&quot;&gt;&lt;property id=&quot;20148&quot; value=&quot;5&quot;/&gt;&lt;property id=&quot;20300&quot; value=&quot;Slide 12 - &amp;quot;4 – Between a 5 and a 3&amp;quot;&quot;/&gt;&lt;property id=&quot;20307&quot; value=&quot;271&quot;/&gt;&lt;property id=&quot;20309&quot; value=&quot;-1&quot;/&gt;&lt;/object&gt;&lt;object type=&quot;3&quot; unique_id=&quot;10502&quot;&gt;&lt;property id=&quot;20148&quot; value=&quot;5&quot;/&gt;&lt;property id=&quot;20300&quot; value=&quot;Slide 13 - &amp;quot;3 – Emerging &amp;quot;&quot;/&gt;&lt;property id=&quot;20307&quot; value=&quot;272&quot;/&gt;&lt;property id=&quot;20309&quot; value=&quot;-1&quot;/&gt;&lt;/object&gt;&lt;object type=&quot;3&quot; unique_id=&quot;10503&quot;&gt;&lt;property id=&quot;20148&quot; value=&quot;5&quot;/&gt;&lt;property id=&quot;20300&quot; value=&quot;Slide 14 - &amp;quot;2 – Between 3 and 1&amp;quot;&quot;/&gt;&lt;property id=&quot;20307&quot; value=&quot;273&quot;/&gt;&lt;property id=&quot;20309&quot; value=&quot;-1&quot;/&gt;&lt;/object&gt;&lt;object type=&quot;3&quot; unique_id=&quot;10504&quot;&gt;&lt;property id=&quot;20148&quot; value=&quot;5&quot;/&gt;&lt;property id=&quot;20300&quot; value=&quot;Slide 15 - &amp;quot;1 – Not Yet&amp;quot;&quot;/&gt;&lt;property id=&quot;20307&quot; value=&quot;274&quot;/&gt;&lt;property id=&quot;20309&quot; value=&quot;-1&quot;/&gt;&lt;/object&gt;&lt;object type=&quot;3&quot; unique_id=&quot;10505&quot;&gt;&lt;property id=&quot;20148&quot; value=&quot;5&quot;/&gt;&lt;property id=&quot;20300&quot; value=&quot;Slide 16 - &amp;quot;What Are Immediate Foundational Skills?&amp;quot;&quot;/&gt;&lt;property id=&quot;20307&quot; value=&quot;275&quot;/&gt;&lt;property id=&quot;20309&quot; value=&quot;-1&quot;/&gt;&lt;/object&gt;&lt;object type=&quot;3&quot; unique_id=&quot;10506&quot;&gt;&lt;property id=&quot;20148&quot; value=&quot;5&quot;/&gt;&lt;property id=&quot;20300&quot; value=&quot;Slide 17 - &amp;quot;Immediate Foundational Skills Example&amp;quot;&quot;/&gt;&lt;property id=&quot;20307&quot; value=&quot;276&quot;/&gt;&lt;property id=&quot;20309&quot; value=&quot;-1&quot;/&gt;&lt;/object&gt;&lt;object type=&quot;3&quot; unique_id=&quot;10507&quot;&gt;&lt;property id=&quot;20148&quot; value=&quot;5&quot;/&gt;&lt;property id=&quot;20300&quot; value=&quot;Slide 18 - &amp;quot;Foundational Skills Example&amp;quot;&quot;/&gt;&lt;property id=&quot;20307&quot; value=&quot;277&quot;/&gt;&lt;property id=&quot;20309&quot; value=&quot;-1&quot;/&gt;&lt;/object&gt;&lt;object type=&quot;3&quot; unique_id=&quot;10508&quot;&gt;&lt;property id=&quot;20148&quot; value=&quot;5&quot;/&gt;&lt;property id=&quot;20300&quot; value=&quot;Slide 19 - &amp;quot;Using the 7-Point COS Rating Scale&amp;quot;&quot;/&gt;&lt;property id=&quot;20307&quot; value=&quot;278&quot;/&gt;&lt;property id=&quot;20309&quot; value=&quot;-1&quot;/&gt;&lt;/object&gt;&lt;object type=&quot;3&quot; unique_id=&quot;10509&quot;&gt;&lt;property id=&quot;20148&quot; value=&quot;5&quot;/&gt;&lt;property id=&quot;20300&quot; value=&quot;Slide 20 - &amp;quot;The 7-Point COS Rating Scale: Maryland’s COS Descriptors with Buckets&amp;quot;&quot;/&gt;&lt;property id=&quot;20307&quot; value=&quot;279&quot;/&gt;&lt;property id=&quot;20309&quot; value=&quot;-1&quot;/&gt;&lt;/object&gt;&lt;object type=&quot;3&quot; unique_id=&quot;10510&quot;&gt;&lt;property id=&quot;20148&quot; value=&quot;5&quot;/&gt;&lt;property id=&quot;20300&quot; value=&quot;Slide 21 - &amp;quot;The  7-Point COS Rating Scale:  Decision Tree&amp;quot;&quot;/&gt;&lt;property id=&quot;20307&quot; value=&quot;280&quot;/&gt;&lt;property id=&quot;20309&quot; value=&quot;-1&quot;/&gt;&lt;/object&gt;&lt;object type=&quot;3&quot; unique_id=&quot;10511&quot;&gt;&lt;property id=&quot;20148&quot; value=&quot;5&quot;/&gt;&lt;property id=&quot;20300&quot; value=&quot;Slide 22 - &amp;quot;Summary Ratings are Based On…&amp;quot;&quot;/&gt;&lt;property id=&quot;20307&quot; value=&quot;290&quot;/&gt;&lt;property id=&quot;20309&quot; value=&quot;-1&quot;/&gt;&lt;/object&gt;&lt;object type=&quot;3&quot; unique_id=&quot;10512&quot;&gt;&lt;property id=&quot;20148&quot; value=&quot;5&quot;/&gt;&lt;property id=&quot;20300&quot; value=&quot;Slide 23 - &amp;quot;Translating Assessment Scores to Outcomes&amp;quot;&quot;/&gt;&lt;property id=&quot;20307&quot; value=&quot;282&quot;/&gt;&lt;property id=&quot;20309&quot; value=&quot;-1&quot;/&gt;&lt;/object&gt;&lt;object type=&quot;3&quot; unique_id=&quot;10513&quot;&gt;&lt;property id=&quot;20148&quot; value=&quot;5&quot;/&gt;&lt;property id=&quot;20300&quot; value=&quot;Slide 24 - &amp;quot;Summary Ratings Reflect Global Functioning&amp;quot;&quot;/&gt;&lt;property id=&quot;20307&quot; value=&quot;283&quot;/&gt;&lt;property id=&quot;20309&quot; value=&quot;-1&quot;/&gt;&lt;/object&gt;&lt;object type=&quot;3&quot; unique_id=&quot;10514&quot;&gt;&lt;property id=&quot;20148&quot; value=&quot;5&quot;/&gt;&lt;property id=&quot;20300&quot; value=&quot;Slide 25 - &amp;quot;Deciding the Rating&amp;quot;&quot;/&gt;&lt;property id=&quot;20307&quot; value=&quot;284&quot;/&gt;&lt;property id=&quot;20309&quot; value=&quot;-1&quot;/&gt;&lt;/object&gt;&lt;object type=&quot;3&quot; unique_id=&quot;10515&quot;&gt;&lt;property id=&quot;20148&quot; value=&quot;5&quot;/&gt;&lt;property id=&quot;20300&quot; value=&quot;Slide 26 - &amp;quot;Why is it Important to Document Ratings?&amp;quot;&quot;/&gt;&lt;property id=&quot;20307&quot; value=&quot;285&quot;/&gt;&lt;property id=&quot;20309&quot; value=&quot;-1&quot;/&gt;&lt;/object&gt;&lt;object type=&quot;3&quot; unique_id=&quot;10516&quot;&gt;&lt;property id=&quot;20148&quot; value=&quot;5&quot;/&gt;&lt;property id=&quot;20300&quot; value=&quot;Slide 27 - &amp;quot;Child Progress Question&amp;quot;&quot;/&gt;&lt;property id=&quot;20307&quot; value=&quot;286&quot;/&gt;&lt;property id=&quot;20309&quot; value=&quot;-1&quot;/&gt;&lt;/object&gt;&lt;object type=&quot;3&quot; unique_id=&quot;10517&quot;&gt;&lt;property id=&quot;20148&quot; value=&quot;5&quot;/&gt;&lt;property id=&quot;20300&quot; value=&quot;Slide 28 - &amp;quot;Questions?&amp;quot;&quot;/&gt;&lt;property id=&quot;20307&quot; value=&quot;258&quot;/&gt;&lt;property id=&quot;20309&quot; value=&quot;-1&quot;/&gt;&lt;/object&gt;&lt;/object&gt;&lt;object type=&quot;8&quot; unique_id=&quot;10547&quot;&gt;&lt;/object&gt;&lt;object type=&quot;10&quot; unique_id=&quot;10816&quot;&gt;&lt;object type=&quot;11&quot; unique_id=&quot;10817&quot;&gt;&lt;property id=&quot;20180&quot; value=&quot;1&quot;/&gt;&lt;property id=&quot;20181&quot; value=&quot;1&quot;/&gt;&lt;property id=&quot;20183&quot; value=&quot;1&quot;/&gt;&lt;/object&gt;&lt;object type=&quot;12&quot; unique_id=&quot;10819&quot;&gt;&lt;/object&gt;&lt;/object&gt;&lt;object type=&quot;4&quot; unique_id=&quot;10818&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PSNARRATION" val="15,475083370,C:\Users\sgupta63.WIN\Documents\MSDE\COS\COS Intro Module\SESSION 3 - AN OVERVIEW OF THE COS RATING PROCESS\COS Intro Module_Session 3_FINAL_pptx\Media.ppcx"/>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5&quot;/&gt;&lt;lineCharCount val=&quot;14&quot;/&gt;&lt;lineCharCount val=&quot;71&quot;/&gt;&lt;lineCharCount val=&quot;67&quot;/&gt;&lt;lineCharCount val=&quot;74&quot;/&gt;&lt;lineCharCount val=&quot;6&quot;/&gt;&lt;lineCharCount val=&quot;72&quot;/&gt;&lt;lineCharCount val=&quot;18&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PSNARRATION" val="16,475083370,C:\Users\sgupta63.WIN\Documents\MSDE\COS\COS Intro Module\SESSION 3 - AN OVERVIEW OF THE COS RATING PROCESS\COS Intro Module_Session 3_FINAL_pptx\Media.ppcx"/>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5&quot;/&gt;&lt;lineCharCount val=&quot;87&quot;/&gt;&lt;lineCharCount val=&quot;24&quot;/&gt;&lt;lineCharCount val=&quot;89&quot;/&gt;&lt;lineCharCount val=&quot;27&quot;/&gt;&lt;lineCharCount val=&quot;35&quot;/&gt;&lt;lineCharCount val=&quot;93&quot;/&gt;&lt;lineCharCount val=&quot;16&quot;/&gt;&lt;lineCharCount val=&quot;74&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PSNARRATION" val="17,475083370,C:\Users\sgupta63.WIN\Documents\MSDE\COS\COS Intro Module\SESSION 3 - AN OVERVIEW OF THE COS RATING PROCESS\COS Intro Module_Session 3_FINAL_pptx\Media.ppcx"/>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quot;/&gt;&lt;lineCharCount val=&quot;77&quot;/&gt;&lt;lineCharCount val=&quot;79&quot;/&gt;&lt;lineCharCount val=&quot;77&quot;/&gt;&lt;lineCharCount val=&quot;37&quot;/&gt;&lt;lineCharCount val=&quot;1&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771B3E64-E923-4EDC-BDFB-5B5A349C3AEC}&quot;/&gt;&lt;isInvalidForFieldText val=&quot;0&quot;/&gt;&lt;Image&gt;&lt;filename val=&quot;C:\Users\sgupta63.WIN\AppData\Local\Temp\PR\data\asimages\{771B3E64-E923-4EDC-BDFB-5B5A349C3AEC}_17.png&quot;/&gt;&lt;left val=&quot;673&quot;/&gt;&lt;top val=&quot;269&quot;/&gt;&lt;width val=&quot;247&quot;/&gt;&lt;height val=&quot;234&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PSNARRATION" val="18,475083370,C:\Users\sgupta63.WIN\Documents\MSDE\COS\COS Intro Module\SESSION 3 - AN OVERVIEW OF THE COS RATING PROCESS\COS Intro Module_Session 3_FINAL_pptx\Media.ppcx"/>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82&quot;/&gt;&lt;lineCharCount val=&quot;74&quot;/&gt;&lt;lineCharCount val=&quot;81&quot;/&gt;&lt;lineCharCount val=&quot;79&quot;/&gt;&lt;lineCharCount val=&quot;55&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8B1420E7-AE5A-40C5-8E44-5B951812F260}&quot;/&gt;&lt;isInvalidForFieldText val=&quot;0&quot;/&gt;&lt;Image&gt;&lt;filename val=&quot;C:\Users\sgupta63.WIN\AppData\Local\Temp\PR\data\asimages\{8B1420E7-AE5A-40C5-8E44-5B951812F260}_18.png&quot;/&gt;&lt;left val=&quot;338&quot;/&gt;&lt;top val=&quot;282&quot;/&gt;&lt;width val=&quot;295&quot;/&gt;&lt;height val=&quot;220&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PSNARRATION" val="19,475083370,C:\Users\sgupta63.WIN\Documents\MSDE\COS\COS Intro Module\SESSION 3 - AN OVERVIEW OF THE COS RATING PROCESS\COS Intro Module_Session 3_FINAL_pptx\Media.ppcx"/>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5&quot;/&gt;&lt;lineCharCount val=&quot;68&quot;/&gt;&lt;lineCharCount val=&quot;24&quot;/&gt;&lt;lineCharCount val=&quot;64&quot;/&gt;&lt;lineCharCount val=&quot;76&quot;/&gt;&lt;lineCharCount val=&quot;51&quot;/&gt;&lt;lineCharCount val=&quot;66&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PSNARRATION" val="20,475083370,C:\Users\sgupta63.WIN\Documents\MSDE\COS\COS Intro Module\SESSION 3 - AN OVERVIEW OF THE COS RATING PROCESS\COS Intro Module_Session 3_FINAL_pptx\Media.ppcx"/>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39&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4&quot;/&gt;&lt;lineCharCount val=&quot;29&quot;/&gt;&lt;lineCharCount val=&quot;31&quot;/&gt;&lt;lineCharCount val=&quot;31&quot;/&gt;&lt;lineCharCount val=&quot;32&quot;/&gt;&lt;lineCharCount val=&quot;25&quot;/&gt;&lt;lineCharCount val=&quot;23&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PSNARRATION" val="21,475083370,C:\Users\sgupta63.WIN\Documents\MSDE\COS\COS Intro Module\SESSION 3 - AN OVERVIEW OF THE COS RATING PROCESS\COS Intro Module_Session 3_FINAL_pptx\Media.ppcx"/>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quot;/&gt;&lt;lineCharCount val=&quot;8&quot;/&gt;&lt;lineCharCount val=&quot;4&quot;/&gt;&lt;lineCharCount val=&quot;7&quot;/&gt;&lt;lineCharCount val=&quot;8&quot;/&gt;&lt;lineCharCount val=&quot;9&quot;/&gt;&lt;lineCharCount val=&quot;4&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025BAE73-BF3F-467D-A1CD-43066F381C13}&quot;/&gt;&lt;isInvalidForFieldText val=&quot;0&quot;/&gt;&lt;Image&gt;&lt;filename val=&quot;C:\Users\sgupta63.WIN\AppData\Local\Temp\PR\data\asimages\{025BAE73-BF3F-467D-A1CD-43066F381C13}_21.png&quot;/&gt;&lt;left val=&quot;230&quot;/&gt;&lt;top val=&quot;15&quot;/&gt;&lt;width val=&quot;648&quot;/&gt;&lt;height val=&quot;529&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PSNARRATION" val="22,475083370,C:\Users\sgupta63.WIN\Documents\MSDE\COS\COS Intro Module\SESSION 3 - AN OVERVIEW OF THE COS RATING PROCESS\COS Intro Module_Session 3_FINAL_pptx\Media.ppcx"/>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9&quot;/&gt;&lt;lineCharCount val=&quot;28&quot;/&gt;&lt;lineCharCount val=&quot;25&quot;/&gt;&lt;lineCharCount val=&quot;28&quot;/&gt;&lt;lineCharCount val=&quot;26&quot;/&gt;&lt;lineCharCount val=&quot;12&quot;/&gt;&lt;lineCharCount val=&quot;35&quot;/&gt;&lt;lineCharCount val=&quot;1&quot;/&gt;&lt;lineCharCount val=&quot;1&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9&quot;/&gt;&lt;lineCharCount val=&quot;34&quot;/&gt;&lt;lineCharCount val=&quot;26&quot;/&gt;&lt;lineCharCount val=&quot;11&quot;/&gt;&lt;lineCharCount val=&quot;35&quot;/&gt;&lt;lineCharCount val=&quot;38&quot;/&gt;&lt;lineCharCount val=&quot;24&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PSNARRATION" val="23,475083370,C:\Users\sgupta63.WIN\Documents\MSDE\COS\COS Intro Module\SESSION 3 - AN OVERVIEW OF THE COS RATING PROCESS\COS Intro Module_Session 3_FINAL_pptx\Media.ppcx"/>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8&quot;/&gt;&lt;lineCharCount val=&quot;32&quot;/&gt;&lt;lineCharCount val=&quot;18&quot;/&gt;&lt;lineCharCount val=&quot;32&quot;/&gt;&lt;lineCharCount val=&quot;84&quot;/&gt;&lt;lineCharCount val=&quot;33&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PSNARRATION" val="24,475083370,C:\Users\sgupta63.WIN\Documents\MSDE\COS\COS Intro Module\SESSION 3 - AN OVERVIEW OF THE COS RATING PROCESS\COS Intro Module_Session 3_FINAL_pptx\Media.ppcx"/>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4&quot;/&gt;&lt;lineCharCount val=&quot;16&quot;/&gt;&lt;lineCharCount val=&quot;42&quot;/&gt;&lt;lineCharCount val=&quot;43&quot;/&gt;&lt;lineCharCount val=&quot;13&quot;/&gt;&lt;lineCharCount val=&quot;15&quot;/&gt;&lt;lineCharCount val=&quot;24&quot;/&gt;&lt;lineCharCount val=&quot;17&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PSNARRATION" val="25,475083370,C:\Users\sgupta63.WIN\Documents\MSDE\COS\COS Intro Module\SESSION 3 - AN OVERVIEW OF THE COS RATING PROCESS\COS Intro Module_Session 3_FINAL_pptx\Media.ppcx"/>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3&quot;/&gt;&lt;lineCharCount val=&quot;78&quot;/&gt;&lt;lineCharCount val=&quot;74&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PSNARRATION" val="26,475083370,C:\Users\sgupta63.WIN\Documents\MSDE\COS\COS Intro Module\SESSION 3 - AN OVERVIEW OF THE COS RATING PROCESS\COS Intro Module_Session 3_FINAL_pptx\Media.ppcx"/>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73&quot;/&gt;&lt;lineCharCount val=&quot;90&quot;/&gt;&lt;lineCharCount val=&quot;42&quot;/&gt;&lt;lineCharCount val=&quot;66&quot;/&gt;&lt;lineCharCount val=&quot;54&quot;/&gt;&lt;lineCharCount val=&quot;69&quot;/&gt;&lt;lineCharCount val=&quot;28&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PSNARRATION" val="27,475083370,C:\Users\sgupta63.WIN\Documents\MSDE\COS\COS Intro Module\SESSION 3 - AN OVERVIEW OF THE COS RATING PROCESS\COS Intro Module_Session 3_FINAL_pptx\Media.ppcx"/>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73&quot;/&gt;&lt;lineCharCount val=&quot;68&quot;/&gt;&lt;lineCharCount val=&quot;46&quot;/&gt;&lt;lineCharCount val=&quot;78&quot;/&gt;&lt;lineCharCount val=&quot;25&quot;/&gt;&lt;lineCharCount val=&quot;31&quot;/&gt;&lt;lineCharCount val=&quot;44&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PSNARRATION" val="28,475083370,C:\Users\sgupta63.WIN\Documents\MSDE\COS\COS Intro Module\SESSION 3 - AN OVERVIEW OF THE COS RATING PROCESS\COS Intro Module_Session 3_FINAL_pptx\Media.ppcx"/>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4&quot;/&gt;&lt;lineCharCount val=&quot;58&quot;/&gt;&lt;lineCharCount val=&quot;13&quot;/&gt;&lt;lineCharCount val=&quot;28&quot;/&gt;&lt;lineCharCount val=&quot;1&quot;/&gt;&lt;lineCharCount val=&quot;11&quot;/&gt;&lt;lineCharCount val=&quot;29&quot;/&gt;&lt;lineCharCount val=&quot;13&quot;/&gt;&lt;lineCharCount val=&quot;27&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PSNARRATION" val="1,475083370,C:\Users\sgupta63.WIN\Documents\MSDE\COS\COS Intro Module\SESSION 3 - AN OVERVIEW OF THE COS RATING PROCESS\COS Intro Module_Session 3_FINAL_pptx\Media.ppcx"/>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0&quot;/&gt;&lt;lineCharCount val=&quot;15&quot;/&gt;&lt;lineCharCount val=&quot;9&quot;/&gt;&lt;lineCharCount val=&quot;14&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PSNARRATION" val="2,475083370,C:\Users\sgupta63.WIN\Documents\MSDE\COS\COS Intro Module\SESSION 3 - AN OVERVIEW OF THE COS RATING PROCESS\COS Intro Module_Session 3_FINAL_pptx\Media.ppcx"/>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7&quot;/&gt;&lt;lineCharCount val=&quot;13&quot;/&gt;&lt;lineCharCount val=&quot;55&quot;/&gt;&lt;lineCharCount val=&quot;47&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PSNARRATION" val="3,475083370,C:\Users\sgupta63.WIN\Documents\MSDE\COS\COS Intro Module\SESSION 3 - AN OVERVIEW OF THE COS RATING PROCESS\COS Intro Module_Session 3_FINAL_pptx\Media.ppcx"/>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8&quot;/&gt;&lt;lineCharCount val=&quot;27&quot;/&gt;&lt;lineCharCount val=&quot;45&quot;/&gt;&lt;lineCharCount val=&quot;53&quot;/&gt;&lt;lineCharCount val=&quot;70&quot;/&gt;&lt;lineCharCount val=&quot;60&quot;/&gt;&lt;lineCharCount val=&quot;21&quot;/&gt;&lt;lineCharCount val=&quot;57&quot;/&gt;&lt;lineCharCount val=&quot;1&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PSNARRATION" val="4,475083370,C:\Users\sgupta63.WIN\Documents\MSDE\COS\COS Intro Module\SESSION 3 - AN OVERVIEW OF THE COS RATING PROCESS\COS Intro Module_Session 3_FINAL_pptx\Media.ppcx"/>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5&quot;/&gt;&lt;lineCharCount val=&quot;11&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4&quot;/&gt;&lt;lineCharCount val=&quot;51&quot;/&gt;&lt;lineCharCount val=&quot;71&quot;/&gt;&lt;lineCharCount val=&quot;72&quot;/&gt;&lt;lineCharCount val=&quot;72&quot;/&gt;&lt;lineCharCount val=&quot;12&quot;/&gt;&lt;lineCharCount val=&quot;41&quot;/&gt;&lt;lineCharCount val=&quot;75&quot;/&gt;&lt;lineCharCount val=&quot;48&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PSNARRATION" val="5,475083370,C:\Users\sgupta63.WIN\Documents\MSDE\COS\COS Intro Module\SESSION 3 - AN OVERVIEW OF THE COS RATING PROCESS\COS Intro Module_Session 3_FINAL_pptx\Media.ppcx"/>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9&quot;/&gt;&lt;lineCharCount val=&quot;81&quot;/&gt;&lt;lineCharCount val=&quot;47&quot;/&gt;&lt;lineCharCount val=&quot;76&quot;/&gt;&lt;lineCharCount val=&quot;42&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PSNARRATION" val="6,475083370,C:\Users\sgupta63.WIN\Documents\MSDE\COS\COS Intro Module\SESSION 3 - AN OVERVIEW OF THE COS RATING PROCESS\COS Intro Module_Session 3_FINAL_pptx\Media.ppcx"/>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4&quot;/&gt;&lt;lineCharCount val=&quot;51&quot;/&gt;&lt;lineCharCount val=&quot;53&quot;/&gt;&lt;lineCharCount val=&quot;1&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PSNARRATION" val="7,475083370,C:\Users\sgupta63.WIN\Documents\MSDE\COS\COS Intro Module\SESSION 3 - AN OVERVIEW OF THE COS RATING PROCESS\COS Intro Module_Session 3_FINAL_pptx\Media.ppcx"/>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2&quot;/&gt;&lt;lineCharCount val=&quot;56&quot;/&gt;&lt;lineCharCount val=&quot;12&quot;/&gt;&lt;lineCharCount val=&quot;26&quot;/&gt;&lt;lineCharCount val=&quot;74&quot;/&gt;&lt;lineCharCount val=&quot;33&quot;/&gt;&lt;lineCharCount val=&quot;17&quot;/&gt;&lt;lineCharCount val=&quot;18&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PSNARRATION" val="8,475083370,C:\Users\sgupta63.WIN\Documents\MSDE\COS\COS Intro Module\SESSION 3 - AN OVERVIEW OF THE COS RATING PROCESS\COS Intro Module_Session 3_FINAL_pptx\Media.ppcx"/>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5&quot;/&gt;&lt;lineCharCount val=&quot;27&quot;/&gt;&lt;lineCharCount val=&quot;39&quot;/&gt;&lt;lineCharCount val=&quot;25&quot;/&gt;&lt;lineCharCount val=&quot;35&quot;/&gt;&lt;lineCharCount val=&quot;23&quot;/&gt;&lt;lineCharCount val=&quot;34&quot;/&gt;&lt;lineCharCount val=&quot;23&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PSNARRATION" val="9,475083370,C:\Users\sgupta63.WIN\Documents\MSDE\COS\COS Intro Module\SESSION 3 - AN OVERVIEW OF THE COS RATING PROCESS\COS Intro Module_Session 3_FINAL_pptx\Media.ppcx"/>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6&quot;/&gt;&lt;lineCharCount val=&quot;83&quot;/&gt;&lt;lineCharCount val=&quot;16&quot;/&gt;&lt;lineCharCount val=&quot;66&quot;/&gt;&lt;lineCharCount val=&quot;70&quot;/&gt;&lt;lineCharCount val=&quot;13&quot;/&gt;&lt;lineCharCount val=&quot;1&quot;/&gt;&lt;lineCharCount val=&quot;1&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PSNARRATION" val="10,475083370,C:\Users\sgupta63.WIN\Documents\MSDE\COS\COS Intro Module\SESSION 3 - AN OVERVIEW OF THE COS RATING PROCESS\COS Intro Module_Session 3_FINAL_pptx\Media.ppcx"/>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5&quot;/&gt;&lt;lineCharCount val=&quot;75&quot;/&gt;&lt;lineCharCount val=&quot;22&quot;/&gt;&lt;lineCharCount val=&quot;68&quot;/&gt;&lt;lineCharCount val=&quot;34&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PSNARRATION" val="11,475083370,C:\Users\sgupta63.WIN\Documents\MSDE\COS\COS Intro Module\SESSION 3 - AN OVERVIEW OF THE COS RATING PROCESS\COS Intro Module_Session 3_FINAL_pptx\Media.ppcx"/>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70&quot;/&gt;&lt;lineCharCount val=&quot;27&quot;/&gt;&lt;lineCharCount val=&quot;72&quot;/&gt;&lt;lineCharCount val=&quot;14&quot;/&gt;&lt;lineCharCount val=&quot;78&quot;/&gt;&lt;lineCharCount val=&quot;6&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PSNARRATION" val="12,475083370,C:\Users\sgupta63.WIN\Documents\MSDE\COS\COS Intro Module\SESSION 3 - AN OVERVIEW OF THE COS RATING PROCESS\COS Intro Module_Session 3_FINAL_pptx\Media.ppcx"/>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8&quot;/&gt;&lt;lineCharCount val=&quot;70&quot;/&gt;&lt;lineCharCount val=&quot;40&quot;/&gt;&lt;lineCharCount val=&quot;69&quot;/&gt;&lt;lineCharCount val=&quot;6&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PSNARRATION" val="13,475083370,C:\Users\sgupta63.WIN\Documents\MSDE\COS\COS Intro Module\SESSION 3 - AN OVERVIEW OF THE COS RATING PROCESS\COS Intro Module_Session 3_FINAL_pptx\Media.ppcx"/>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5&quot;/&gt;&lt;lineCharCount val=&quot;14&quot;/&gt;&lt;lineCharCount val=&quot;74&quot;/&gt;&lt;lineCharCount val=&quot;44&quot;/&gt;&lt;lineCharCount val=&quot;75&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8&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PSNARRATION" val="14,475083370,C:\Users\sgupta63.WIN\Documents\MSDE\COS\COS Intro Module\SESSION 3 - AN OVERVIEW OF THE COS RATING PROCESS\COS Intro Module_Session 3_FINAL_pptx\Media.ppcx"/>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75&quot;/&gt;&lt;lineCharCount val=&quot;14&quot;/&gt;&lt;lineCharCount val=&quot;65&quot;/&gt;&lt;lineCharCount val=&quot;76&quot;/&gt;&lt;lineCharCount val=&quot;29&quot;/&gt;&lt;lineCharCount val=&quot;77&quot;/&gt;&lt;lineCharCount val=&quot;18&quot;/&gt;&lt;/TableIndex&gt;&lt;/ShapeTextInfo&gt;"/>
</p:tagLst>
</file>

<file path=ppt/theme/theme1.xml><?xml version="1.0" encoding="utf-8"?>
<a:theme xmlns:a="http://schemas.openxmlformats.org/drawingml/2006/main" name="Basis">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563</TotalTime>
  <Words>4007</Words>
  <Application>Microsoft Office PowerPoint</Application>
  <PresentationFormat>Widescreen</PresentationFormat>
  <Paragraphs>284</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Corbel</vt:lpstr>
      <vt:lpstr>Times New Roman</vt:lpstr>
      <vt:lpstr>Basis</vt:lpstr>
      <vt:lpstr>An Overview of the  Child Outcomes Summary  Rating Process</vt:lpstr>
      <vt:lpstr>Teaming in the Child Outcomes Summary Process</vt:lpstr>
      <vt:lpstr>Family Partnerships in the COS Process</vt:lpstr>
      <vt:lpstr>Essential Teaming Skills for Completing the  COS Process</vt:lpstr>
      <vt:lpstr>What is the COS Rating Scale?</vt:lpstr>
      <vt:lpstr>Features of the COS Rating Scale</vt:lpstr>
      <vt:lpstr>The Two Questions to Guide the COS Process</vt:lpstr>
      <vt:lpstr>The 7-Point COS Rating Scale</vt:lpstr>
      <vt:lpstr>7 – Completely</vt:lpstr>
      <vt:lpstr>6 – Between Completely and Somewhat</vt:lpstr>
      <vt:lpstr>5 – Somewhat</vt:lpstr>
      <vt:lpstr>4 – Between a 5 and a 3</vt:lpstr>
      <vt:lpstr>3 – Emerging </vt:lpstr>
      <vt:lpstr>2 – Between 3 and 1</vt:lpstr>
      <vt:lpstr>1 – Not Yet</vt:lpstr>
      <vt:lpstr>What Are Immediate Foundational Skills?</vt:lpstr>
      <vt:lpstr>Immediate Foundational Skills Example</vt:lpstr>
      <vt:lpstr>Foundational Skills Example</vt:lpstr>
      <vt:lpstr>Using the 7-Point COS Rating Scale</vt:lpstr>
      <vt:lpstr>The 7-Point COS Rating Scale: Maryland’s COS Descriptors with Buckets</vt:lpstr>
      <vt:lpstr>The  7-Point COS Rating Scale:  Decision Tree</vt:lpstr>
      <vt:lpstr>Summary Ratings are Based On…</vt:lpstr>
      <vt:lpstr>Translating Assessment Scores to Outcomes</vt:lpstr>
      <vt:lpstr>Summary Ratings Reflect Global Functioning</vt:lpstr>
      <vt:lpstr>Deciding the Rating</vt:lpstr>
      <vt:lpstr>Why is it Important to Document Ratings?</vt:lpstr>
      <vt:lpstr>Child Progress Question</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 g</dc:creator>
  <cp:lastModifiedBy>ss g</cp:lastModifiedBy>
  <cp:revision>59</cp:revision>
  <dcterms:created xsi:type="dcterms:W3CDTF">2015-01-27T17:23:40Z</dcterms:created>
  <dcterms:modified xsi:type="dcterms:W3CDTF">2015-02-10T16:54:46Z</dcterms:modified>
</cp:coreProperties>
</file>