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1234" r:id="rId2"/>
    <p:sldId id="894" r:id="rId3"/>
    <p:sldId id="817" r:id="rId4"/>
    <p:sldId id="654" r:id="rId5"/>
    <p:sldId id="657" r:id="rId6"/>
    <p:sldId id="658" r:id="rId7"/>
    <p:sldId id="1235" r:id="rId8"/>
    <p:sldId id="1232" r:id="rId9"/>
    <p:sldId id="659" r:id="rId10"/>
    <p:sldId id="745" r:id="rId11"/>
    <p:sldId id="774" r:id="rId12"/>
    <p:sldId id="669" r:id="rId13"/>
    <p:sldId id="684" r:id="rId14"/>
    <p:sldId id="675" r:id="rId15"/>
    <p:sldId id="676" r:id="rId16"/>
    <p:sldId id="687" r:id="rId17"/>
    <p:sldId id="685" r:id="rId18"/>
    <p:sldId id="677" r:id="rId19"/>
    <p:sldId id="1189" r:id="rId20"/>
    <p:sldId id="688" r:id="rId21"/>
    <p:sldId id="1190" r:id="rId22"/>
    <p:sldId id="706" r:id="rId23"/>
    <p:sldId id="782" r:id="rId24"/>
    <p:sldId id="1233" r:id="rId25"/>
    <p:sldId id="1193" r:id="rId26"/>
    <p:sldId id="1228" r:id="rId27"/>
    <p:sldId id="776" r:id="rId28"/>
    <p:sldId id="680" r:id="rId29"/>
    <p:sldId id="512" r:id="rId30"/>
    <p:sldId id="1191" r:id="rId31"/>
    <p:sldId id="513" r:id="rId32"/>
    <p:sldId id="514" r:id="rId33"/>
    <p:sldId id="896" r:id="rId34"/>
    <p:sldId id="846" r:id="rId35"/>
    <p:sldId id="1236" r:id="rId36"/>
    <p:sldId id="897" r:id="rId37"/>
    <p:sldId id="1231" r:id="rId38"/>
    <p:sldId id="898" r:id="rId39"/>
    <p:sldId id="1133" r:id="rId40"/>
    <p:sldId id="1195" r:id="rId41"/>
    <p:sldId id="901" r:id="rId42"/>
    <p:sldId id="1237" r:id="rId43"/>
    <p:sldId id="930"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44">
          <p15:clr>
            <a:srgbClr val="A4A3A4"/>
          </p15:clr>
        </p15:guide>
        <p15:guide id="2" pos="2064">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B"/>
    <a:srgbClr val="FFFFCC"/>
    <a:srgbClr val="BC8F00"/>
    <a:srgbClr val="8E6C00"/>
    <a:srgbClr val="009900"/>
    <a:srgbClr val="33CC33"/>
    <a:srgbClr val="CCFFCC"/>
    <a:srgbClr val="CCFF99"/>
    <a:srgbClr val="99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9165" autoAdjust="0"/>
  </p:normalViewPr>
  <p:slideViewPr>
    <p:cSldViewPr>
      <p:cViewPr varScale="1">
        <p:scale>
          <a:sx n="61" d="100"/>
          <a:sy n="61" d="100"/>
        </p:scale>
        <p:origin x="-1524" y="-96"/>
      </p:cViewPr>
      <p:guideLst>
        <p:guide orient="horz" pos="2544"/>
        <p:guide pos="2064"/>
      </p:guideLst>
    </p:cSldViewPr>
  </p:slideViewPr>
  <p:outlineViewPr>
    <p:cViewPr>
      <p:scale>
        <a:sx n="33" d="100"/>
        <a:sy n="33" d="100"/>
      </p:scale>
      <p:origin x="0" y="0"/>
    </p:cViewPr>
  </p:outlineViewPr>
  <p:notesTextViewPr>
    <p:cViewPr>
      <p:scale>
        <a:sx n="1" d="1"/>
        <a:sy n="1" d="1"/>
      </p:scale>
      <p:origin x="0" y="0"/>
    </p:cViewPr>
  </p:notesTextViewPr>
  <p:sorterViewPr>
    <p:cViewPr>
      <p:scale>
        <a:sx n="144" d="100"/>
        <a:sy n="144" d="100"/>
      </p:scale>
      <p:origin x="0" y="0"/>
    </p:cViewPr>
  </p:sorterViewPr>
  <p:notesViewPr>
    <p:cSldViewPr>
      <p:cViewPr varScale="1">
        <p:scale>
          <a:sx n="52" d="100"/>
          <a:sy n="52" d="100"/>
        </p:scale>
        <p:origin x="-28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FFC000"/>
                </a:solidFill>
              </a:rPr>
              <a:t> </a:t>
            </a:r>
            <a:r>
              <a:rPr lang="en-US" dirty="0" smtClean="0">
                <a:solidFill>
                  <a:srgbClr val="C00000"/>
                </a:solidFill>
              </a:rPr>
              <a:t>TYPES OF GROUPING ARRANGEMENTS</a:t>
            </a:r>
            <a:endParaRPr lang="en-US" dirty="0">
              <a:solidFill>
                <a:srgbClr val="C00000"/>
              </a:solidFill>
            </a:endParaRPr>
          </a:p>
        </c:rich>
      </c:tx>
      <c:layout>
        <c:manualLayout>
          <c:xMode val="edge"/>
          <c:yMode val="edge"/>
          <c:x val="0.1512760826771663"/>
          <c:y val="2.187500000000011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644940121790019"/>
          <c:y val="0.3607617910751198"/>
          <c:w val="0.52384069597996608"/>
          <c:h val="0.29090221011721906"/>
        </c:manualLayout>
      </c:layout>
      <c:bar3DChart>
        <c:barDir val="col"/>
        <c:grouping val="clustered"/>
        <c:varyColors val="0"/>
        <c:ser>
          <c:idx val="0"/>
          <c:order val="0"/>
          <c:tx>
            <c:strRef>
              <c:f>Sheet1!$B$1</c:f>
              <c:strCache>
                <c:ptCount val="1"/>
                <c:pt idx="0">
                  <c:v>TEACHERS</c:v>
                </c:pt>
              </c:strCache>
            </c:strRef>
          </c:tx>
          <c:invertIfNegative val="0"/>
          <c:cat>
            <c:strRef>
              <c:f>Sheet1!$A$2:$A$6</c:f>
              <c:strCache>
                <c:ptCount val="5"/>
                <c:pt idx="0">
                  <c:v>Rows</c:v>
                </c:pt>
                <c:pt idx="1">
                  <c:v>Horseshoe</c:v>
                </c:pt>
                <c:pt idx="2">
                  <c:v>Pairs</c:v>
                </c:pt>
                <c:pt idx="3">
                  <c:v>Groups/Teams</c:v>
                </c:pt>
                <c:pt idx="4">
                  <c:v>Circle</c:v>
                </c:pt>
              </c:strCache>
            </c:strRef>
          </c:cat>
          <c:val>
            <c:numRef>
              <c:f>Sheet1!$B$2:$B$6</c:f>
              <c:numCache>
                <c:formatCode>General</c:formatCode>
                <c:ptCount val="5"/>
                <c:pt idx="0">
                  <c:v>10</c:v>
                </c:pt>
                <c:pt idx="1">
                  <c:v>5</c:v>
                </c:pt>
                <c:pt idx="2">
                  <c:v>7</c:v>
                </c:pt>
                <c:pt idx="3">
                  <c:v>3</c:v>
                </c:pt>
                <c:pt idx="4">
                  <c:v>5</c:v>
                </c:pt>
              </c:numCache>
            </c:numRef>
          </c:val>
        </c:ser>
        <c:dLbls>
          <c:showLegendKey val="0"/>
          <c:showVal val="0"/>
          <c:showCatName val="0"/>
          <c:showSerName val="0"/>
          <c:showPercent val="0"/>
          <c:showBubbleSize val="0"/>
        </c:dLbls>
        <c:gapWidth val="150"/>
        <c:shape val="box"/>
        <c:axId val="345714176"/>
        <c:axId val="339266368"/>
        <c:axId val="0"/>
      </c:bar3DChart>
      <c:catAx>
        <c:axId val="345714176"/>
        <c:scaling>
          <c:orientation val="minMax"/>
        </c:scaling>
        <c:delete val="0"/>
        <c:axPos val="b"/>
        <c:numFmt formatCode="General" sourceLinked="0"/>
        <c:majorTickMark val="out"/>
        <c:minorTickMark val="none"/>
        <c:tickLblPos val="nextTo"/>
        <c:txPr>
          <a:bodyPr/>
          <a:lstStyle/>
          <a:p>
            <a:pPr>
              <a:defRPr b="1">
                <a:solidFill>
                  <a:srgbClr val="C00000"/>
                </a:solidFill>
              </a:defRPr>
            </a:pPr>
            <a:endParaRPr lang="en-US"/>
          </a:p>
        </c:txPr>
        <c:crossAx val="339266368"/>
        <c:crosses val="autoZero"/>
        <c:auto val="1"/>
        <c:lblAlgn val="ctr"/>
        <c:lblOffset val="100"/>
        <c:noMultiLvlLbl val="0"/>
      </c:catAx>
      <c:valAx>
        <c:axId val="339266368"/>
        <c:scaling>
          <c:orientation val="minMax"/>
        </c:scaling>
        <c:delete val="0"/>
        <c:axPos val="l"/>
        <c:majorGridlines/>
        <c:numFmt formatCode="General" sourceLinked="1"/>
        <c:majorTickMark val="out"/>
        <c:minorTickMark val="none"/>
        <c:tickLblPos val="nextTo"/>
        <c:crossAx val="3457141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png"/></Relationships>
</file>

<file path=ppt/diagrams/_rels/data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image" Target="../media/image26.png"/><Relationship Id="rId5" Type="http://schemas.openxmlformats.org/officeDocument/2006/relationships/image" Target="../media/image29.gif"/><Relationship Id="rId4" Type="http://schemas.openxmlformats.org/officeDocument/2006/relationships/image" Target="../media/image20.wmf"/></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A50021"/>
        </a:solidFill>
      </dgm:spPr>
      <dgm:t>
        <a:bodyPr/>
        <a:lstStyle/>
        <a:p>
          <a:r>
            <a:rPr lang="en-US" sz="2800" b="1" dirty="0" smtClean="0"/>
            <a:t>S</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633B3CBB-6E7C-4477-839C-B8B10017D257}">
      <dgm:prSet phldrT="[Text]" custT="1"/>
      <dgm:spPr/>
      <dgm:t>
        <a:bodyPr/>
        <a:lstStyle/>
        <a:p>
          <a:r>
            <a:rPr lang="en-US" sz="2800" b="1" dirty="0" smtClean="0">
              <a:solidFill>
                <a:srgbClr val="A50021"/>
              </a:solidFill>
            </a:rPr>
            <a:t>T</a:t>
          </a:r>
          <a:r>
            <a:rPr lang="en-US" sz="2400" b="1" dirty="0" smtClean="0"/>
            <a:t>ake the Challenge!</a:t>
          </a:r>
          <a:endParaRPr lang="en-US" sz="2400" b="1" dirty="0"/>
        </a:p>
      </dgm:t>
    </dgm:pt>
    <dgm:pt modelId="{1DA406F0-444F-4E46-BD43-8E4DAF6699FF}" type="parTrans" cxnId="{3A288F96-CAEA-4A3F-AEF1-9F62013BC3AC}">
      <dgm:prSet/>
      <dgm:spPr/>
      <dgm:t>
        <a:bodyPr/>
        <a:lstStyle/>
        <a:p>
          <a:endParaRPr lang="en-US"/>
        </a:p>
      </dgm:t>
    </dgm:pt>
    <dgm:pt modelId="{FF096C3C-DF6F-47E9-962B-7463CEA24396}" type="sibTrans" cxnId="{3A288F96-CAEA-4A3F-AEF1-9F62013BC3AC}">
      <dgm:prSet/>
      <dgm:spPr/>
      <dgm:t>
        <a:bodyPr/>
        <a:lstStyle/>
        <a:p>
          <a:endParaRPr lang="en-US"/>
        </a:p>
      </dgm:t>
    </dgm:pt>
    <dgm:pt modelId="{47A6D5A1-1F03-48AE-986C-9DB51DED79E6}">
      <dgm:prSet phldrT="[Text]" custT="1"/>
      <dgm:spPr/>
      <dgm:t>
        <a:bodyPr/>
        <a:lstStyle/>
        <a:p>
          <a:r>
            <a:rPr lang="en-US" sz="2800" b="1" dirty="0" smtClean="0">
              <a:solidFill>
                <a:srgbClr val="A50021"/>
              </a:solidFill>
            </a:rPr>
            <a:t>S</a:t>
          </a:r>
          <a:r>
            <a:rPr lang="en-US" sz="2400" b="1" dirty="0" smtClean="0">
              <a:solidFill>
                <a:schemeClr val="tx1"/>
              </a:solidFill>
            </a:rPr>
            <a:t>it</a:t>
          </a:r>
          <a:r>
            <a:rPr lang="en-US" sz="2800" b="1" dirty="0" smtClean="0">
              <a:solidFill>
                <a:schemeClr val="tx1"/>
              </a:solidFill>
            </a:rPr>
            <a:t> </a:t>
          </a:r>
          <a:r>
            <a:rPr lang="en-US" sz="2400" b="1" dirty="0" smtClean="0">
              <a:solidFill>
                <a:schemeClr val="tx1"/>
              </a:solidFill>
            </a:rPr>
            <a:t>and organize materials.</a:t>
          </a:r>
          <a:endParaRPr lang="en-US" sz="2400" b="1" dirty="0">
            <a:solidFill>
              <a:schemeClr val="tx1"/>
            </a:solidFill>
          </a:endParaRPr>
        </a:p>
      </dgm:t>
    </dgm:pt>
    <dgm:pt modelId="{FEAD5124-0AE3-423F-A648-7061C508A789}" type="parTrans" cxnId="{B65D443B-5D8C-4275-B2B6-1C46F6F25212}">
      <dgm:prSet/>
      <dgm:spPr/>
      <dgm:t>
        <a:bodyPr/>
        <a:lstStyle/>
        <a:p>
          <a:endParaRPr lang="en-US"/>
        </a:p>
      </dgm:t>
    </dgm:pt>
    <dgm:pt modelId="{BF53DCC1-0946-4AC1-BFD9-C79D3242B38B}" type="sibTrans" cxnId="{B65D443B-5D8C-4275-B2B6-1C46F6F25212}">
      <dgm:prSet/>
      <dgm:spPr/>
      <dgm:t>
        <a:bodyPr/>
        <a:lstStyle/>
        <a:p>
          <a:endParaRPr lang="en-US"/>
        </a:p>
      </dgm:t>
    </dgm:pt>
    <dgm:pt modelId="{EDF9CE0C-23EF-4C75-8035-A2B068472D4F}">
      <dgm:prSet phldrT="[Text]" custT="1"/>
      <dgm:spPr>
        <a:solidFill>
          <a:srgbClr val="A50021"/>
        </a:solidFill>
      </dgm:spPr>
      <dgm:t>
        <a:bodyPr/>
        <a:lstStyle/>
        <a:p>
          <a:endParaRPr lang="en-US" sz="1200" b="1" dirty="0" smtClean="0"/>
        </a:p>
        <a:p>
          <a:r>
            <a:rPr lang="en-US" sz="2800" b="1" dirty="0" smtClean="0"/>
            <a:t>E</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5C14E6F7-A4A9-497C-BE23-84D35BB5F008}">
      <dgm:prSet phldrT="[Text]" custT="1"/>
      <dgm:spPr/>
      <dgm:t>
        <a:bodyPr/>
        <a:lstStyle/>
        <a:p>
          <a:r>
            <a:rPr lang="en-US" sz="1800" b="0" i="0" dirty="0" smtClean="0">
              <a:solidFill>
                <a:schemeClr val="tx1"/>
              </a:solidFill>
            </a:rPr>
            <a:t>Review and think about the </a:t>
          </a:r>
          <a:r>
            <a:rPr lang="en-US" sz="1800" b="1" i="1" dirty="0" smtClean="0">
              <a:solidFill>
                <a:schemeClr val="tx1"/>
              </a:solidFill>
            </a:rPr>
            <a:t>Challenge Question</a:t>
          </a:r>
          <a:r>
            <a:rPr lang="en-US" sz="1800" b="0" i="1" dirty="0" smtClean="0">
              <a:solidFill>
                <a:srgbClr val="C00000"/>
              </a:solidFill>
            </a:rPr>
            <a:t>:</a:t>
          </a:r>
          <a:endParaRPr lang="en-US" sz="1800" b="1" i="1" dirty="0">
            <a:solidFill>
              <a:srgbClr val="C00000"/>
            </a:solidFill>
          </a:endParaRPr>
        </a:p>
      </dgm:t>
    </dgm:pt>
    <dgm:pt modelId="{B6C7F4B0-CD9A-40E7-9A85-8771C59D2997}" type="parTrans" cxnId="{1805ACD4-D2CC-4915-9ED7-B8F57E34621E}">
      <dgm:prSet/>
      <dgm:spPr/>
      <dgm:t>
        <a:bodyPr/>
        <a:lstStyle/>
        <a:p>
          <a:endParaRPr lang="en-US"/>
        </a:p>
      </dgm:t>
    </dgm:pt>
    <dgm:pt modelId="{78988A52-9CB1-42B3-93DC-326A0D81869F}" type="sibTrans" cxnId="{1805ACD4-D2CC-4915-9ED7-B8F57E34621E}">
      <dgm:prSet/>
      <dgm:spPr/>
      <dgm:t>
        <a:bodyPr/>
        <a:lstStyle/>
        <a:p>
          <a:endParaRPr lang="en-US"/>
        </a:p>
      </dgm:t>
    </dgm:pt>
    <dgm:pt modelId="{758E1525-83AE-417E-AF30-B37CF1420914}">
      <dgm:prSet phldrT="[Text]" custT="1"/>
      <dgm:spPr>
        <a:solidFill>
          <a:srgbClr val="A50021"/>
        </a:solidFill>
      </dgm:spPr>
      <dgm:t>
        <a:bodyPr/>
        <a:lstStyle/>
        <a:p>
          <a:r>
            <a:rPr lang="en-US" sz="2800" b="1" dirty="0" smtClean="0"/>
            <a:t>T</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94EE1ED3-DFC2-4521-905E-D677EF653080}">
      <dgm:prSet phldrT="[Text]" custT="1"/>
      <dgm:spPr/>
      <dgm:t>
        <a:bodyPr/>
        <a:lstStyle/>
        <a:p>
          <a:r>
            <a:rPr lang="en-US" sz="1800" b="0" dirty="0" smtClean="0">
              <a:solidFill>
                <a:schemeClr val="tx1"/>
              </a:solidFill>
            </a:rPr>
            <a:t>Take a seat with your partner in the </a:t>
          </a:r>
          <a:r>
            <a:rPr lang="en-US" sz="1800" b="1" i="1" dirty="0" smtClean="0">
              <a:solidFill>
                <a:schemeClr val="tx1"/>
              </a:solidFill>
            </a:rPr>
            <a:t>Community Forum</a:t>
          </a:r>
          <a:r>
            <a:rPr lang="en-US" sz="1800" b="0" dirty="0" smtClean="0">
              <a:solidFill>
                <a:schemeClr val="tx1"/>
              </a:solidFill>
            </a:rPr>
            <a:t>.</a:t>
          </a:r>
          <a:endParaRPr lang="en-US" sz="1800" b="0" dirty="0">
            <a:solidFill>
              <a:schemeClr val="tx1"/>
            </a:solidFill>
          </a:endParaRPr>
        </a:p>
      </dgm:t>
    </dgm:pt>
    <dgm:pt modelId="{450AD6C5-8EA4-41B1-A428-8161D24AFC63}" type="sibTrans" cxnId="{2EAEF3F6-7819-4E87-BD7A-E324439D4703}">
      <dgm:prSet/>
      <dgm:spPr/>
      <dgm:t>
        <a:bodyPr/>
        <a:lstStyle/>
        <a:p>
          <a:endParaRPr lang="en-US"/>
        </a:p>
      </dgm:t>
    </dgm:pt>
    <dgm:pt modelId="{F9CA2350-8E55-480B-BF0A-583E256B071D}" type="parTrans" cxnId="{2EAEF3F6-7819-4E87-BD7A-E324439D4703}">
      <dgm:prSet/>
      <dgm:spPr/>
      <dgm:t>
        <a:bodyPr/>
        <a:lstStyle/>
        <a:p>
          <a:endParaRPr lang="en-US"/>
        </a:p>
      </dgm:t>
    </dgm:pt>
    <dgm:pt modelId="{B071CBA4-9884-4426-A704-58FFC1A14B44}">
      <dgm:prSet custT="1"/>
      <dgm:spPr/>
      <dgm:t>
        <a:bodyPr/>
        <a:lstStyle/>
        <a:p>
          <a:r>
            <a:rPr lang="en-US" sz="2800" b="1" i="0" dirty="0" smtClean="0">
              <a:solidFill>
                <a:srgbClr val="A50021"/>
              </a:solidFill>
            </a:rPr>
            <a:t>E</a:t>
          </a:r>
          <a:r>
            <a:rPr lang="en-US" sz="2400" b="1" i="0" dirty="0" smtClean="0"/>
            <a:t>xamine</a:t>
          </a:r>
          <a:r>
            <a:rPr lang="en-US" sz="2400" i="0" dirty="0" smtClean="0"/>
            <a:t> </a:t>
          </a:r>
          <a:r>
            <a:rPr lang="en-US" sz="2400" b="1" i="0" dirty="0" smtClean="0"/>
            <a:t>and follow directions:</a:t>
          </a:r>
          <a:endParaRPr lang="en-US" sz="2400" dirty="0"/>
        </a:p>
      </dgm:t>
    </dgm:pt>
    <dgm:pt modelId="{2A576D91-89BC-49E8-A0F0-19D250B3A9A6}" type="parTrans" cxnId="{2859BA7C-5A0C-4CC3-89F3-478B64F85FE9}">
      <dgm:prSet/>
      <dgm:spPr/>
      <dgm:t>
        <a:bodyPr/>
        <a:lstStyle/>
        <a:p>
          <a:endParaRPr lang="en-US"/>
        </a:p>
      </dgm:t>
    </dgm:pt>
    <dgm:pt modelId="{4ECBEEEF-FB05-4778-83C5-775788470AB9}" type="sibTrans" cxnId="{2859BA7C-5A0C-4CC3-89F3-478B64F85FE9}">
      <dgm:prSet/>
      <dgm:spPr/>
      <dgm:t>
        <a:bodyPr/>
        <a:lstStyle/>
        <a:p>
          <a:endParaRPr lang="en-US"/>
        </a:p>
      </dgm:t>
    </dgm:pt>
    <dgm:pt modelId="{0C294F06-ACFB-4AA4-AB05-E3D6FE02D4CB}">
      <dgm:prSet custT="1"/>
      <dgm:spPr/>
      <dgm:t>
        <a:bodyPr/>
        <a:lstStyle/>
        <a:p>
          <a:r>
            <a:rPr lang="en-US" sz="1800" b="0" dirty="0" smtClean="0">
              <a:solidFill>
                <a:schemeClr val="tx1"/>
              </a:solidFill>
            </a:rPr>
            <a:t>Review the </a:t>
          </a:r>
          <a:r>
            <a:rPr lang="en-US" sz="1800" b="1" i="0" dirty="0" smtClean="0">
              <a:solidFill>
                <a:schemeClr val="tx1"/>
              </a:solidFill>
            </a:rPr>
            <a:t>Learning Community Standards </a:t>
          </a:r>
          <a:r>
            <a:rPr lang="en-US" sz="1800" b="0" dirty="0" smtClean="0">
              <a:solidFill>
                <a:schemeClr val="tx1"/>
              </a:solidFill>
            </a:rPr>
            <a:t>presented in Getting Started starting on pg. 10.  </a:t>
          </a:r>
          <a:endParaRPr lang="en-US" sz="1800" b="0" dirty="0">
            <a:solidFill>
              <a:schemeClr val="tx1"/>
            </a:solidFill>
          </a:endParaRPr>
        </a:p>
      </dgm:t>
    </dgm:pt>
    <dgm:pt modelId="{F8A3B1A6-953C-48B9-8C14-9E8469A167B6}" type="parTrans" cxnId="{9ECF80D4-C9DC-4474-8C71-AAF4F278421A}">
      <dgm:prSet/>
      <dgm:spPr/>
      <dgm:t>
        <a:bodyPr/>
        <a:lstStyle/>
        <a:p>
          <a:endParaRPr lang="en-US"/>
        </a:p>
      </dgm:t>
    </dgm:pt>
    <dgm:pt modelId="{4E8A6D8F-6C81-4D0A-8D64-0635B7D24C41}" type="sibTrans" cxnId="{9ECF80D4-C9DC-4474-8C71-AAF4F278421A}">
      <dgm:prSet/>
      <dgm:spPr/>
      <dgm:t>
        <a:bodyPr/>
        <a:lstStyle/>
        <a:p>
          <a:endParaRPr lang="en-US"/>
        </a:p>
      </dgm:t>
    </dgm:pt>
    <dgm:pt modelId="{E5414A0E-9D54-4CAA-9CB2-46179CF1AE9F}">
      <dgm:prSet phldrT="[Text]" custT="1"/>
      <dgm:spPr/>
      <dgm:t>
        <a:bodyPr/>
        <a:lstStyle/>
        <a:p>
          <a:r>
            <a:rPr lang="en-US" sz="1800" b="1" i="1" baseline="0" dirty="0" smtClean="0">
              <a:solidFill>
                <a:srgbClr val="C00000"/>
              </a:solidFill>
            </a:rPr>
            <a:t>How does the use of various Learning Groups and HP Teaming Principles enhance learning opportunities for </a:t>
          </a:r>
          <a:r>
            <a:rPr lang="en-US" sz="1800" b="1" i="1" u="sng" baseline="0" dirty="0" smtClean="0">
              <a:solidFill>
                <a:srgbClr val="C00000"/>
              </a:solidFill>
            </a:rPr>
            <a:t>all</a:t>
          </a:r>
          <a:r>
            <a:rPr lang="en-US" sz="1800" b="1" i="1" baseline="0" dirty="0" smtClean="0">
              <a:solidFill>
                <a:srgbClr val="C00000"/>
              </a:solidFill>
            </a:rPr>
            <a:t> students, including those with special needs?</a:t>
          </a:r>
          <a:endParaRPr lang="en-US" sz="1800" b="1" i="1" dirty="0">
            <a:solidFill>
              <a:srgbClr val="C00000"/>
            </a:solidFill>
          </a:endParaRPr>
        </a:p>
      </dgm:t>
    </dgm:pt>
    <dgm:pt modelId="{20E67A04-C2C1-48B7-B228-1E3FD23808CD}" type="parTrans" cxnId="{D3C993E8-A248-4460-8C08-784296ACA93D}">
      <dgm:prSet/>
      <dgm:spPr/>
      <dgm:t>
        <a:bodyPr/>
        <a:lstStyle/>
        <a:p>
          <a:endParaRPr lang="en-US"/>
        </a:p>
      </dgm:t>
    </dgm:pt>
    <dgm:pt modelId="{CBDF0339-3089-47DF-8DC1-332973DA66DF}" type="sibTrans" cxnId="{D3C993E8-A248-4460-8C08-784296ACA93D}">
      <dgm:prSet/>
      <dgm:spPr/>
      <dgm:t>
        <a:bodyPr/>
        <a:lstStyle/>
        <a:p>
          <a:endParaRPr lang="en-US"/>
        </a:p>
      </dgm:t>
    </dgm:pt>
    <dgm:pt modelId="{E1549448-9548-4763-87A2-C17CCFC31B6A}">
      <dgm:prSet custT="1"/>
      <dgm:spPr/>
      <dgm:t>
        <a:bodyPr/>
        <a:lstStyle/>
        <a:p>
          <a:r>
            <a:rPr lang="en-US" sz="1800" b="0" dirty="0" smtClean="0">
              <a:solidFill>
                <a:schemeClr val="tx1"/>
              </a:solidFill>
            </a:rPr>
            <a:t>Think about how you are going to implement them into your Learning Community and share with your partner. </a:t>
          </a:r>
          <a:endParaRPr lang="en-US" sz="1800" b="0" dirty="0">
            <a:solidFill>
              <a:schemeClr val="tx1"/>
            </a:solidFill>
          </a:endParaRPr>
        </a:p>
      </dgm:t>
    </dgm:pt>
    <dgm:pt modelId="{B7227B48-B83B-4088-9AD7-BDC68DBCE813}" type="parTrans" cxnId="{BCEE181F-3A48-4272-AFED-A42A99E3A9A1}">
      <dgm:prSet/>
      <dgm:spPr/>
      <dgm:t>
        <a:bodyPr/>
        <a:lstStyle/>
        <a:p>
          <a:endParaRPr lang="en-US"/>
        </a:p>
      </dgm:t>
    </dgm:pt>
    <dgm:pt modelId="{CEB85FFF-93EF-40A5-B85B-B78F9DEA324D}" type="sibTrans" cxnId="{BCEE181F-3A48-4272-AFED-A42A99E3A9A1}">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3"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3" custScaleY="150523" custLinFactNeighborX="413" custLinFactNeighborY="1512">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3" custLinFactNeighborX="7699" custLinFactNeighborY="-2036">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3" custScaleX="100197" custScaleY="165799" custLinFactNeighborX="-235" custLinFactNeighborY="-13896">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3" custLinFactNeighborX="-1019" custLinFactNeighborY="-10497">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3" custScaleX="100067" custScaleY="195202" custLinFactNeighborX="-170" custLinFactNeighborY="-14802">
        <dgm:presLayoutVars>
          <dgm:bulletEnabled val="1"/>
        </dgm:presLayoutVars>
      </dgm:prSet>
      <dgm:spPr/>
      <dgm:t>
        <a:bodyPr/>
        <a:lstStyle/>
        <a:p>
          <a:endParaRPr lang="en-US"/>
        </a:p>
      </dgm:t>
    </dgm:pt>
  </dgm:ptLst>
  <dgm:cxnLst>
    <dgm:cxn modelId="{B65D443B-5D8C-4275-B2B6-1C46F6F25212}" srcId="{E5D8D015-0FF1-4AEE-BB33-87DEF0C7945A}" destId="{47A6D5A1-1F03-48AE-986C-9DB51DED79E6}" srcOrd="0" destOrd="0" parTransId="{FEAD5124-0AE3-423F-A648-7061C508A789}" sibTransId="{BF53DCC1-0946-4AC1-BFD9-C79D3242B38B}"/>
    <dgm:cxn modelId="{D3C993E8-A248-4460-8C08-784296ACA93D}" srcId="{633B3CBB-6E7C-4477-839C-B8B10017D257}" destId="{E5414A0E-9D54-4CAA-9CB2-46179CF1AE9F}" srcOrd="1" destOrd="0" parTransId="{20E67A04-C2C1-48B7-B228-1E3FD23808CD}" sibTransId="{CBDF0339-3089-47DF-8DC1-332973DA66DF}"/>
    <dgm:cxn modelId="{5E25FDFB-10F0-4AA5-B9FE-AE1544F655F4}" type="presOf" srcId="{E5414A0E-9D54-4CAA-9CB2-46179CF1AE9F}" destId="{B4090223-8742-430E-B81A-B2627AD9A608}" srcOrd="0" destOrd="2" presId="urn:microsoft.com/office/officeart/2005/8/layout/chevron2"/>
    <dgm:cxn modelId="{2EAEF3F6-7819-4E87-BD7A-E324439D4703}" srcId="{47A6D5A1-1F03-48AE-986C-9DB51DED79E6}" destId="{94EE1ED3-DFC2-4521-905E-D677EF653080}" srcOrd="0" destOrd="0" parTransId="{F9CA2350-8E55-480B-BF0A-583E256B071D}" sibTransId="{450AD6C5-8EA4-41B1-A428-8161D24AFC63}"/>
    <dgm:cxn modelId="{2859BA7C-5A0C-4CC3-89F3-478B64F85FE9}" srcId="{EDF9CE0C-23EF-4C75-8035-A2B068472D4F}" destId="{B071CBA4-9884-4426-A704-58FFC1A14B44}" srcOrd="0" destOrd="0" parTransId="{2A576D91-89BC-49E8-A0F0-19D250B3A9A6}" sibTransId="{4ECBEEEF-FB05-4778-83C5-775788470AB9}"/>
    <dgm:cxn modelId="{805F6DDD-5B54-46EE-94F6-F2576D004F3D}" type="presOf" srcId="{E5D8D015-0FF1-4AEE-BB33-87DEF0C7945A}" destId="{DFC883F3-0E4E-47BF-9451-F74B13E27051}" srcOrd="0" destOrd="0" presId="urn:microsoft.com/office/officeart/2005/8/layout/chevron2"/>
    <dgm:cxn modelId="{EFC5D83C-797E-4248-A3B5-6553C706222C}" type="presOf" srcId="{EDF9CE0C-23EF-4C75-8035-A2B068472D4F}" destId="{3150CBD8-11B6-453F-83C1-A5A5EC4DEF5A}" srcOrd="0" destOrd="0" presId="urn:microsoft.com/office/officeart/2005/8/layout/chevron2"/>
    <dgm:cxn modelId="{5C213576-94BC-46C2-B478-96268033B6C3}" srcId="{15252E5A-C6A6-4BA6-814A-6D13CCE50A5A}" destId="{758E1525-83AE-417E-AF30-B37CF1420914}" srcOrd="2" destOrd="0" parTransId="{2E786179-B8C3-41D7-B4CD-5735C3FF1040}" sibTransId="{A2AF1014-8BB1-4B62-A787-5FACBF1FC564}"/>
    <dgm:cxn modelId="{A7B10C6D-7F55-474C-BF87-3FE25C29E435}" type="presOf" srcId="{0C294F06-ACFB-4AA4-AB05-E3D6FE02D4CB}" destId="{31680A30-3461-4126-9B68-EC44F5891054}" srcOrd="0" destOrd="1"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EA363133-3611-4A6B-ADF5-EDA7A5498613}" type="presOf" srcId="{B071CBA4-9884-4426-A704-58FFC1A14B44}" destId="{31680A30-3461-4126-9B68-EC44F5891054}" srcOrd="0" destOrd="0" presId="urn:microsoft.com/office/officeart/2005/8/layout/chevron2"/>
    <dgm:cxn modelId="{A883AC15-FED1-4EB8-A889-937A36DE7A96}" type="presOf" srcId="{5C14E6F7-A4A9-497C-BE23-84D35BB5F008}" destId="{B4090223-8742-430E-B81A-B2627AD9A608}" srcOrd="0" destOrd="1" presId="urn:microsoft.com/office/officeart/2005/8/layout/chevron2"/>
    <dgm:cxn modelId="{0C6047E0-1A56-45BD-AA4A-EC80E4C578DE}" type="presOf" srcId="{94EE1ED3-DFC2-4521-905E-D677EF653080}" destId="{582C67D6-DE59-4089-8356-CAD5A611B568}" srcOrd="0" destOrd="1" presId="urn:microsoft.com/office/officeart/2005/8/layout/chevron2"/>
    <dgm:cxn modelId="{26B0B954-FFEB-4946-85DE-A86B7CEC41B1}" type="presOf" srcId="{15252E5A-C6A6-4BA6-814A-6D13CCE50A5A}" destId="{AEEB5822-1223-4E61-B15A-8DF576FA0125}" srcOrd="0" destOrd="0" presId="urn:microsoft.com/office/officeart/2005/8/layout/chevron2"/>
    <dgm:cxn modelId="{C5F1B362-D0D6-4FBB-B00D-7F64CEAC2F08}" type="presOf" srcId="{633B3CBB-6E7C-4477-839C-B8B10017D257}" destId="{B4090223-8742-430E-B81A-B2627AD9A608}" srcOrd="0" destOrd="0" presId="urn:microsoft.com/office/officeart/2005/8/layout/chevron2"/>
    <dgm:cxn modelId="{470E33AE-A362-4D03-A561-92A372E477BE}" type="presOf" srcId="{47A6D5A1-1F03-48AE-986C-9DB51DED79E6}" destId="{582C67D6-DE59-4089-8356-CAD5A611B568}" srcOrd="0" destOrd="0" presId="urn:microsoft.com/office/officeart/2005/8/layout/chevron2"/>
    <dgm:cxn modelId="{BCEE181F-3A48-4272-AFED-A42A99E3A9A1}" srcId="{B071CBA4-9884-4426-A704-58FFC1A14B44}" destId="{E1549448-9548-4763-87A2-C17CCFC31B6A}" srcOrd="1" destOrd="0" parTransId="{B7227B48-B83B-4088-9AD7-BDC68DBCE813}" sibTransId="{CEB85FFF-93EF-40A5-B85B-B78F9DEA324D}"/>
    <dgm:cxn modelId="{3A288F96-CAEA-4A3F-AEF1-9F62013BC3AC}" srcId="{758E1525-83AE-417E-AF30-B37CF1420914}" destId="{633B3CBB-6E7C-4477-839C-B8B10017D257}" srcOrd="0" destOrd="0" parTransId="{1DA406F0-444F-4E46-BD43-8E4DAF6699FF}" sibTransId="{FF096C3C-DF6F-47E9-962B-7463CEA24396}"/>
    <dgm:cxn modelId="{4E825507-5220-40E6-80CF-7C60E0F3323E}" srcId="{15252E5A-C6A6-4BA6-814A-6D13CCE50A5A}" destId="{EDF9CE0C-23EF-4C75-8035-A2B068472D4F}" srcOrd="1" destOrd="0" parTransId="{B91057E7-4D4D-4806-990F-DC6024187960}" sibTransId="{21686AF9-C9A6-4056-A537-FB4AF8CB4A83}"/>
    <dgm:cxn modelId="{9ECF80D4-C9DC-4474-8C71-AAF4F278421A}" srcId="{B071CBA4-9884-4426-A704-58FFC1A14B44}" destId="{0C294F06-ACFB-4AA4-AB05-E3D6FE02D4CB}" srcOrd="0" destOrd="0" parTransId="{F8A3B1A6-953C-48B9-8C14-9E8469A167B6}" sibTransId="{4E8A6D8F-6C81-4D0A-8D64-0635B7D24C41}"/>
    <dgm:cxn modelId="{1805ACD4-D2CC-4915-9ED7-B8F57E34621E}" srcId="{633B3CBB-6E7C-4477-839C-B8B10017D257}" destId="{5C14E6F7-A4A9-497C-BE23-84D35BB5F008}" srcOrd="0" destOrd="0" parTransId="{B6C7F4B0-CD9A-40E7-9A85-8771C59D2997}" sibTransId="{78988A52-9CB1-42B3-93DC-326A0D81869F}"/>
    <dgm:cxn modelId="{F5653978-9504-43D3-B2EC-7376BB3CAEC5}" type="presOf" srcId="{E1549448-9548-4763-87A2-C17CCFC31B6A}" destId="{31680A30-3461-4126-9B68-EC44F5891054}" srcOrd="0" destOrd="2" presId="urn:microsoft.com/office/officeart/2005/8/layout/chevron2"/>
    <dgm:cxn modelId="{6406264D-C84B-4844-9D45-D39C4E8EFDED}" type="presOf" srcId="{758E1525-83AE-417E-AF30-B37CF1420914}" destId="{D0491403-681B-4811-95C4-7C532FBB7D11}" srcOrd="0" destOrd="0" presId="urn:microsoft.com/office/officeart/2005/8/layout/chevron2"/>
    <dgm:cxn modelId="{FECD9653-507C-411F-9299-A354099043C5}" type="presParOf" srcId="{AEEB5822-1223-4E61-B15A-8DF576FA0125}" destId="{F47B36E2-87B3-4FC8-9BE4-08DC06818BAB}" srcOrd="0" destOrd="0" presId="urn:microsoft.com/office/officeart/2005/8/layout/chevron2"/>
    <dgm:cxn modelId="{4EA16DE1-30EF-4BC4-BF17-398F1244316A}" type="presParOf" srcId="{F47B36E2-87B3-4FC8-9BE4-08DC06818BAB}" destId="{DFC883F3-0E4E-47BF-9451-F74B13E27051}" srcOrd="0" destOrd="0" presId="urn:microsoft.com/office/officeart/2005/8/layout/chevron2"/>
    <dgm:cxn modelId="{7E46656B-F415-4B81-8C4F-FFA10E4CC177}" type="presParOf" srcId="{F47B36E2-87B3-4FC8-9BE4-08DC06818BAB}" destId="{582C67D6-DE59-4089-8356-CAD5A611B568}" srcOrd="1" destOrd="0" presId="urn:microsoft.com/office/officeart/2005/8/layout/chevron2"/>
    <dgm:cxn modelId="{EF1897CC-328B-4963-A798-960F66A3E8A6}" type="presParOf" srcId="{AEEB5822-1223-4E61-B15A-8DF576FA0125}" destId="{54D18FDC-6A71-4A3B-9C90-98A74D9F2300}" srcOrd="1" destOrd="0" presId="urn:microsoft.com/office/officeart/2005/8/layout/chevron2"/>
    <dgm:cxn modelId="{9F1C7CD9-D5EE-4E69-9170-14A6C5B0EDD1}" type="presParOf" srcId="{AEEB5822-1223-4E61-B15A-8DF576FA0125}" destId="{09CBB7A4-0048-4DEF-8917-06AFEF239CD2}" srcOrd="2" destOrd="0" presId="urn:microsoft.com/office/officeart/2005/8/layout/chevron2"/>
    <dgm:cxn modelId="{C10C153F-C190-47CE-A53E-6BD2C9FBAFC1}" type="presParOf" srcId="{09CBB7A4-0048-4DEF-8917-06AFEF239CD2}" destId="{3150CBD8-11B6-453F-83C1-A5A5EC4DEF5A}" srcOrd="0" destOrd="0" presId="urn:microsoft.com/office/officeart/2005/8/layout/chevron2"/>
    <dgm:cxn modelId="{86E214DE-323E-45CA-8408-985ECBD40D46}" type="presParOf" srcId="{09CBB7A4-0048-4DEF-8917-06AFEF239CD2}" destId="{31680A30-3461-4126-9B68-EC44F5891054}" srcOrd="1" destOrd="0" presId="urn:microsoft.com/office/officeart/2005/8/layout/chevron2"/>
    <dgm:cxn modelId="{F18F9FA5-3CF3-44E1-966F-2E3FBECE504C}" type="presParOf" srcId="{AEEB5822-1223-4E61-B15A-8DF576FA0125}" destId="{DCF8D044-7F34-4476-B2FB-9DE92DFBD5D2}" srcOrd="3" destOrd="0" presId="urn:microsoft.com/office/officeart/2005/8/layout/chevron2"/>
    <dgm:cxn modelId="{6A81090D-0F1E-4C2F-94BD-A9C80A1EEA81}" type="presParOf" srcId="{AEEB5822-1223-4E61-B15A-8DF576FA0125}" destId="{72184565-DD9E-44FA-AB31-E6FBA2C4C6E5}" srcOrd="4" destOrd="0" presId="urn:microsoft.com/office/officeart/2005/8/layout/chevron2"/>
    <dgm:cxn modelId="{6FBE0C12-F8AC-40B7-8666-A9E2D66F4177}" type="presParOf" srcId="{72184565-DD9E-44FA-AB31-E6FBA2C4C6E5}" destId="{D0491403-681B-4811-95C4-7C532FBB7D11}" srcOrd="0" destOrd="0" presId="urn:microsoft.com/office/officeart/2005/8/layout/chevron2"/>
    <dgm:cxn modelId="{A2107203-73D7-4717-B3D8-4AE6BE791366}" type="presParOf" srcId="{72184565-DD9E-44FA-AB31-E6FBA2C4C6E5}" destId="{B4090223-8742-430E-B81A-B2627AD9A6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C00000"/>
        </a:solidFill>
      </dgm:spPr>
      <dgm:t>
        <a:bodyPr/>
        <a:lstStyle/>
        <a:p>
          <a:r>
            <a:rPr lang="en-US" sz="2800" b="1" dirty="0" smtClean="0"/>
            <a:t>W</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95F5305C-F7C9-476F-9089-B4F450490EEB}">
      <dgm:prSet custT="1"/>
      <dgm:spPr/>
      <dgm:t>
        <a:bodyPr/>
        <a:lstStyle/>
        <a:p>
          <a:r>
            <a:rPr lang="en-US" sz="2800" b="1" dirty="0" smtClean="0">
              <a:solidFill>
                <a:srgbClr val="A50021"/>
              </a:solidFill>
            </a:rPr>
            <a:t>P</a:t>
          </a:r>
          <a:r>
            <a:rPr lang="en-US" sz="1800" b="1" dirty="0" smtClean="0">
              <a:solidFill>
                <a:schemeClr val="tx1"/>
              </a:solidFill>
            </a:rPr>
            <a:t>repare to transition.  </a:t>
          </a:r>
          <a:endParaRPr lang="en-US" sz="2800" dirty="0"/>
        </a:p>
      </dgm:t>
    </dgm:pt>
    <dgm:pt modelId="{9BC7A711-ADDD-488D-8CEE-266082173755}">
      <dgm:prSet phldrT="[Text]" custT="1"/>
      <dgm:spPr>
        <a:solidFill>
          <a:srgbClr val="C00000"/>
        </a:solidFill>
      </dgm:spPr>
      <dgm:t>
        <a:bodyPr/>
        <a:lstStyle/>
        <a:p>
          <a:r>
            <a:rPr lang="en-US" sz="2400" b="1" dirty="0" smtClean="0"/>
            <a:t>P</a:t>
          </a:r>
          <a:endParaRPr lang="en-US" sz="2400" b="1" dirty="0"/>
        </a:p>
      </dgm:t>
    </dgm:pt>
    <dgm:pt modelId="{37E7769A-50DA-4E70-830B-FC7CEE03568F}" type="sibTrans" cxnId="{9548894B-E08A-4787-9D7C-DCF3ACF8F907}">
      <dgm:prSet/>
      <dgm:spPr/>
      <dgm:t>
        <a:bodyPr/>
        <a:lstStyle/>
        <a:p>
          <a:endParaRPr lang="en-US"/>
        </a:p>
      </dgm:t>
    </dgm:pt>
    <dgm:pt modelId="{C442524B-4D5D-4A9A-A7EE-511FD4718DFE}" type="parTrans" cxnId="{9548894B-E08A-4787-9D7C-DCF3ACF8F907}">
      <dgm:prSet/>
      <dgm:spPr/>
      <dgm:t>
        <a:bodyPr/>
        <a:lstStyle/>
        <a:p>
          <a:endParaRPr lang="en-US"/>
        </a:p>
      </dgm:t>
    </dgm:pt>
    <dgm:pt modelId="{C39F1A61-5F3C-4921-BAEF-A5AF198C8986}" type="sibTrans" cxnId="{456FDCD9-6C4A-4853-8B03-B1A639DA6FE0}">
      <dgm:prSet/>
      <dgm:spPr/>
      <dgm:t>
        <a:bodyPr/>
        <a:lstStyle/>
        <a:p>
          <a:endParaRPr lang="en-US"/>
        </a:p>
      </dgm:t>
    </dgm:pt>
    <dgm:pt modelId="{69922955-82B5-46C6-8CA8-A2F5026C8789}" type="parTrans" cxnId="{456FDCD9-6C4A-4853-8B03-B1A639DA6FE0}">
      <dgm:prSet/>
      <dgm:spPr/>
      <dgm:t>
        <a:bodyPr/>
        <a:lstStyle/>
        <a:p>
          <a:endParaRPr lang="en-US"/>
        </a:p>
      </dgm:t>
    </dgm:pt>
    <dgm:pt modelId="{030C3229-CEBB-447A-BD64-05E728D9DA91}">
      <dgm:prSet phldrT="[Text]" custT="1"/>
      <dgm:spPr/>
      <dgm:t>
        <a:bodyPr/>
        <a:lstStyle/>
        <a:p>
          <a:pPr marL="231775" indent="0"/>
          <a:r>
            <a:rPr lang="en-US" sz="1800" b="1" dirty="0" smtClean="0"/>
            <a:t>Did I/we complete tasks?</a:t>
          </a:r>
          <a:endParaRPr lang="en-US" sz="1800" b="1" dirty="0"/>
        </a:p>
      </dgm:t>
    </dgm:pt>
    <dgm:pt modelId="{C4BF076B-62CC-4D57-A956-5F1365EE0F5E}">
      <dgm:prSet phldrT="[Text]" custT="1"/>
      <dgm:spPr/>
      <dgm:t>
        <a:bodyPr/>
        <a:lstStyle/>
        <a:p>
          <a:pPr marL="231775" indent="0"/>
          <a:r>
            <a:rPr lang="en-US" sz="1800" b="1" dirty="0" smtClean="0"/>
            <a:t>Did I/we work toward Learning Goals?</a:t>
          </a:r>
          <a:endParaRPr lang="en-US" sz="1800" b="1" dirty="0"/>
        </a:p>
      </dgm:t>
    </dgm:pt>
    <dgm:pt modelId="{F21E3E38-EEAD-480D-95AF-65678A2E1DE1}">
      <dgm:prSet phldrT="[Text]" custT="1"/>
      <dgm:spPr/>
      <dgm:t>
        <a:bodyPr/>
        <a:lstStyle/>
        <a:p>
          <a:pPr marL="231775" indent="0"/>
          <a:r>
            <a:rPr lang="en-US" sz="1800" b="1" dirty="0" smtClean="0"/>
            <a:t>Did I/we maintain Learning Community Standards?</a:t>
          </a:r>
          <a:endParaRPr lang="en-US" sz="1800" b="1" dirty="0"/>
        </a:p>
      </dgm:t>
    </dgm:pt>
    <dgm:pt modelId="{633B3CBB-6E7C-4477-839C-B8B10017D257}">
      <dgm:prSet phldrT="[Text]" custT="1"/>
      <dgm:spPr/>
      <dgm:t>
        <a:bodyPr/>
        <a:lstStyle/>
        <a:p>
          <a:pPr marL="285750" indent="-285750"/>
          <a:r>
            <a:rPr lang="en-US" sz="2800" b="1" dirty="0" smtClean="0">
              <a:solidFill>
                <a:srgbClr val="A50021"/>
              </a:solidFill>
            </a:rPr>
            <a:t>A</a:t>
          </a:r>
          <a:r>
            <a:rPr lang="en-US" sz="1800" b="1" dirty="0" smtClean="0"/>
            <a:t>ssess how well you worked in a group or individually:</a:t>
          </a:r>
          <a:endParaRPr lang="en-US" sz="1800" b="1" dirty="0"/>
        </a:p>
      </dgm:t>
    </dgm:pt>
    <dgm:pt modelId="{16A117D7-23EF-4E87-97C9-3804DE1A6F20}" type="sibTrans" cxnId="{2EA243C9-CA81-4B91-9F4D-57678ED6CC05}">
      <dgm:prSet/>
      <dgm:spPr/>
      <dgm:t>
        <a:bodyPr/>
        <a:lstStyle/>
        <a:p>
          <a:endParaRPr lang="en-US"/>
        </a:p>
      </dgm:t>
    </dgm:pt>
    <dgm:pt modelId="{6FF02966-0992-4845-812F-85BBC343CB7A}" type="parTrans" cxnId="{2EA243C9-CA81-4B91-9F4D-57678ED6CC05}">
      <dgm:prSet/>
      <dgm:spPr/>
      <dgm:t>
        <a:bodyPr/>
        <a:lstStyle/>
        <a:p>
          <a:endParaRPr lang="en-US"/>
        </a:p>
      </dgm:t>
    </dgm:pt>
    <dgm:pt modelId="{10028690-3DF4-42BD-9ABE-71D100658C13}" type="sibTrans" cxnId="{A4E495F1-8FBD-4C83-AD5F-3B5931D5EA1E}">
      <dgm:prSet/>
      <dgm:spPr/>
      <dgm:t>
        <a:bodyPr/>
        <a:lstStyle/>
        <a:p>
          <a:endParaRPr lang="en-US"/>
        </a:p>
      </dgm:t>
    </dgm:pt>
    <dgm:pt modelId="{40CA2B6F-C1BA-40A9-B744-D1F987C1F058}" type="parTrans" cxnId="{A4E495F1-8FBD-4C83-AD5F-3B5931D5EA1E}">
      <dgm:prSet/>
      <dgm:spPr/>
      <dgm:t>
        <a:bodyPr/>
        <a:lstStyle/>
        <a:p>
          <a:endParaRPr lang="en-US"/>
        </a:p>
      </dgm:t>
    </dgm:pt>
    <dgm:pt modelId="{2CE7F54B-BE01-4DA7-BC5B-5927A2C4619D}" type="sibTrans" cxnId="{47D7AB98-760A-4B60-A6DD-C718E5EE345C}">
      <dgm:prSet/>
      <dgm:spPr/>
      <dgm:t>
        <a:bodyPr/>
        <a:lstStyle/>
        <a:p>
          <a:endParaRPr lang="en-US"/>
        </a:p>
      </dgm:t>
    </dgm:pt>
    <dgm:pt modelId="{ECFD195F-FFC5-40AB-AAD2-D099210FD926}" type="parTrans" cxnId="{47D7AB98-760A-4B60-A6DD-C718E5EE345C}">
      <dgm:prSet/>
      <dgm:spPr/>
      <dgm:t>
        <a:bodyPr/>
        <a:lstStyle/>
        <a:p>
          <a:endParaRPr lang="en-US"/>
        </a:p>
      </dgm:t>
    </dgm:pt>
    <dgm:pt modelId="{758E1525-83AE-417E-AF30-B37CF1420914}">
      <dgm:prSet phldrT="[Text]" custT="1"/>
      <dgm:spPr>
        <a:solidFill>
          <a:srgbClr val="C00000"/>
        </a:solidFill>
      </dgm:spPr>
      <dgm:t>
        <a:bodyPr/>
        <a:lstStyle/>
        <a:p>
          <a:r>
            <a:rPr lang="en-US" sz="2800" b="1" dirty="0" smtClean="0"/>
            <a:t>A</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FF096C3C-DF6F-47E9-962B-7463CEA24396}" type="sibTrans" cxnId="{3A288F96-CAEA-4A3F-AEF1-9F62013BC3AC}">
      <dgm:prSet/>
      <dgm:spPr/>
      <dgm:t>
        <a:bodyPr/>
        <a:lstStyle/>
        <a:p>
          <a:endParaRPr lang="en-US"/>
        </a:p>
      </dgm:t>
    </dgm:pt>
    <dgm:pt modelId="{1DA406F0-444F-4E46-BD43-8E4DAF6699FF}" type="parTrans" cxnId="{3A288F96-CAEA-4A3F-AEF1-9F62013BC3AC}">
      <dgm:prSet/>
      <dgm:spPr/>
      <dgm:t>
        <a:bodyPr/>
        <a:lstStyle/>
        <a:p>
          <a:endParaRPr lang="en-US"/>
        </a:p>
      </dgm:t>
    </dgm:pt>
    <dgm:pt modelId="{5B98D9D6-63A5-4D53-BC5A-F1DF8844FB18}">
      <dgm:prSet custT="1"/>
      <dgm:spPr/>
      <dgm:t>
        <a:bodyPr/>
        <a:lstStyle/>
        <a:p>
          <a:r>
            <a:rPr lang="en-US" sz="2800" b="1" i="0" dirty="0" smtClean="0">
              <a:solidFill>
                <a:srgbClr val="A50021"/>
              </a:solidFill>
            </a:rPr>
            <a:t>R</a:t>
          </a:r>
          <a:r>
            <a:rPr lang="en-US" sz="1800" b="1" i="0" dirty="0" smtClean="0"/>
            <a:t>eturn and/</a:t>
          </a:r>
          <a:r>
            <a:rPr lang="en-US" sz="1800" b="1" i="0" u="none" dirty="0" smtClean="0"/>
            <a:t>or organize </a:t>
          </a:r>
          <a:r>
            <a:rPr lang="en-US" sz="1800" b="1" i="0" dirty="0" smtClean="0"/>
            <a:t>supplies</a:t>
          </a:r>
          <a:r>
            <a:rPr lang="en-US" sz="1600" b="1" i="0" dirty="0" smtClean="0"/>
            <a:t>.</a:t>
          </a:r>
          <a:endParaRPr lang="en-US" sz="1600" dirty="0"/>
        </a:p>
      </dgm:t>
    </dgm:pt>
    <dgm:pt modelId="{EDF9CE0C-23EF-4C75-8035-A2B068472D4F}">
      <dgm:prSet phldrT="[Text]" custT="1"/>
      <dgm:spPr>
        <a:solidFill>
          <a:srgbClr val="C00000"/>
        </a:solidFill>
      </dgm:spPr>
      <dgm:t>
        <a:bodyPr/>
        <a:lstStyle/>
        <a:p>
          <a:endParaRPr lang="en-US" sz="1200" b="1" dirty="0" smtClean="0"/>
        </a:p>
        <a:p>
          <a:r>
            <a:rPr lang="en-US" sz="2800" b="1" dirty="0" smtClean="0"/>
            <a:t>R</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B2FBE9D3-841B-45ED-9AE7-5EFB925ACEE8}" type="sibTrans" cxnId="{ED059EE7-83CD-4602-B08A-5B721136C2B5}">
      <dgm:prSet/>
      <dgm:spPr/>
      <dgm:t>
        <a:bodyPr/>
        <a:lstStyle/>
        <a:p>
          <a:endParaRPr lang="en-US"/>
        </a:p>
      </dgm:t>
    </dgm:pt>
    <dgm:pt modelId="{6556EF9E-2471-4811-83A8-120281FD3298}" type="parTrans" cxnId="{ED059EE7-83CD-4602-B08A-5B721136C2B5}">
      <dgm:prSet/>
      <dgm:spPr/>
      <dgm:t>
        <a:bodyPr/>
        <a:lstStyle/>
        <a:p>
          <a:endParaRPr lang="en-US"/>
        </a:p>
      </dgm:t>
    </dgm:pt>
    <dgm:pt modelId="{47A6D5A1-1F03-48AE-986C-9DB51DED79E6}">
      <dgm:prSet phldrT="[Text]" custT="1"/>
      <dgm:spPr/>
      <dgm:t>
        <a:bodyPr/>
        <a:lstStyle/>
        <a:p>
          <a:r>
            <a:rPr lang="en-US" sz="2800" b="1" dirty="0" smtClean="0">
              <a:solidFill>
                <a:srgbClr val="A50021"/>
              </a:solidFill>
            </a:rPr>
            <a:t>W</a:t>
          </a:r>
          <a:r>
            <a:rPr lang="en-US" sz="1800" b="1" dirty="0" smtClean="0">
              <a:solidFill>
                <a:schemeClr val="tx1"/>
              </a:solidFill>
            </a:rPr>
            <a:t>rite down on the Post-It one example of how UDL was demonstrated and post on UDL Poster within the appropriate category.</a:t>
          </a:r>
          <a:r>
            <a:rPr lang="en-US" sz="2800" b="1" dirty="0" smtClean="0">
              <a:solidFill>
                <a:schemeClr val="tx1"/>
              </a:solidFill>
            </a:rPr>
            <a:t> </a:t>
          </a:r>
          <a:r>
            <a:rPr lang="en-US" sz="2800" b="1" i="1" dirty="0" smtClean="0">
              <a:solidFill>
                <a:schemeClr val="tx1"/>
              </a:solidFill>
            </a:rPr>
            <a:t> </a:t>
          </a:r>
          <a:r>
            <a:rPr lang="en-US" sz="1800" b="1" i="1" dirty="0" smtClean="0">
              <a:solidFill>
                <a:schemeClr val="tx1"/>
              </a:solidFill>
            </a:rPr>
            <a:t> </a:t>
          </a:r>
          <a:endParaRPr lang="en-US" sz="1800" b="1" dirty="0">
            <a:solidFill>
              <a:schemeClr val="tx1"/>
            </a:solidFill>
          </a:endParaRPr>
        </a:p>
      </dgm:t>
    </dgm:pt>
    <dgm:pt modelId="{BF53DCC1-0946-4AC1-BFD9-C79D3242B38B}" type="sibTrans" cxnId="{B65D443B-5D8C-4275-B2B6-1C46F6F25212}">
      <dgm:prSet/>
      <dgm:spPr/>
      <dgm:t>
        <a:bodyPr/>
        <a:lstStyle/>
        <a:p>
          <a:endParaRPr lang="en-US"/>
        </a:p>
      </dgm:t>
    </dgm:pt>
    <dgm:pt modelId="{FEAD5124-0AE3-423F-A648-7061C508A789}" type="parTrans" cxnId="{B65D443B-5D8C-4275-B2B6-1C46F6F25212}">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4"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4" custScaleY="201200" custLinFactNeighborX="478" custLinFactNeighborY="-196">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4" custLinFactNeighborX="0" custLinFactNeighborY="4607">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4" custScaleY="85824" custLinFactNeighborY="18905">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4">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4" custScaleY="207850" custLinFactNeighborX="677" custLinFactNeighborY="-7939">
        <dgm:presLayoutVars>
          <dgm:bulletEnabled val="1"/>
        </dgm:presLayoutVars>
      </dgm:prSet>
      <dgm:spPr/>
      <dgm:t>
        <a:bodyPr/>
        <a:lstStyle/>
        <a:p>
          <a:endParaRPr lang="en-US"/>
        </a:p>
      </dgm:t>
    </dgm:pt>
    <dgm:pt modelId="{861D2F9A-F9FA-4258-966E-1D80C8C7CD66}" type="pres">
      <dgm:prSet presAssocID="{A2AF1014-8BB1-4B62-A787-5FACBF1FC564}" presName="sp" presStyleCnt="0"/>
      <dgm:spPr/>
    </dgm:pt>
    <dgm:pt modelId="{0C9CD7B7-6055-45F4-BB9A-214AE744996D}" type="pres">
      <dgm:prSet presAssocID="{9BC7A711-ADDD-488D-8CEE-266082173755}" presName="composite" presStyleCnt="0"/>
      <dgm:spPr/>
    </dgm:pt>
    <dgm:pt modelId="{143D4177-8AA8-4ED1-AAB0-7D51F4857710}" type="pres">
      <dgm:prSet presAssocID="{9BC7A711-ADDD-488D-8CEE-266082173755}" presName="parentText" presStyleLbl="alignNode1" presStyleIdx="3" presStyleCnt="4">
        <dgm:presLayoutVars>
          <dgm:chMax val="1"/>
          <dgm:bulletEnabled val="1"/>
        </dgm:presLayoutVars>
      </dgm:prSet>
      <dgm:spPr/>
      <dgm:t>
        <a:bodyPr/>
        <a:lstStyle/>
        <a:p>
          <a:endParaRPr lang="en-US"/>
        </a:p>
      </dgm:t>
    </dgm:pt>
    <dgm:pt modelId="{8D95A5D0-F3EF-419D-AE16-082A1F64D016}" type="pres">
      <dgm:prSet presAssocID="{9BC7A711-ADDD-488D-8CEE-266082173755}" presName="descendantText" presStyleLbl="alignAcc1" presStyleIdx="3" presStyleCnt="4" custLinFactNeighborX="677" custLinFactNeighborY="24435">
        <dgm:presLayoutVars>
          <dgm:bulletEnabled val="1"/>
        </dgm:presLayoutVars>
      </dgm:prSet>
      <dgm:spPr/>
      <dgm:t>
        <a:bodyPr/>
        <a:lstStyle/>
        <a:p>
          <a:endParaRPr lang="en-US"/>
        </a:p>
      </dgm:t>
    </dgm:pt>
  </dgm:ptLst>
  <dgm:cxnLst>
    <dgm:cxn modelId="{92499522-0B90-4E0C-BBCA-73E7DD556CC9}" type="presOf" srcId="{030C3229-CEBB-447A-BD64-05E728D9DA91}" destId="{B4090223-8742-430E-B81A-B2627AD9A608}" srcOrd="0" destOrd="3" presId="urn:microsoft.com/office/officeart/2005/8/layout/chevron2"/>
    <dgm:cxn modelId="{824CEEFF-7C06-4F2A-BE37-3BC555247566}" type="presOf" srcId="{47A6D5A1-1F03-48AE-986C-9DB51DED79E6}" destId="{582C67D6-DE59-4089-8356-CAD5A611B568}" srcOrd="0" destOrd="0" presId="urn:microsoft.com/office/officeart/2005/8/layout/chevron2"/>
    <dgm:cxn modelId="{66E37F5F-719D-412D-B43A-9187C20EA631}" type="presOf" srcId="{F21E3E38-EEAD-480D-95AF-65678A2E1DE1}" destId="{B4090223-8742-430E-B81A-B2627AD9A608}" srcOrd="0" destOrd="1"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15D7DE23-4CAC-471C-83A1-09022A2AFC41}" type="presOf" srcId="{633B3CBB-6E7C-4477-839C-B8B10017D257}" destId="{B4090223-8742-430E-B81A-B2627AD9A608}" srcOrd="0" destOrd="0" presId="urn:microsoft.com/office/officeart/2005/8/layout/chevron2"/>
    <dgm:cxn modelId="{A4E495F1-8FBD-4C83-AD5F-3B5931D5EA1E}" srcId="{633B3CBB-6E7C-4477-839C-B8B10017D257}" destId="{C4BF076B-62CC-4D57-A956-5F1365EE0F5E}" srcOrd="1" destOrd="0" parTransId="{40CA2B6F-C1BA-40A9-B744-D1F987C1F058}" sibTransId="{10028690-3DF4-42BD-9ABE-71D100658C13}"/>
    <dgm:cxn modelId="{7E2CDED8-5814-4390-990A-4BA07379DB1C}" type="presOf" srcId="{EDF9CE0C-23EF-4C75-8035-A2B068472D4F}" destId="{3150CBD8-11B6-453F-83C1-A5A5EC4DEF5A}" srcOrd="0" destOrd="0" presId="urn:microsoft.com/office/officeart/2005/8/layout/chevron2"/>
    <dgm:cxn modelId="{5743211D-36B4-498A-999A-E8B37CDF2AA8}" type="presOf" srcId="{5B98D9D6-63A5-4D53-BC5A-F1DF8844FB18}" destId="{31680A30-3461-4126-9B68-EC44F5891054}" srcOrd="0" destOrd="0" presId="urn:microsoft.com/office/officeart/2005/8/layout/chevron2"/>
    <dgm:cxn modelId="{5C213576-94BC-46C2-B478-96268033B6C3}" srcId="{15252E5A-C6A6-4BA6-814A-6D13CCE50A5A}" destId="{758E1525-83AE-417E-AF30-B37CF1420914}" srcOrd="2" destOrd="0" parTransId="{2E786179-B8C3-41D7-B4CD-5735C3FF1040}" sibTransId="{A2AF1014-8BB1-4B62-A787-5FACBF1FC564}"/>
    <dgm:cxn modelId="{543EABFB-AF2B-4026-83FE-A756E233652A}" type="presOf" srcId="{95F5305C-F7C9-476F-9089-B4F450490EEB}" destId="{8D95A5D0-F3EF-419D-AE16-082A1F64D016}" srcOrd="0" destOrd="0" presId="urn:microsoft.com/office/officeart/2005/8/layout/chevron2"/>
    <dgm:cxn modelId="{456FDCD9-6C4A-4853-8B03-B1A639DA6FE0}" srcId="{9BC7A711-ADDD-488D-8CEE-266082173755}" destId="{95F5305C-F7C9-476F-9089-B4F450490EEB}" srcOrd="0" destOrd="0" parTransId="{69922955-82B5-46C6-8CA8-A2F5026C8789}" sibTransId="{C39F1A61-5F3C-4921-BAEF-A5AF198C8986}"/>
    <dgm:cxn modelId="{AE241C81-D0B2-4D9B-8346-8C68F8C24CFF}" type="presOf" srcId="{758E1525-83AE-417E-AF30-B37CF1420914}" destId="{D0491403-681B-4811-95C4-7C532FBB7D11}" srcOrd="0" destOrd="0" presId="urn:microsoft.com/office/officeart/2005/8/layout/chevron2"/>
    <dgm:cxn modelId="{B65D443B-5D8C-4275-B2B6-1C46F6F25212}" srcId="{E5D8D015-0FF1-4AEE-BB33-87DEF0C7945A}" destId="{47A6D5A1-1F03-48AE-986C-9DB51DED79E6}" srcOrd="0" destOrd="0" parTransId="{FEAD5124-0AE3-423F-A648-7061C508A789}" sibTransId="{BF53DCC1-0946-4AC1-BFD9-C79D3242B38B}"/>
    <dgm:cxn modelId="{A9F38B9F-5A5E-4A5D-B080-C95B77C4F8B6}" type="presOf" srcId="{9BC7A711-ADDD-488D-8CEE-266082173755}" destId="{143D4177-8AA8-4ED1-AAB0-7D51F4857710}" srcOrd="0" destOrd="0" presId="urn:microsoft.com/office/officeart/2005/8/layout/chevron2"/>
    <dgm:cxn modelId="{ED059EE7-83CD-4602-B08A-5B721136C2B5}" srcId="{EDF9CE0C-23EF-4C75-8035-A2B068472D4F}" destId="{5B98D9D6-63A5-4D53-BC5A-F1DF8844FB18}" srcOrd="0" destOrd="0" parTransId="{6556EF9E-2471-4811-83A8-120281FD3298}" sibTransId="{B2FBE9D3-841B-45ED-9AE7-5EFB925ACEE8}"/>
    <dgm:cxn modelId="{9548894B-E08A-4787-9D7C-DCF3ACF8F907}" srcId="{15252E5A-C6A6-4BA6-814A-6D13CCE50A5A}" destId="{9BC7A711-ADDD-488D-8CEE-266082173755}" srcOrd="3" destOrd="0" parTransId="{C442524B-4D5D-4A9A-A7EE-511FD4718DFE}" sibTransId="{37E7769A-50DA-4E70-830B-FC7CEE03568F}"/>
    <dgm:cxn modelId="{4E825507-5220-40E6-80CF-7C60E0F3323E}" srcId="{15252E5A-C6A6-4BA6-814A-6D13CCE50A5A}" destId="{EDF9CE0C-23EF-4C75-8035-A2B068472D4F}" srcOrd="1" destOrd="0" parTransId="{B91057E7-4D4D-4806-990F-DC6024187960}" sibTransId="{21686AF9-C9A6-4056-A537-FB4AF8CB4A83}"/>
    <dgm:cxn modelId="{3A288F96-CAEA-4A3F-AEF1-9F62013BC3AC}" srcId="{758E1525-83AE-417E-AF30-B37CF1420914}" destId="{633B3CBB-6E7C-4477-839C-B8B10017D257}" srcOrd="0" destOrd="0" parTransId="{1DA406F0-444F-4E46-BD43-8E4DAF6699FF}" sibTransId="{FF096C3C-DF6F-47E9-962B-7463CEA24396}"/>
    <dgm:cxn modelId="{03D2FEBB-CA0C-472B-B3FE-85C377AE236A}" type="presOf" srcId="{E5D8D015-0FF1-4AEE-BB33-87DEF0C7945A}" destId="{DFC883F3-0E4E-47BF-9451-F74B13E27051}" srcOrd="0" destOrd="0" presId="urn:microsoft.com/office/officeart/2005/8/layout/chevron2"/>
    <dgm:cxn modelId="{47D7AB98-760A-4B60-A6DD-C718E5EE345C}" srcId="{633B3CBB-6E7C-4477-839C-B8B10017D257}" destId="{F21E3E38-EEAD-480D-95AF-65678A2E1DE1}" srcOrd="0" destOrd="0" parTransId="{ECFD195F-FFC5-40AB-AAD2-D099210FD926}" sibTransId="{2CE7F54B-BE01-4DA7-BC5B-5927A2C4619D}"/>
    <dgm:cxn modelId="{534A4009-A6F8-41D3-ACE3-EECD1F12286C}" type="presOf" srcId="{C4BF076B-62CC-4D57-A956-5F1365EE0F5E}" destId="{B4090223-8742-430E-B81A-B2627AD9A608}" srcOrd="0" destOrd="2" presId="urn:microsoft.com/office/officeart/2005/8/layout/chevron2"/>
    <dgm:cxn modelId="{2EA243C9-CA81-4B91-9F4D-57678ED6CC05}" srcId="{633B3CBB-6E7C-4477-839C-B8B10017D257}" destId="{030C3229-CEBB-447A-BD64-05E728D9DA91}" srcOrd="2" destOrd="0" parTransId="{6FF02966-0992-4845-812F-85BBC343CB7A}" sibTransId="{16A117D7-23EF-4E87-97C9-3804DE1A6F20}"/>
    <dgm:cxn modelId="{B910E48F-B813-4CD0-A309-8D86BAAC67C0}" type="presOf" srcId="{15252E5A-C6A6-4BA6-814A-6D13CCE50A5A}" destId="{AEEB5822-1223-4E61-B15A-8DF576FA0125}" srcOrd="0" destOrd="0" presId="urn:microsoft.com/office/officeart/2005/8/layout/chevron2"/>
    <dgm:cxn modelId="{ECE366FA-2289-4746-9B1E-07CB6A4104F3}" type="presParOf" srcId="{AEEB5822-1223-4E61-B15A-8DF576FA0125}" destId="{F47B36E2-87B3-4FC8-9BE4-08DC06818BAB}" srcOrd="0" destOrd="0" presId="urn:microsoft.com/office/officeart/2005/8/layout/chevron2"/>
    <dgm:cxn modelId="{9F5443BA-92D0-4FA5-B81C-B81823D2478B}" type="presParOf" srcId="{F47B36E2-87B3-4FC8-9BE4-08DC06818BAB}" destId="{DFC883F3-0E4E-47BF-9451-F74B13E27051}" srcOrd="0" destOrd="0" presId="urn:microsoft.com/office/officeart/2005/8/layout/chevron2"/>
    <dgm:cxn modelId="{F1BF2BAC-7B6B-4FB7-A554-A81B730C7B06}" type="presParOf" srcId="{F47B36E2-87B3-4FC8-9BE4-08DC06818BAB}" destId="{582C67D6-DE59-4089-8356-CAD5A611B568}" srcOrd="1" destOrd="0" presId="urn:microsoft.com/office/officeart/2005/8/layout/chevron2"/>
    <dgm:cxn modelId="{EEE21967-9D7D-4013-9207-CE5FB4D59E55}" type="presParOf" srcId="{AEEB5822-1223-4E61-B15A-8DF576FA0125}" destId="{54D18FDC-6A71-4A3B-9C90-98A74D9F2300}" srcOrd="1" destOrd="0" presId="urn:microsoft.com/office/officeart/2005/8/layout/chevron2"/>
    <dgm:cxn modelId="{5F46B460-E271-495C-BD4F-1EA5C52E0739}" type="presParOf" srcId="{AEEB5822-1223-4E61-B15A-8DF576FA0125}" destId="{09CBB7A4-0048-4DEF-8917-06AFEF239CD2}" srcOrd="2" destOrd="0" presId="urn:microsoft.com/office/officeart/2005/8/layout/chevron2"/>
    <dgm:cxn modelId="{B83C310A-29E9-404D-81CA-4D12ED47836A}" type="presParOf" srcId="{09CBB7A4-0048-4DEF-8917-06AFEF239CD2}" destId="{3150CBD8-11B6-453F-83C1-A5A5EC4DEF5A}" srcOrd="0" destOrd="0" presId="urn:microsoft.com/office/officeart/2005/8/layout/chevron2"/>
    <dgm:cxn modelId="{EF86DE8F-B655-4D1D-934E-C6BDD990FD3F}" type="presParOf" srcId="{09CBB7A4-0048-4DEF-8917-06AFEF239CD2}" destId="{31680A30-3461-4126-9B68-EC44F5891054}" srcOrd="1" destOrd="0" presId="urn:microsoft.com/office/officeart/2005/8/layout/chevron2"/>
    <dgm:cxn modelId="{F314F301-228B-40E1-AA75-C1D6D1C3FD3F}" type="presParOf" srcId="{AEEB5822-1223-4E61-B15A-8DF576FA0125}" destId="{DCF8D044-7F34-4476-B2FB-9DE92DFBD5D2}" srcOrd="3" destOrd="0" presId="urn:microsoft.com/office/officeart/2005/8/layout/chevron2"/>
    <dgm:cxn modelId="{2C5F445F-B0CA-4777-B089-99B0356DE4D2}" type="presParOf" srcId="{AEEB5822-1223-4E61-B15A-8DF576FA0125}" destId="{72184565-DD9E-44FA-AB31-E6FBA2C4C6E5}" srcOrd="4" destOrd="0" presId="urn:microsoft.com/office/officeart/2005/8/layout/chevron2"/>
    <dgm:cxn modelId="{B46B7241-0D6E-46DE-8FA7-7A6498A76797}" type="presParOf" srcId="{72184565-DD9E-44FA-AB31-E6FBA2C4C6E5}" destId="{D0491403-681B-4811-95C4-7C532FBB7D11}" srcOrd="0" destOrd="0" presId="urn:microsoft.com/office/officeart/2005/8/layout/chevron2"/>
    <dgm:cxn modelId="{1C5A0266-1E4C-43E5-8D67-9C3206ADAFF8}" type="presParOf" srcId="{72184565-DD9E-44FA-AB31-E6FBA2C4C6E5}" destId="{B4090223-8742-430E-B81A-B2627AD9A608}" srcOrd="1" destOrd="0" presId="urn:microsoft.com/office/officeart/2005/8/layout/chevron2"/>
    <dgm:cxn modelId="{79B52CE4-D34B-4300-9833-31B6D2F81755}" type="presParOf" srcId="{AEEB5822-1223-4E61-B15A-8DF576FA0125}" destId="{861D2F9A-F9FA-4258-966E-1D80C8C7CD66}" srcOrd="5" destOrd="0" presId="urn:microsoft.com/office/officeart/2005/8/layout/chevron2"/>
    <dgm:cxn modelId="{C80091B7-F51B-4404-AD8F-3C3DB56AD02D}" type="presParOf" srcId="{AEEB5822-1223-4E61-B15A-8DF576FA0125}" destId="{0C9CD7B7-6055-45F4-BB9A-214AE744996D}" srcOrd="6" destOrd="0" presId="urn:microsoft.com/office/officeart/2005/8/layout/chevron2"/>
    <dgm:cxn modelId="{6258383F-44D2-4BF9-AF3F-0D9C85B4F195}" type="presParOf" srcId="{0C9CD7B7-6055-45F4-BB9A-214AE744996D}" destId="{143D4177-8AA8-4ED1-AAB0-7D51F4857710}" srcOrd="0" destOrd="0" presId="urn:microsoft.com/office/officeart/2005/8/layout/chevron2"/>
    <dgm:cxn modelId="{4CF706F2-642C-4FC0-A0C8-848B8C18439C}" type="presParOf" srcId="{0C9CD7B7-6055-45F4-BB9A-214AE744996D}" destId="{8D95A5D0-F3EF-419D-AE16-082A1F64D01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5D4854-BF0B-4FF4-A327-02E8B8E3C8F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DADD8B0-AAE8-4D6B-8ED1-9E19FF50BD2B}">
      <dgm:prSet phldrT="[Text]"/>
      <dgm:spPr>
        <a:solidFill>
          <a:srgbClr val="FFC000"/>
        </a:solidFill>
        <a:ln>
          <a:solidFill>
            <a:schemeClr val="tx1"/>
          </a:solidFill>
        </a:ln>
      </dgm:spPr>
      <dgm:t>
        <a:bodyPr/>
        <a:lstStyle/>
        <a:p>
          <a:r>
            <a:rPr lang="en-US" b="1" dirty="0" smtClean="0">
              <a:solidFill>
                <a:srgbClr val="C00000"/>
              </a:solidFill>
            </a:rPr>
            <a:t>21</a:t>
          </a:r>
          <a:r>
            <a:rPr lang="en-US" b="1" baseline="30000" dirty="0" smtClean="0">
              <a:solidFill>
                <a:srgbClr val="C00000"/>
              </a:solidFill>
            </a:rPr>
            <a:t>st</a:t>
          </a:r>
          <a:r>
            <a:rPr lang="en-US" b="1" dirty="0" smtClean="0">
              <a:solidFill>
                <a:srgbClr val="C00000"/>
              </a:solidFill>
            </a:rPr>
            <a:t> Century Learning Communities</a:t>
          </a:r>
        </a:p>
        <a:p>
          <a:endParaRPr lang="en-US" b="1" dirty="0" smtClean="0">
            <a:solidFill>
              <a:srgbClr val="C00000"/>
            </a:solidFill>
          </a:endParaRPr>
        </a:p>
        <a:p>
          <a:r>
            <a:rPr lang="en-US" b="1" dirty="0" smtClean="0">
              <a:solidFill>
                <a:srgbClr val="C00000"/>
              </a:solidFill>
            </a:rPr>
            <a:t>High Performance Teams</a:t>
          </a:r>
          <a:endParaRPr lang="en-US" b="1" dirty="0">
            <a:solidFill>
              <a:srgbClr val="C00000"/>
            </a:solidFill>
          </a:endParaRPr>
        </a:p>
      </dgm:t>
    </dgm:pt>
    <dgm:pt modelId="{6084E04C-0ECB-4B5C-90DA-3C53FBD394ED}" type="parTrans" cxnId="{0042EB04-47DA-4061-A50A-0BA3FB7178C5}">
      <dgm:prSet/>
      <dgm:spPr/>
      <dgm:t>
        <a:bodyPr/>
        <a:lstStyle/>
        <a:p>
          <a:endParaRPr lang="en-US"/>
        </a:p>
      </dgm:t>
    </dgm:pt>
    <dgm:pt modelId="{169498E0-F17A-494A-A28F-8BC6B86B4219}" type="sibTrans" cxnId="{0042EB04-47DA-4061-A50A-0BA3FB7178C5}">
      <dgm:prSet/>
      <dgm:spPr/>
      <dgm:t>
        <a:bodyPr/>
        <a:lstStyle/>
        <a:p>
          <a:endParaRPr lang="en-US"/>
        </a:p>
      </dgm:t>
    </dgm:pt>
    <dgm:pt modelId="{8490458D-8CC3-44A1-840A-C3D54C1C317F}">
      <dgm:prSet phldrT="[Text]" custT="1"/>
      <dgm:spPr>
        <a:solidFill>
          <a:srgbClr val="FFFFAB">
            <a:alpha val="90000"/>
          </a:srgbClr>
        </a:solidFill>
        <a:ln>
          <a:solidFill>
            <a:schemeClr val="tx1">
              <a:alpha val="90000"/>
            </a:schemeClr>
          </a:solidFill>
        </a:ln>
      </dgm:spPr>
      <dgm:t>
        <a:bodyPr/>
        <a:lstStyle/>
        <a:p>
          <a:endParaRPr lang="en-US" sz="1800" b="1" dirty="0"/>
        </a:p>
      </dgm:t>
    </dgm:pt>
    <dgm:pt modelId="{AF5D39C8-C0AA-40CD-B924-321BD22B27D2}" type="parTrans" cxnId="{38A6EAA6-5C3A-473E-A04E-2DF5AEF7EECE}">
      <dgm:prSet/>
      <dgm:spPr/>
      <dgm:t>
        <a:bodyPr/>
        <a:lstStyle/>
        <a:p>
          <a:endParaRPr lang="en-US"/>
        </a:p>
      </dgm:t>
    </dgm:pt>
    <dgm:pt modelId="{92F796E1-A60F-42B9-B1CB-B0F9BE84E74E}" type="sibTrans" cxnId="{38A6EAA6-5C3A-473E-A04E-2DF5AEF7EECE}">
      <dgm:prSet/>
      <dgm:spPr/>
      <dgm:t>
        <a:bodyPr/>
        <a:lstStyle/>
        <a:p>
          <a:endParaRPr lang="en-US"/>
        </a:p>
      </dgm:t>
    </dgm:pt>
    <dgm:pt modelId="{5FFA2328-7BF5-43F0-AE99-0F96A4C27DB0}">
      <dgm:prSet phldrT="[Text]" custT="1"/>
      <dgm:spPr>
        <a:solidFill>
          <a:srgbClr val="FFFFAB">
            <a:alpha val="90000"/>
          </a:srgbClr>
        </a:solidFill>
        <a:ln>
          <a:solidFill>
            <a:schemeClr val="tx1">
              <a:alpha val="90000"/>
            </a:schemeClr>
          </a:solidFill>
        </a:ln>
      </dgm:spPr>
      <dgm:t>
        <a:bodyPr/>
        <a:lstStyle/>
        <a:p>
          <a:r>
            <a:rPr lang="en-US" sz="2000" b="1" dirty="0" smtClean="0"/>
            <a:t>UDL</a:t>
          </a:r>
          <a:endParaRPr lang="en-US" sz="2000" b="1" dirty="0"/>
        </a:p>
      </dgm:t>
    </dgm:pt>
    <dgm:pt modelId="{9CA3E854-50D3-464C-8149-0C5221969124}" type="parTrans" cxnId="{D585CBA5-2A3F-4A59-BA5F-35B2D4769C0E}">
      <dgm:prSet/>
      <dgm:spPr/>
      <dgm:t>
        <a:bodyPr/>
        <a:lstStyle/>
        <a:p>
          <a:endParaRPr lang="en-US"/>
        </a:p>
      </dgm:t>
    </dgm:pt>
    <dgm:pt modelId="{AD465DC2-62A7-42B0-B721-65546BEBDCB9}" type="sibTrans" cxnId="{D585CBA5-2A3F-4A59-BA5F-35B2D4769C0E}">
      <dgm:prSet/>
      <dgm:spPr/>
      <dgm:t>
        <a:bodyPr/>
        <a:lstStyle/>
        <a:p>
          <a:endParaRPr lang="en-US"/>
        </a:p>
      </dgm:t>
    </dgm:pt>
    <dgm:pt modelId="{83331DFA-04B8-4290-939D-DF5AEE00696B}">
      <dgm:prSet phldrT="[Text]" custT="1"/>
      <dgm:spPr>
        <a:solidFill>
          <a:srgbClr val="FFFFAB">
            <a:alpha val="90000"/>
          </a:srgbClr>
        </a:solidFill>
        <a:ln>
          <a:solidFill>
            <a:schemeClr val="tx1">
              <a:alpha val="90000"/>
            </a:schemeClr>
          </a:solidFill>
        </a:ln>
      </dgm:spPr>
      <dgm:t>
        <a:bodyPr/>
        <a:lstStyle/>
        <a:p>
          <a:r>
            <a:rPr lang="en-US" sz="2000" b="1" dirty="0" smtClean="0"/>
            <a:t>Equal Opportunities for Success &amp; Learning</a:t>
          </a:r>
          <a:endParaRPr lang="en-US" sz="2000" b="1" dirty="0"/>
        </a:p>
      </dgm:t>
    </dgm:pt>
    <dgm:pt modelId="{F230DF42-35CE-4CED-9DBC-D3FE32BF61DE}" type="parTrans" cxnId="{EF7ACCCF-D11B-4F32-BA8C-FD0F0EE16F7C}">
      <dgm:prSet/>
      <dgm:spPr/>
      <dgm:t>
        <a:bodyPr/>
        <a:lstStyle/>
        <a:p>
          <a:endParaRPr lang="en-US"/>
        </a:p>
      </dgm:t>
    </dgm:pt>
    <dgm:pt modelId="{E5574055-6483-4D87-AE89-971CF09E517E}" type="sibTrans" cxnId="{EF7ACCCF-D11B-4F32-BA8C-FD0F0EE16F7C}">
      <dgm:prSet/>
      <dgm:spPr/>
      <dgm:t>
        <a:bodyPr/>
        <a:lstStyle/>
        <a:p>
          <a:endParaRPr lang="en-US"/>
        </a:p>
      </dgm:t>
    </dgm:pt>
    <dgm:pt modelId="{67595665-B981-4AA7-B71A-7E217DA78F08}">
      <dgm:prSet phldrT="[Text]" custT="1"/>
      <dgm:spPr>
        <a:solidFill>
          <a:srgbClr val="FFFFAB">
            <a:alpha val="90000"/>
          </a:srgbClr>
        </a:solidFill>
        <a:ln>
          <a:solidFill>
            <a:schemeClr val="tx1">
              <a:alpha val="90000"/>
            </a:schemeClr>
          </a:solidFill>
        </a:ln>
      </dgm:spPr>
      <dgm:t>
        <a:bodyPr/>
        <a:lstStyle/>
        <a:p>
          <a:r>
            <a:rPr lang="en-US" sz="2000" b="1" dirty="0" smtClean="0"/>
            <a:t>Technology Tools</a:t>
          </a:r>
          <a:endParaRPr lang="en-US" sz="2000" b="1" dirty="0"/>
        </a:p>
      </dgm:t>
    </dgm:pt>
    <dgm:pt modelId="{3A6F8C31-22BA-449B-B707-0BDF3CAC22AE}" type="parTrans" cxnId="{F48557C5-597D-4DEB-BE5B-22FE8D59DBD9}">
      <dgm:prSet/>
      <dgm:spPr/>
      <dgm:t>
        <a:bodyPr/>
        <a:lstStyle/>
        <a:p>
          <a:endParaRPr lang="en-US"/>
        </a:p>
      </dgm:t>
    </dgm:pt>
    <dgm:pt modelId="{0EEF01F3-770D-489E-A316-0A590DE01433}" type="sibTrans" cxnId="{F48557C5-597D-4DEB-BE5B-22FE8D59DBD9}">
      <dgm:prSet/>
      <dgm:spPr/>
      <dgm:t>
        <a:bodyPr/>
        <a:lstStyle/>
        <a:p>
          <a:endParaRPr lang="en-US"/>
        </a:p>
      </dgm:t>
    </dgm:pt>
    <dgm:pt modelId="{D6F50FC9-30E1-49E7-96B5-115483C67CB5}" type="pres">
      <dgm:prSet presAssocID="{A25D4854-BF0B-4FF4-A327-02E8B8E3C8F2}" presName="Name0" presStyleCnt="0">
        <dgm:presLayoutVars>
          <dgm:dir/>
          <dgm:animLvl val="lvl"/>
          <dgm:resizeHandles/>
        </dgm:presLayoutVars>
      </dgm:prSet>
      <dgm:spPr/>
      <dgm:t>
        <a:bodyPr/>
        <a:lstStyle/>
        <a:p>
          <a:endParaRPr lang="en-US"/>
        </a:p>
      </dgm:t>
    </dgm:pt>
    <dgm:pt modelId="{343AD281-5E5D-45F0-8516-360C0B4704BA}" type="pres">
      <dgm:prSet presAssocID="{7DADD8B0-AAE8-4D6B-8ED1-9E19FF50BD2B}" presName="linNode" presStyleCnt="0"/>
      <dgm:spPr/>
    </dgm:pt>
    <dgm:pt modelId="{75E1B70A-081D-493F-81AE-80369633EB58}" type="pres">
      <dgm:prSet presAssocID="{7DADD8B0-AAE8-4D6B-8ED1-9E19FF50BD2B}" presName="parentShp" presStyleLbl="node1" presStyleIdx="0" presStyleCnt="1" custScaleX="81755">
        <dgm:presLayoutVars>
          <dgm:bulletEnabled val="1"/>
        </dgm:presLayoutVars>
      </dgm:prSet>
      <dgm:spPr/>
      <dgm:t>
        <a:bodyPr/>
        <a:lstStyle/>
        <a:p>
          <a:endParaRPr lang="en-US"/>
        </a:p>
      </dgm:t>
    </dgm:pt>
    <dgm:pt modelId="{24D1672E-502B-4CA8-8376-0FBD2C354E43}" type="pres">
      <dgm:prSet presAssocID="{7DADD8B0-AAE8-4D6B-8ED1-9E19FF50BD2B}" presName="childShp" presStyleLbl="bgAccFollowNode1" presStyleIdx="0" presStyleCnt="1" custScaleX="112163">
        <dgm:presLayoutVars>
          <dgm:bulletEnabled val="1"/>
        </dgm:presLayoutVars>
      </dgm:prSet>
      <dgm:spPr/>
      <dgm:t>
        <a:bodyPr/>
        <a:lstStyle/>
        <a:p>
          <a:endParaRPr lang="en-US"/>
        </a:p>
      </dgm:t>
    </dgm:pt>
  </dgm:ptLst>
  <dgm:cxnLst>
    <dgm:cxn modelId="{38A6EAA6-5C3A-473E-A04E-2DF5AEF7EECE}" srcId="{7DADD8B0-AAE8-4D6B-8ED1-9E19FF50BD2B}" destId="{8490458D-8CC3-44A1-840A-C3D54C1C317F}" srcOrd="0" destOrd="0" parTransId="{AF5D39C8-C0AA-40CD-B924-321BD22B27D2}" sibTransId="{92F796E1-A60F-42B9-B1CB-B0F9BE84E74E}"/>
    <dgm:cxn modelId="{31EBD614-620D-4CEB-A9E1-B22556EFF373}" type="presOf" srcId="{5FFA2328-7BF5-43F0-AE99-0F96A4C27DB0}" destId="{24D1672E-502B-4CA8-8376-0FBD2C354E43}" srcOrd="0" destOrd="1" presId="urn:microsoft.com/office/officeart/2005/8/layout/vList6"/>
    <dgm:cxn modelId="{E60DD2BF-B067-48E2-8D87-71439B4EB79E}" type="presOf" srcId="{7DADD8B0-AAE8-4D6B-8ED1-9E19FF50BD2B}" destId="{75E1B70A-081D-493F-81AE-80369633EB58}" srcOrd="0" destOrd="0" presId="urn:microsoft.com/office/officeart/2005/8/layout/vList6"/>
    <dgm:cxn modelId="{D585CBA5-2A3F-4A59-BA5F-35B2D4769C0E}" srcId="{7DADD8B0-AAE8-4D6B-8ED1-9E19FF50BD2B}" destId="{5FFA2328-7BF5-43F0-AE99-0F96A4C27DB0}" srcOrd="1" destOrd="0" parTransId="{9CA3E854-50D3-464C-8149-0C5221969124}" sibTransId="{AD465DC2-62A7-42B0-B721-65546BEBDCB9}"/>
    <dgm:cxn modelId="{A77A94D8-8638-4513-ABB7-4AEDA446DDB7}" type="presOf" srcId="{8490458D-8CC3-44A1-840A-C3D54C1C317F}" destId="{24D1672E-502B-4CA8-8376-0FBD2C354E43}" srcOrd="0" destOrd="0" presId="urn:microsoft.com/office/officeart/2005/8/layout/vList6"/>
    <dgm:cxn modelId="{0042EB04-47DA-4061-A50A-0BA3FB7178C5}" srcId="{A25D4854-BF0B-4FF4-A327-02E8B8E3C8F2}" destId="{7DADD8B0-AAE8-4D6B-8ED1-9E19FF50BD2B}" srcOrd="0" destOrd="0" parTransId="{6084E04C-0ECB-4B5C-90DA-3C53FBD394ED}" sibTransId="{169498E0-F17A-494A-A28F-8BC6B86B4219}"/>
    <dgm:cxn modelId="{49AF3E58-529C-42C6-AA24-6A74737FD2B5}" type="presOf" srcId="{83331DFA-04B8-4290-939D-DF5AEE00696B}" destId="{24D1672E-502B-4CA8-8376-0FBD2C354E43}" srcOrd="0" destOrd="2" presId="urn:microsoft.com/office/officeart/2005/8/layout/vList6"/>
    <dgm:cxn modelId="{85B6C419-3AD6-41A2-8E4D-F807B356153C}" type="presOf" srcId="{67595665-B981-4AA7-B71A-7E217DA78F08}" destId="{24D1672E-502B-4CA8-8376-0FBD2C354E43}" srcOrd="0" destOrd="3" presId="urn:microsoft.com/office/officeart/2005/8/layout/vList6"/>
    <dgm:cxn modelId="{F48557C5-597D-4DEB-BE5B-22FE8D59DBD9}" srcId="{7DADD8B0-AAE8-4D6B-8ED1-9E19FF50BD2B}" destId="{67595665-B981-4AA7-B71A-7E217DA78F08}" srcOrd="3" destOrd="0" parTransId="{3A6F8C31-22BA-449B-B707-0BDF3CAC22AE}" sibTransId="{0EEF01F3-770D-489E-A316-0A590DE01433}"/>
    <dgm:cxn modelId="{EF7ACCCF-D11B-4F32-BA8C-FD0F0EE16F7C}" srcId="{7DADD8B0-AAE8-4D6B-8ED1-9E19FF50BD2B}" destId="{83331DFA-04B8-4290-939D-DF5AEE00696B}" srcOrd="2" destOrd="0" parTransId="{F230DF42-35CE-4CED-9DBC-D3FE32BF61DE}" sibTransId="{E5574055-6483-4D87-AE89-971CF09E517E}"/>
    <dgm:cxn modelId="{FB2A68BF-CCB5-475F-8CDA-1BC3DFCC3053}" type="presOf" srcId="{A25D4854-BF0B-4FF4-A327-02E8B8E3C8F2}" destId="{D6F50FC9-30E1-49E7-96B5-115483C67CB5}" srcOrd="0" destOrd="0" presId="urn:microsoft.com/office/officeart/2005/8/layout/vList6"/>
    <dgm:cxn modelId="{A407B3D6-B6A3-4754-A2BB-305812A5338E}" type="presParOf" srcId="{D6F50FC9-30E1-49E7-96B5-115483C67CB5}" destId="{343AD281-5E5D-45F0-8516-360C0B4704BA}" srcOrd="0" destOrd="0" presId="urn:microsoft.com/office/officeart/2005/8/layout/vList6"/>
    <dgm:cxn modelId="{CDE9437B-45AA-4578-BD61-CD613CE8F7EE}" type="presParOf" srcId="{343AD281-5E5D-45F0-8516-360C0B4704BA}" destId="{75E1B70A-081D-493F-81AE-80369633EB58}" srcOrd="0" destOrd="0" presId="urn:microsoft.com/office/officeart/2005/8/layout/vList6"/>
    <dgm:cxn modelId="{3E409780-7E72-493E-AF10-5AD241E39D11}" type="presParOf" srcId="{343AD281-5E5D-45F0-8516-360C0B4704BA}" destId="{24D1672E-502B-4CA8-8376-0FBD2C354E43}"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042A1-FB63-451D-9541-8A7EF75205DF}" type="doc">
      <dgm:prSet loTypeId="urn:microsoft.com/office/officeart/2005/8/layout/hList7#1" loCatId="process" qsTypeId="urn:microsoft.com/office/officeart/2005/8/quickstyle/simple1" qsCatId="simple" csTypeId="urn:microsoft.com/office/officeart/2005/8/colors/accent1_2" csCatId="accent1" phldr="1"/>
      <dgm:spPr/>
    </dgm:pt>
    <dgm:pt modelId="{0674AEB2-3348-4713-9B72-2C91D81FAF60}">
      <dgm:prSet phldrT="[Text]" custT="1"/>
      <dgm:spPr>
        <a:solidFill>
          <a:schemeClr val="accent2">
            <a:lumMod val="40000"/>
            <a:lumOff val="60000"/>
          </a:schemeClr>
        </a:solidFill>
      </dgm:spPr>
      <dgm:t>
        <a:bodyPr/>
        <a:lstStyle/>
        <a:p>
          <a:r>
            <a:rPr lang="en-US" sz="2000" b="1" dirty="0" smtClean="0">
              <a:solidFill>
                <a:srgbClr val="CC0000"/>
              </a:solidFill>
            </a:rPr>
            <a:t>Cluster Groups</a:t>
          </a:r>
          <a:endParaRPr lang="en-US" sz="2000" b="1" dirty="0">
            <a:solidFill>
              <a:srgbClr val="CC0000"/>
            </a:solidFill>
          </a:endParaRPr>
        </a:p>
      </dgm:t>
    </dgm:pt>
    <dgm:pt modelId="{9F035DB3-7960-4D76-A9F0-FBB159DDB74C}" type="parTrans" cxnId="{83BCA311-E55B-4B04-AF0F-685DE1C2C008}">
      <dgm:prSet/>
      <dgm:spPr/>
      <dgm:t>
        <a:bodyPr/>
        <a:lstStyle/>
        <a:p>
          <a:endParaRPr lang="en-US"/>
        </a:p>
      </dgm:t>
    </dgm:pt>
    <dgm:pt modelId="{CB5D9ADB-DF50-4065-AF84-14EBB3B93EB2}" type="sibTrans" cxnId="{83BCA311-E55B-4B04-AF0F-685DE1C2C008}">
      <dgm:prSet/>
      <dgm:spPr/>
      <dgm:t>
        <a:bodyPr/>
        <a:lstStyle/>
        <a:p>
          <a:endParaRPr lang="en-US"/>
        </a:p>
      </dgm:t>
    </dgm:pt>
    <dgm:pt modelId="{D83CF077-4B14-4A01-92B1-0134A0EE5413}">
      <dgm:prSet phldrT="[Text]" custT="1"/>
      <dgm:spPr>
        <a:solidFill>
          <a:schemeClr val="accent2">
            <a:lumMod val="40000"/>
            <a:lumOff val="60000"/>
          </a:schemeClr>
        </a:solidFill>
      </dgm:spPr>
      <dgm:t>
        <a:bodyPr/>
        <a:lstStyle/>
        <a:p>
          <a:r>
            <a:rPr lang="en-US" sz="2000" b="1" dirty="0" smtClean="0">
              <a:solidFill>
                <a:srgbClr val="CC0000"/>
              </a:solidFill>
            </a:rPr>
            <a:t>Power Partners</a:t>
          </a:r>
          <a:endParaRPr lang="en-US" sz="2000" b="1" dirty="0">
            <a:solidFill>
              <a:srgbClr val="CC0000"/>
            </a:solidFill>
          </a:endParaRPr>
        </a:p>
      </dgm:t>
    </dgm:pt>
    <dgm:pt modelId="{779FEDEE-EA44-4201-B1DD-CE70127C6CAF}" type="parTrans" cxnId="{1236B3C4-886C-4CC6-B9D8-1C8CFFDF8DC2}">
      <dgm:prSet/>
      <dgm:spPr/>
      <dgm:t>
        <a:bodyPr/>
        <a:lstStyle/>
        <a:p>
          <a:endParaRPr lang="en-US"/>
        </a:p>
      </dgm:t>
    </dgm:pt>
    <dgm:pt modelId="{9F6E4D36-69FF-4908-AEC9-A256B6F5504B}" type="sibTrans" cxnId="{1236B3C4-886C-4CC6-B9D8-1C8CFFDF8DC2}">
      <dgm:prSet/>
      <dgm:spPr/>
      <dgm:t>
        <a:bodyPr/>
        <a:lstStyle/>
        <a:p>
          <a:endParaRPr lang="en-US"/>
        </a:p>
      </dgm:t>
    </dgm:pt>
    <dgm:pt modelId="{0A31B3DE-A87C-4178-8F8C-A113AA9FA9B7}">
      <dgm:prSet phldrT="[Text]" custT="1"/>
      <dgm:spPr>
        <a:solidFill>
          <a:schemeClr val="accent2">
            <a:lumMod val="40000"/>
            <a:lumOff val="60000"/>
          </a:schemeClr>
        </a:solidFill>
      </dgm:spPr>
      <dgm:t>
        <a:bodyPr/>
        <a:lstStyle/>
        <a:p>
          <a:r>
            <a:rPr lang="en-US" sz="2000" b="1" dirty="0" smtClean="0">
              <a:solidFill>
                <a:srgbClr val="CC0000"/>
              </a:solidFill>
            </a:rPr>
            <a:t>High Performance Learning Teams</a:t>
          </a:r>
          <a:endParaRPr lang="en-US" sz="2000" b="1" dirty="0">
            <a:solidFill>
              <a:srgbClr val="CC0000"/>
            </a:solidFill>
          </a:endParaRPr>
        </a:p>
      </dgm:t>
    </dgm:pt>
    <dgm:pt modelId="{066305D0-5CA0-478A-9004-512EC8D7CBBF}" type="parTrans" cxnId="{A190957A-5E27-4DF5-8920-42B075DAA57C}">
      <dgm:prSet/>
      <dgm:spPr/>
      <dgm:t>
        <a:bodyPr/>
        <a:lstStyle/>
        <a:p>
          <a:endParaRPr lang="en-US"/>
        </a:p>
      </dgm:t>
    </dgm:pt>
    <dgm:pt modelId="{BF47796E-DF18-4308-B887-021AEC8F22E9}" type="sibTrans" cxnId="{A190957A-5E27-4DF5-8920-42B075DAA57C}">
      <dgm:prSet/>
      <dgm:spPr/>
      <dgm:t>
        <a:bodyPr/>
        <a:lstStyle/>
        <a:p>
          <a:endParaRPr lang="en-US"/>
        </a:p>
      </dgm:t>
    </dgm:pt>
    <dgm:pt modelId="{2D8F41EA-7073-4C8B-8BB1-CB4FB1F74992}">
      <dgm:prSet phldrT="[Text]" custT="1"/>
      <dgm:spPr>
        <a:solidFill>
          <a:schemeClr val="accent2">
            <a:lumMod val="40000"/>
            <a:lumOff val="60000"/>
          </a:schemeClr>
        </a:solidFill>
      </dgm:spPr>
      <dgm:t>
        <a:bodyPr/>
        <a:lstStyle/>
        <a:p>
          <a:r>
            <a:rPr lang="en-US" sz="2000" b="1" dirty="0" smtClean="0">
              <a:solidFill>
                <a:srgbClr val="CC0000"/>
              </a:solidFill>
            </a:rPr>
            <a:t>Cooperative Groups</a:t>
          </a:r>
          <a:endParaRPr lang="en-US" sz="2000" b="1" dirty="0">
            <a:solidFill>
              <a:srgbClr val="CC0000"/>
            </a:solidFill>
          </a:endParaRPr>
        </a:p>
      </dgm:t>
    </dgm:pt>
    <dgm:pt modelId="{208FEA2C-6846-4A23-BC0A-A8F89111161A}" type="parTrans" cxnId="{AF0C5FFD-2960-40BA-9DFB-B4FB5AFDDBDC}">
      <dgm:prSet/>
      <dgm:spPr/>
      <dgm:t>
        <a:bodyPr/>
        <a:lstStyle/>
        <a:p>
          <a:endParaRPr lang="en-US"/>
        </a:p>
      </dgm:t>
    </dgm:pt>
    <dgm:pt modelId="{4260C30D-6FFC-4ECE-80CF-3FB7A271E8BD}" type="sibTrans" cxnId="{AF0C5FFD-2960-40BA-9DFB-B4FB5AFDDBDC}">
      <dgm:prSet/>
      <dgm:spPr/>
      <dgm:t>
        <a:bodyPr/>
        <a:lstStyle/>
        <a:p>
          <a:endParaRPr lang="en-US"/>
        </a:p>
      </dgm:t>
    </dgm:pt>
    <dgm:pt modelId="{151470BD-19B7-4456-A57C-403B46984082}">
      <dgm:prSet phldrT="[Text]" custT="1"/>
      <dgm:spPr>
        <a:solidFill>
          <a:schemeClr val="accent2">
            <a:lumMod val="40000"/>
            <a:lumOff val="60000"/>
          </a:schemeClr>
        </a:solidFill>
      </dgm:spPr>
      <dgm:t>
        <a:bodyPr/>
        <a:lstStyle/>
        <a:p>
          <a:r>
            <a:rPr lang="en-US" sz="2000" b="1" dirty="0" smtClean="0">
              <a:solidFill>
                <a:srgbClr val="CC0000"/>
              </a:solidFill>
            </a:rPr>
            <a:t>Community Forum</a:t>
          </a:r>
          <a:endParaRPr lang="en-US" sz="2000" b="1" dirty="0">
            <a:solidFill>
              <a:srgbClr val="CC0000"/>
            </a:solidFill>
          </a:endParaRPr>
        </a:p>
      </dgm:t>
    </dgm:pt>
    <dgm:pt modelId="{72BF7B60-A757-43A2-B01E-2F5AC0EB2B33}" type="parTrans" cxnId="{E8417A6A-4D41-47BF-BA25-72702448FE82}">
      <dgm:prSet/>
      <dgm:spPr/>
      <dgm:t>
        <a:bodyPr/>
        <a:lstStyle/>
        <a:p>
          <a:endParaRPr lang="en-US"/>
        </a:p>
      </dgm:t>
    </dgm:pt>
    <dgm:pt modelId="{3E08F6E6-5476-495D-8B22-4DD68990595E}" type="sibTrans" cxnId="{E8417A6A-4D41-47BF-BA25-72702448FE82}">
      <dgm:prSet/>
      <dgm:spPr/>
      <dgm:t>
        <a:bodyPr/>
        <a:lstStyle/>
        <a:p>
          <a:endParaRPr lang="en-US"/>
        </a:p>
      </dgm:t>
    </dgm:pt>
    <dgm:pt modelId="{9EA28A40-DACA-4469-8F72-B78FE226397D}" type="pres">
      <dgm:prSet presAssocID="{538042A1-FB63-451D-9541-8A7EF75205DF}" presName="Name0" presStyleCnt="0">
        <dgm:presLayoutVars>
          <dgm:dir/>
          <dgm:resizeHandles val="exact"/>
        </dgm:presLayoutVars>
      </dgm:prSet>
      <dgm:spPr/>
    </dgm:pt>
    <dgm:pt modelId="{9541F8B9-888F-4366-B158-10954648D48D}" type="pres">
      <dgm:prSet presAssocID="{538042A1-FB63-451D-9541-8A7EF75205DF}" presName="fgShape" presStyleLbl="fgShp" presStyleIdx="0" presStyleCnt="1" custScaleY="206004"/>
      <dgm:spPr/>
    </dgm:pt>
    <dgm:pt modelId="{ADDF0F35-CCD7-403F-90BC-F242D6F59E4E}" type="pres">
      <dgm:prSet presAssocID="{538042A1-FB63-451D-9541-8A7EF75205DF}" presName="linComp" presStyleCnt="0"/>
      <dgm:spPr/>
    </dgm:pt>
    <dgm:pt modelId="{2A757461-3BE3-4DDB-BDA0-E38BCE355DFE}" type="pres">
      <dgm:prSet presAssocID="{151470BD-19B7-4456-A57C-403B46984082}" presName="compNode" presStyleCnt="0"/>
      <dgm:spPr/>
    </dgm:pt>
    <dgm:pt modelId="{F39B1844-4BAE-4C0A-8DAE-F636513A5CB3}" type="pres">
      <dgm:prSet presAssocID="{151470BD-19B7-4456-A57C-403B46984082}" presName="bkgdShape" presStyleLbl="node1" presStyleIdx="0" presStyleCnt="5" custLinFactNeighborX="-108" custLinFactNeighborY="-2484"/>
      <dgm:spPr/>
      <dgm:t>
        <a:bodyPr/>
        <a:lstStyle/>
        <a:p>
          <a:endParaRPr lang="en-US"/>
        </a:p>
      </dgm:t>
    </dgm:pt>
    <dgm:pt modelId="{8BB75F5F-218C-4E97-9D55-22E66B50917F}" type="pres">
      <dgm:prSet presAssocID="{151470BD-19B7-4456-A57C-403B46984082}" presName="nodeTx" presStyleLbl="node1" presStyleIdx="0" presStyleCnt="5">
        <dgm:presLayoutVars>
          <dgm:bulletEnabled val="1"/>
        </dgm:presLayoutVars>
      </dgm:prSet>
      <dgm:spPr/>
      <dgm:t>
        <a:bodyPr/>
        <a:lstStyle/>
        <a:p>
          <a:endParaRPr lang="en-US"/>
        </a:p>
      </dgm:t>
    </dgm:pt>
    <dgm:pt modelId="{A8417816-5FE7-4306-92CF-274598E56572}" type="pres">
      <dgm:prSet presAssocID="{151470BD-19B7-4456-A57C-403B46984082}" presName="invisiNode" presStyleLbl="node1" presStyleIdx="0" presStyleCnt="5"/>
      <dgm:spPr/>
    </dgm:pt>
    <dgm:pt modelId="{F94D0E0D-847C-4C19-9FDF-F684C6D8DAD4}" type="pres">
      <dgm:prSet presAssocID="{151470BD-19B7-4456-A57C-403B46984082}"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D051065C-899F-4884-916F-8FFC00B6BD83}" type="pres">
      <dgm:prSet presAssocID="{3E08F6E6-5476-495D-8B22-4DD68990595E}" presName="sibTrans" presStyleLbl="sibTrans2D1" presStyleIdx="0" presStyleCnt="0"/>
      <dgm:spPr/>
      <dgm:t>
        <a:bodyPr/>
        <a:lstStyle/>
        <a:p>
          <a:endParaRPr lang="en-US"/>
        </a:p>
      </dgm:t>
    </dgm:pt>
    <dgm:pt modelId="{D9213527-1860-4422-9B55-010FCA4DD51F}" type="pres">
      <dgm:prSet presAssocID="{0674AEB2-3348-4713-9B72-2C91D81FAF60}" presName="compNode" presStyleCnt="0"/>
      <dgm:spPr/>
    </dgm:pt>
    <dgm:pt modelId="{15AF2EFB-EF98-4139-96D4-9549CBBC0E6C}" type="pres">
      <dgm:prSet presAssocID="{0674AEB2-3348-4713-9B72-2C91D81FAF60}" presName="bkgdShape" presStyleLbl="node1" presStyleIdx="1" presStyleCnt="5"/>
      <dgm:spPr/>
      <dgm:t>
        <a:bodyPr/>
        <a:lstStyle/>
        <a:p>
          <a:endParaRPr lang="en-US"/>
        </a:p>
      </dgm:t>
    </dgm:pt>
    <dgm:pt modelId="{F95E2467-9AE3-48E9-8AFD-8B7B90DDD7FD}" type="pres">
      <dgm:prSet presAssocID="{0674AEB2-3348-4713-9B72-2C91D81FAF60}" presName="nodeTx" presStyleLbl="node1" presStyleIdx="1" presStyleCnt="5">
        <dgm:presLayoutVars>
          <dgm:bulletEnabled val="1"/>
        </dgm:presLayoutVars>
      </dgm:prSet>
      <dgm:spPr/>
      <dgm:t>
        <a:bodyPr/>
        <a:lstStyle/>
        <a:p>
          <a:endParaRPr lang="en-US"/>
        </a:p>
      </dgm:t>
    </dgm:pt>
    <dgm:pt modelId="{F4D8FC5B-46A8-4AED-864C-B4322F3A43BE}" type="pres">
      <dgm:prSet presAssocID="{0674AEB2-3348-4713-9B72-2C91D81FAF60}" presName="invisiNode" presStyleLbl="node1" presStyleIdx="1" presStyleCnt="5"/>
      <dgm:spPr/>
    </dgm:pt>
    <dgm:pt modelId="{26FC4DD6-72A8-4F32-81FA-CB8D3B250171}" type="pres">
      <dgm:prSet presAssocID="{0674AEB2-3348-4713-9B72-2C91D81FAF60}" presName="imagNode" presStyleLbl="fgImgPlace1" presStyleIdx="1" presStyleCnt="5"/>
      <dgm:spPr/>
      <dgm:t>
        <a:bodyPr/>
        <a:lstStyle/>
        <a:p>
          <a:endParaRPr lang="en-US"/>
        </a:p>
      </dgm:t>
    </dgm:pt>
    <dgm:pt modelId="{A19B2109-C75F-4990-9704-83FA11EB3DBF}" type="pres">
      <dgm:prSet presAssocID="{CB5D9ADB-DF50-4065-AF84-14EBB3B93EB2}" presName="sibTrans" presStyleLbl="sibTrans2D1" presStyleIdx="0" presStyleCnt="0"/>
      <dgm:spPr/>
      <dgm:t>
        <a:bodyPr/>
        <a:lstStyle/>
        <a:p>
          <a:endParaRPr lang="en-US"/>
        </a:p>
      </dgm:t>
    </dgm:pt>
    <dgm:pt modelId="{530A8BCA-EC49-4305-B8FE-72BB03FCBF56}" type="pres">
      <dgm:prSet presAssocID="{2D8F41EA-7073-4C8B-8BB1-CB4FB1F74992}" presName="compNode" presStyleCnt="0"/>
      <dgm:spPr/>
    </dgm:pt>
    <dgm:pt modelId="{7EF88B88-1F74-45A6-BA75-1ADC7B5FEFEA}" type="pres">
      <dgm:prSet presAssocID="{2D8F41EA-7073-4C8B-8BB1-CB4FB1F74992}" presName="bkgdShape" presStyleLbl="node1" presStyleIdx="2" presStyleCnt="5"/>
      <dgm:spPr/>
      <dgm:t>
        <a:bodyPr/>
        <a:lstStyle/>
        <a:p>
          <a:endParaRPr lang="en-US"/>
        </a:p>
      </dgm:t>
    </dgm:pt>
    <dgm:pt modelId="{054CA736-224F-48E2-868D-7441050C2ABC}" type="pres">
      <dgm:prSet presAssocID="{2D8F41EA-7073-4C8B-8BB1-CB4FB1F74992}" presName="nodeTx" presStyleLbl="node1" presStyleIdx="2" presStyleCnt="5">
        <dgm:presLayoutVars>
          <dgm:bulletEnabled val="1"/>
        </dgm:presLayoutVars>
      </dgm:prSet>
      <dgm:spPr/>
      <dgm:t>
        <a:bodyPr/>
        <a:lstStyle/>
        <a:p>
          <a:endParaRPr lang="en-US"/>
        </a:p>
      </dgm:t>
    </dgm:pt>
    <dgm:pt modelId="{5E215E64-B5A1-4B7A-B189-3665233E1E7E}" type="pres">
      <dgm:prSet presAssocID="{2D8F41EA-7073-4C8B-8BB1-CB4FB1F74992}" presName="invisiNode" presStyleLbl="node1" presStyleIdx="2" presStyleCnt="5"/>
      <dgm:spPr/>
    </dgm:pt>
    <dgm:pt modelId="{712C7885-C885-4A2B-8533-86A6999AF8FD}" type="pres">
      <dgm:prSet presAssocID="{2D8F41EA-7073-4C8B-8BB1-CB4FB1F74992}" presName="imagNode" presStyleLbl="fgImgPlace1" presStyleIdx="2" presStyleCnt="5"/>
      <dgm:spPr/>
    </dgm:pt>
    <dgm:pt modelId="{0E70928B-94FE-4DE0-82D2-6A4D3FA728D4}" type="pres">
      <dgm:prSet presAssocID="{4260C30D-6FFC-4ECE-80CF-3FB7A271E8BD}" presName="sibTrans" presStyleLbl="sibTrans2D1" presStyleIdx="0" presStyleCnt="0"/>
      <dgm:spPr/>
      <dgm:t>
        <a:bodyPr/>
        <a:lstStyle/>
        <a:p>
          <a:endParaRPr lang="en-US"/>
        </a:p>
      </dgm:t>
    </dgm:pt>
    <dgm:pt modelId="{E7D8765A-D1D9-497D-BDAB-8CC3DC3DF4FD}" type="pres">
      <dgm:prSet presAssocID="{D83CF077-4B14-4A01-92B1-0134A0EE5413}" presName="compNode" presStyleCnt="0"/>
      <dgm:spPr/>
    </dgm:pt>
    <dgm:pt modelId="{D234D69B-285B-4A2D-B20E-3A3D0FA07838}" type="pres">
      <dgm:prSet presAssocID="{D83CF077-4B14-4A01-92B1-0134A0EE5413}" presName="bkgdShape" presStyleLbl="node1" presStyleIdx="3" presStyleCnt="5"/>
      <dgm:spPr/>
      <dgm:t>
        <a:bodyPr/>
        <a:lstStyle/>
        <a:p>
          <a:endParaRPr lang="en-US"/>
        </a:p>
      </dgm:t>
    </dgm:pt>
    <dgm:pt modelId="{50DA045C-2CEB-4AAC-966D-D30B6D23019F}" type="pres">
      <dgm:prSet presAssocID="{D83CF077-4B14-4A01-92B1-0134A0EE5413}" presName="nodeTx" presStyleLbl="node1" presStyleIdx="3" presStyleCnt="5">
        <dgm:presLayoutVars>
          <dgm:bulletEnabled val="1"/>
        </dgm:presLayoutVars>
      </dgm:prSet>
      <dgm:spPr/>
      <dgm:t>
        <a:bodyPr/>
        <a:lstStyle/>
        <a:p>
          <a:endParaRPr lang="en-US"/>
        </a:p>
      </dgm:t>
    </dgm:pt>
    <dgm:pt modelId="{CF868B10-2D5A-4F98-B26C-E93E6C30A67D}" type="pres">
      <dgm:prSet presAssocID="{D83CF077-4B14-4A01-92B1-0134A0EE5413}" presName="invisiNode" presStyleLbl="node1" presStyleIdx="3" presStyleCnt="5"/>
      <dgm:spPr/>
    </dgm:pt>
    <dgm:pt modelId="{CCCFE3D8-D587-4E23-82FE-F07DFCB6DCAC}" type="pres">
      <dgm:prSet presAssocID="{D83CF077-4B14-4A01-92B1-0134A0EE5413}" presName="imagNode" presStyleLbl="fgImgPlace1" presStyleIdx="3" presStyleCnt="5"/>
      <dgm:spPr/>
    </dgm:pt>
    <dgm:pt modelId="{1145169E-7CD1-4231-B0BE-46C5FD3B234A}" type="pres">
      <dgm:prSet presAssocID="{9F6E4D36-69FF-4908-AEC9-A256B6F5504B}" presName="sibTrans" presStyleLbl="sibTrans2D1" presStyleIdx="0" presStyleCnt="0"/>
      <dgm:spPr/>
      <dgm:t>
        <a:bodyPr/>
        <a:lstStyle/>
        <a:p>
          <a:endParaRPr lang="en-US"/>
        </a:p>
      </dgm:t>
    </dgm:pt>
    <dgm:pt modelId="{96062F95-770A-44C4-AF69-5F26BF78E00D}" type="pres">
      <dgm:prSet presAssocID="{0A31B3DE-A87C-4178-8F8C-A113AA9FA9B7}" presName="compNode" presStyleCnt="0"/>
      <dgm:spPr/>
    </dgm:pt>
    <dgm:pt modelId="{7E9D0067-260A-4125-94B9-D1E12BF09C7F}" type="pres">
      <dgm:prSet presAssocID="{0A31B3DE-A87C-4178-8F8C-A113AA9FA9B7}" presName="bkgdShape" presStyleLbl="node1" presStyleIdx="4" presStyleCnt="5" custScaleX="100425" custLinFactNeighborX="108" custLinFactNeighborY="-621"/>
      <dgm:spPr/>
      <dgm:t>
        <a:bodyPr/>
        <a:lstStyle/>
        <a:p>
          <a:endParaRPr lang="en-US"/>
        </a:p>
      </dgm:t>
    </dgm:pt>
    <dgm:pt modelId="{BFA37249-DD7A-46FD-A5DD-6096425A940B}" type="pres">
      <dgm:prSet presAssocID="{0A31B3DE-A87C-4178-8F8C-A113AA9FA9B7}" presName="nodeTx" presStyleLbl="node1" presStyleIdx="4" presStyleCnt="5">
        <dgm:presLayoutVars>
          <dgm:bulletEnabled val="1"/>
        </dgm:presLayoutVars>
      </dgm:prSet>
      <dgm:spPr/>
      <dgm:t>
        <a:bodyPr/>
        <a:lstStyle/>
        <a:p>
          <a:endParaRPr lang="en-US"/>
        </a:p>
      </dgm:t>
    </dgm:pt>
    <dgm:pt modelId="{E810CD12-97F1-4BDE-870B-92DD1A2C1411}" type="pres">
      <dgm:prSet presAssocID="{0A31B3DE-A87C-4178-8F8C-A113AA9FA9B7}" presName="invisiNode" presStyleLbl="node1" presStyleIdx="4" presStyleCnt="5"/>
      <dgm:spPr/>
    </dgm:pt>
    <dgm:pt modelId="{0DC9CFE9-9078-456D-B3E2-8B971018E949}" type="pres">
      <dgm:prSet presAssocID="{0A31B3DE-A87C-4178-8F8C-A113AA9FA9B7}" presName="imagNode" presStyleLbl="fgImgPlace1" presStyleIdx="4"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Lst>
  <dgm:cxnLst>
    <dgm:cxn modelId="{68C11DA5-18F8-4F55-9164-89097183327F}" type="presOf" srcId="{CB5D9ADB-DF50-4065-AF84-14EBB3B93EB2}" destId="{A19B2109-C75F-4990-9704-83FA11EB3DBF}" srcOrd="0" destOrd="0" presId="urn:microsoft.com/office/officeart/2005/8/layout/hList7#1"/>
    <dgm:cxn modelId="{52420701-7944-474B-AC41-CAC3775156A9}" type="presOf" srcId="{0674AEB2-3348-4713-9B72-2C91D81FAF60}" destId="{F95E2467-9AE3-48E9-8AFD-8B7B90DDD7FD}" srcOrd="1" destOrd="0" presId="urn:microsoft.com/office/officeart/2005/8/layout/hList7#1"/>
    <dgm:cxn modelId="{1236B3C4-886C-4CC6-B9D8-1C8CFFDF8DC2}" srcId="{538042A1-FB63-451D-9541-8A7EF75205DF}" destId="{D83CF077-4B14-4A01-92B1-0134A0EE5413}" srcOrd="3" destOrd="0" parTransId="{779FEDEE-EA44-4201-B1DD-CE70127C6CAF}" sibTransId="{9F6E4D36-69FF-4908-AEC9-A256B6F5504B}"/>
    <dgm:cxn modelId="{1CF3058F-47FE-4D65-A957-1B009C41387D}" type="presOf" srcId="{0A31B3DE-A87C-4178-8F8C-A113AA9FA9B7}" destId="{BFA37249-DD7A-46FD-A5DD-6096425A940B}" srcOrd="1" destOrd="0" presId="urn:microsoft.com/office/officeart/2005/8/layout/hList7#1"/>
    <dgm:cxn modelId="{3DBB4535-4524-40C2-8824-A154D50465F2}" type="presOf" srcId="{538042A1-FB63-451D-9541-8A7EF75205DF}" destId="{9EA28A40-DACA-4469-8F72-B78FE226397D}" srcOrd="0" destOrd="0" presId="urn:microsoft.com/office/officeart/2005/8/layout/hList7#1"/>
    <dgm:cxn modelId="{9665A029-7E39-486B-9E1F-47B811EF477E}" type="presOf" srcId="{D83CF077-4B14-4A01-92B1-0134A0EE5413}" destId="{D234D69B-285B-4A2D-B20E-3A3D0FA07838}" srcOrd="0" destOrd="0" presId="urn:microsoft.com/office/officeart/2005/8/layout/hList7#1"/>
    <dgm:cxn modelId="{EBA87B39-FABF-460D-BDDB-71688C1DDCAC}" type="presOf" srcId="{151470BD-19B7-4456-A57C-403B46984082}" destId="{8BB75F5F-218C-4E97-9D55-22E66B50917F}" srcOrd="1" destOrd="0" presId="urn:microsoft.com/office/officeart/2005/8/layout/hList7#1"/>
    <dgm:cxn modelId="{8A2E7CBE-BECC-4AA2-858A-E1B69675553B}" type="presOf" srcId="{9F6E4D36-69FF-4908-AEC9-A256B6F5504B}" destId="{1145169E-7CD1-4231-B0BE-46C5FD3B234A}" srcOrd="0" destOrd="0" presId="urn:microsoft.com/office/officeart/2005/8/layout/hList7#1"/>
    <dgm:cxn modelId="{EAFE2C43-28F5-457B-A2AF-408023C038B2}" type="presOf" srcId="{2D8F41EA-7073-4C8B-8BB1-CB4FB1F74992}" destId="{7EF88B88-1F74-45A6-BA75-1ADC7B5FEFEA}" srcOrd="0" destOrd="0" presId="urn:microsoft.com/office/officeart/2005/8/layout/hList7#1"/>
    <dgm:cxn modelId="{AF0C5FFD-2960-40BA-9DFB-B4FB5AFDDBDC}" srcId="{538042A1-FB63-451D-9541-8A7EF75205DF}" destId="{2D8F41EA-7073-4C8B-8BB1-CB4FB1F74992}" srcOrd="2" destOrd="0" parTransId="{208FEA2C-6846-4A23-BC0A-A8F89111161A}" sibTransId="{4260C30D-6FFC-4ECE-80CF-3FB7A271E8BD}"/>
    <dgm:cxn modelId="{06EA5F9F-7A8E-4B52-8CF8-7399CFDDEA46}" type="presOf" srcId="{0A31B3DE-A87C-4178-8F8C-A113AA9FA9B7}" destId="{7E9D0067-260A-4125-94B9-D1E12BF09C7F}" srcOrd="0" destOrd="0" presId="urn:microsoft.com/office/officeart/2005/8/layout/hList7#1"/>
    <dgm:cxn modelId="{A190957A-5E27-4DF5-8920-42B075DAA57C}" srcId="{538042A1-FB63-451D-9541-8A7EF75205DF}" destId="{0A31B3DE-A87C-4178-8F8C-A113AA9FA9B7}" srcOrd="4" destOrd="0" parTransId="{066305D0-5CA0-478A-9004-512EC8D7CBBF}" sibTransId="{BF47796E-DF18-4308-B887-021AEC8F22E9}"/>
    <dgm:cxn modelId="{8BA31213-A584-4B8D-BF7F-1D6D24CB16E2}" type="presOf" srcId="{4260C30D-6FFC-4ECE-80CF-3FB7A271E8BD}" destId="{0E70928B-94FE-4DE0-82D2-6A4D3FA728D4}" srcOrd="0" destOrd="0" presId="urn:microsoft.com/office/officeart/2005/8/layout/hList7#1"/>
    <dgm:cxn modelId="{BE2CF819-5797-4BC6-94BE-12FFFAC03116}" type="presOf" srcId="{D83CF077-4B14-4A01-92B1-0134A0EE5413}" destId="{50DA045C-2CEB-4AAC-966D-D30B6D23019F}" srcOrd="1" destOrd="0" presId="urn:microsoft.com/office/officeart/2005/8/layout/hList7#1"/>
    <dgm:cxn modelId="{E8417A6A-4D41-47BF-BA25-72702448FE82}" srcId="{538042A1-FB63-451D-9541-8A7EF75205DF}" destId="{151470BD-19B7-4456-A57C-403B46984082}" srcOrd="0" destOrd="0" parTransId="{72BF7B60-A757-43A2-B01E-2F5AC0EB2B33}" sibTransId="{3E08F6E6-5476-495D-8B22-4DD68990595E}"/>
    <dgm:cxn modelId="{FCAFC598-C5D4-4034-8877-E4B99DF9F38F}" type="presOf" srcId="{151470BD-19B7-4456-A57C-403B46984082}" destId="{F39B1844-4BAE-4C0A-8DAE-F636513A5CB3}" srcOrd="0" destOrd="0" presId="urn:microsoft.com/office/officeart/2005/8/layout/hList7#1"/>
    <dgm:cxn modelId="{983EE86B-0614-4393-8F78-37B7EC7684AB}" type="presOf" srcId="{2D8F41EA-7073-4C8B-8BB1-CB4FB1F74992}" destId="{054CA736-224F-48E2-868D-7441050C2ABC}" srcOrd="1" destOrd="0" presId="urn:microsoft.com/office/officeart/2005/8/layout/hList7#1"/>
    <dgm:cxn modelId="{83BCA311-E55B-4B04-AF0F-685DE1C2C008}" srcId="{538042A1-FB63-451D-9541-8A7EF75205DF}" destId="{0674AEB2-3348-4713-9B72-2C91D81FAF60}" srcOrd="1" destOrd="0" parTransId="{9F035DB3-7960-4D76-A9F0-FBB159DDB74C}" sibTransId="{CB5D9ADB-DF50-4065-AF84-14EBB3B93EB2}"/>
    <dgm:cxn modelId="{7457830E-5090-4FED-8189-92F74CBD5D95}" type="presOf" srcId="{0674AEB2-3348-4713-9B72-2C91D81FAF60}" destId="{15AF2EFB-EF98-4139-96D4-9549CBBC0E6C}" srcOrd="0" destOrd="0" presId="urn:microsoft.com/office/officeart/2005/8/layout/hList7#1"/>
    <dgm:cxn modelId="{B9F0E091-D56F-4784-9A82-D42F4957A43A}" type="presOf" srcId="{3E08F6E6-5476-495D-8B22-4DD68990595E}" destId="{D051065C-899F-4884-916F-8FFC00B6BD83}" srcOrd="0" destOrd="0" presId="urn:microsoft.com/office/officeart/2005/8/layout/hList7#1"/>
    <dgm:cxn modelId="{E6D37259-6DB8-401A-BEFE-A2952A722F02}" type="presParOf" srcId="{9EA28A40-DACA-4469-8F72-B78FE226397D}" destId="{9541F8B9-888F-4366-B158-10954648D48D}" srcOrd="0" destOrd="0" presId="urn:microsoft.com/office/officeart/2005/8/layout/hList7#1"/>
    <dgm:cxn modelId="{947F8FD8-088F-4F72-988F-CE35D55B2DD3}" type="presParOf" srcId="{9EA28A40-DACA-4469-8F72-B78FE226397D}" destId="{ADDF0F35-CCD7-403F-90BC-F242D6F59E4E}" srcOrd="1" destOrd="0" presId="urn:microsoft.com/office/officeart/2005/8/layout/hList7#1"/>
    <dgm:cxn modelId="{3A11435B-04DA-4DE5-9DE0-11D2B03B1388}" type="presParOf" srcId="{ADDF0F35-CCD7-403F-90BC-F242D6F59E4E}" destId="{2A757461-3BE3-4DDB-BDA0-E38BCE355DFE}" srcOrd="0" destOrd="0" presId="urn:microsoft.com/office/officeart/2005/8/layout/hList7#1"/>
    <dgm:cxn modelId="{A12BC7F4-22D7-4441-AE59-43D68205F1C8}" type="presParOf" srcId="{2A757461-3BE3-4DDB-BDA0-E38BCE355DFE}" destId="{F39B1844-4BAE-4C0A-8DAE-F636513A5CB3}" srcOrd="0" destOrd="0" presId="urn:microsoft.com/office/officeart/2005/8/layout/hList7#1"/>
    <dgm:cxn modelId="{F9F5D772-0E6C-423E-9A3A-6B1F3F417E0E}" type="presParOf" srcId="{2A757461-3BE3-4DDB-BDA0-E38BCE355DFE}" destId="{8BB75F5F-218C-4E97-9D55-22E66B50917F}" srcOrd="1" destOrd="0" presId="urn:microsoft.com/office/officeart/2005/8/layout/hList7#1"/>
    <dgm:cxn modelId="{65E0DFF9-0C6D-44D3-BBA6-D84241122D84}" type="presParOf" srcId="{2A757461-3BE3-4DDB-BDA0-E38BCE355DFE}" destId="{A8417816-5FE7-4306-92CF-274598E56572}" srcOrd="2" destOrd="0" presId="urn:microsoft.com/office/officeart/2005/8/layout/hList7#1"/>
    <dgm:cxn modelId="{1A80A44F-0B9D-4F71-B77B-37E177835697}" type="presParOf" srcId="{2A757461-3BE3-4DDB-BDA0-E38BCE355DFE}" destId="{F94D0E0D-847C-4C19-9FDF-F684C6D8DAD4}" srcOrd="3" destOrd="0" presId="urn:microsoft.com/office/officeart/2005/8/layout/hList7#1"/>
    <dgm:cxn modelId="{D47BB2E6-F6AB-4B7C-88DB-243844FD0294}" type="presParOf" srcId="{ADDF0F35-CCD7-403F-90BC-F242D6F59E4E}" destId="{D051065C-899F-4884-916F-8FFC00B6BD83}" srcOrd="1" destOrd="0" presId="urn:microsoft.com/office/officeart/2005/8/layout/hList7#1"/>
    <dgm:cxn modelId="{A64AAC64-ACF2-4F98-8F40-8973AB23224A}" type="presParOf" srcId="{ADDF0F35-CCD7-403F-90BC-F242D6F59E4E}" destId="{D9213527-1860-4422-9B55-010FCA4DD51F}" srcOrd="2" destOrd="0" presId="urn:microsoft.com/office/officeart/2005/8/layout/hList7#1"/>
    <dgm:cxn modelId="{B914A17C-0A9E-4876-AE0E-C618691B69CB}" type="presParOf" srcId="{D9213527-1860-4422-9B55-010FCA4DD51F}" destId="{15AF2EFB-EF98-4139-96D4-9549CBBC0E6C}" srcOrd="0" destOrd="0" presId="urn:microsoft.com/office/officeart/2005/8/layout/hList7#1"/>
    <dgm:cxn modelId="{ADCCE0BF-AE79-4D73-898B-B00B6C59EA67}" type="presParOf" srcId="{D9213527-1860-4422-9B55-010FCA4DD51F}" destId="{F95E2467-9AE3-48E9-8AFD-8B7B90DDD7FD}" srcOrd="1" destOrd="0" presId="urn:microsoft.com/office/officeart/2005/8/layout/hList7#1"/>
    <dgm:cxn modelId="{C49C6BFF-385F-46FE-85BB-6C2514D8FE31}" type="presParOf" srcId="{D9213527-1860-4422-9B55-010FCA4DD51F}" destId="{F4D8FC5B-46A8-4AED-864C-B4322F3A43BE}" srcOrd="2" destOrd="0" presId="urn:microsoft.com/office/officeart/2005/8/layout/hList7#1"/>
    <dgm:cxn modelId="{77BAB10F-A994-4376-A051-E96F43C9AC62}" type="presParOf" srcId="{D9213527-1860-4422-9B55-010FCA4DD51F}" destId="{26FC4DD6-72A8-4F32-81FA-CB8D3B250171}" srcOrd="3" destOrd="0" presId="urn:microsoft.com/office/officeart/2005/8/layout/hList7#1"/>
    <dgm:cxn modelId="{5B8D3ED0-2C48-49EF-AB68-1AEAEEB7A5CC}" type="presParOf" srcId="{ADDF0F35-CCD7-403F-90BC-F242D6F59E4E}" destId="{A19B2109-C75F-4990-9704-83FA11EB3DBF}" srcOrd="3" destOrd="0" presId="urn:microsoft.com/office/officeart/2005/8/layout/hList7#1"/>
    <dgm:cxn modelId="{F67AB1F1-BA0D-47A9-8CC8-526D253C252D}" type="presParOf" srcId="{ADDF0F35-CCD7-403F-90BC-F242D6F59E4E}" destId="{530A8BCA-EC49-4305-B8FE-72BB03FCBF56}" srcOrd="4" destOrd="0" presId="urn:microsoft.com/office/officeart/2005/8/layout/hList7#1"/>
    <dgm:cxn modelId="{98D60F00-E4B5-4A3E-9AFD-37DCCD5FF764}" type="presParOf" srcId="{530A8BCA-EC49-4305-B8FE-72BB03FCBF56}" destId="{7EF88B88-1F74-45A6-BA75-1ADC7B5FEFEA}" srcOrd="0" destOrd="0" presId="urn:microsoft.com/office/officeart/2005/8/layout/hList7#1"/>
    <dgm:cxn modelId="{AF7D7F7D-9C21-4F78-A547-2F44813E3925}" type="presParOf" srcId="{530A8BCA-EC49-4305-B8FE-72BB03FCBF56}" destId="{054CA736-224F-48E2-868D-7441050C2ABC}" srcOrd="1" destOrd="0" presId="urn:microsoft.com/office/officeart/2005/8/layout/hList7#1"/>
    <dgm:cxn modelId="{EAE438C3-3E4D-463D-87E4-93ECB635E903}" type="presParOf" srcId="{530A8BCA-EC49-4305-B8FE-72BB03FCBF56}" destId="{5E215E64-B5A1-4B7A-B189-3665233E1E7E}" srcOrd="2" destOrd="0" presId="urn:microsoft.com/office/officeart/2005/8/layout/hList7#1"/>
    <dgm:cxn modelId="{3FD43003-3DCB-4AFD-969B-A57449E77DD4}" type="presParOf" srcId="{530A8BCA-EC49-4305-B8FE-72BB03FCBF56}" destId="{712C7885-C885-4A2B-8533-86A6999AF8FD}" srcOrd="3" destOrd="0" presId="urn:microsoft.com/office/officeart/2005/8/layout/hList7#1"/>
    <dgm:cxn modelId="{9BA4B006-676A-4C19-972D-A3949723D117}" type="presParOf" srcId="{ADDF0F35-CCD7-403F-90BC-F242D6F59E4E}" destId="{0E70928B-94FE-4DE0-82D2-6A4D3FA728D4}" srcOrd="5" destOrd="0" presId="urn:microsoft.com/office/officeart/2005/8/layout/hList7#1"/>
    <dgm:cxn modelId="{D67062BE-9926-4D21-8630-23ABD7496073}" type="presParOf" srcId="{ADDF0F35-CCD7-403F-90BC-F242D6F59E4E}" destId="{E7D8765A-D1D9-497D-BDAB-8CC3DC3DF4FD}" srcOrd="6" destOrd="0" presId="urn:microsoft.com/office/officeart/2005/8/layout/hList7#1"/>
    <dgm:cxn modelId="{FAC39E98-B8D7-4411-A768-7029C0B78347}" type="presParOf" srcId="{E7D8765A-D1D9-497D-BDAB-8CC3DC3DF4FD}" destId="{D234D69B-285B-4A2D-B20E-3A3D0FA07838}" srcOrd="0" destOrd="0" presId="urn:microsoft.com/office/officeart/2005/8/layout/hList7#1"/>
    <dgm:cxn modelId="{8DE0D275-897C-4C7B-A1CA-EA84DC5E716F}" type="presParOf" srcId="{E7D8765A-D1D9-497D-BDAB-8CC3DC3DF4FD}" destId="{50DA045C-2CEB-4AAC-966D-D30B6D23019F}" srcOrd="1" destOrd="0" presId="urn:microsoft.com/office/officeart/2005/8/layout/hList7#1"/>
    <dgm:cxn modelId="{0015C2A9-2E06-4C25-A2FE-61EDAF674806}" type="presParOf" srcId="{E7D8765A-D1D9-497D-BDAB-8CC3DC3DF4FD}" destId="{CF868B10-2D5A-4F98-B26C-E93E6C30A67D}" srcOrd="2" destOrd="0" presId="urn:microsoft.com/office/officeart/2005/8/layout/hList7#1"/>
    <dgm:cxn modelId="{2B968045-C28E-4DF0-92AC-15C39D5CEC7D}" type="presParOf" srcId="{E7D8765A-D1D9-497D-BDAB-8CC3DC3DF4FD}" destId="{CCCFE3D8-D587-4E23-82FE-F07DFCB6DCAC}" srcOrd="3" destOrd="0" presId="urn:microsoft.com/office/officeart/2005/8/layout/hList7#1"/>
    <dgm:cxn modelId="{C1755F27-FF1B-40AE-B76B-8E303EA5296E}" type="presParOf" srcId="{ADDF0F35-CCD7-403F-90BC-F242D6F59E4E}" destId="{1145169E-7CD1-4231-B0BE-46C5FD3B234A}" srcOrd="7" destOrd="0" presId="urn:microsoft.com/office/officeart/2005/8/layout/hList7#1"/>
    <dgm:cxn modelId="{5220E93C-3868-4DAA-922A-EA0D0B13948F}" type="presParOf" srcId="{ADDF0F35-CCD7-403F-90BC-F242D6F59E4E}" destId="{96062F95-770A-44C4-AF69-5F26BF78E00D}" srcOrd="8" destOrd="0" presId="urn:microsoft.com/office/officeart/2005/8/layout/hList7#1"/>
    <dgm:cxn modelId="{4E9E19ED-400E-471B-884C-B24CC8D54444}" type="presParOf" srcId="{96062F95-770A-44C4-AF69-5F26BF78E00D}" destId="{7E9D0067-260A-4125-94B9-D1E12BF09C7F}" srcOrd="0" destOrd="0" presId="urn:microsoft.com/office/officeart/2005/8/layout/hList7#1"/>
    <dgm:cxn modelId="{440B77F0-4ED2-42B9-99A7-94B4DC9B355C}" type="presParOf" srcId="{96062F95-770A-44C4-AF69-5F26BF78E00D}" destId="{BFA37249-DD7A-46FD-A5DD-6096425A940B}" srcOrd="1" destOrd="0" presId="urn:microsoft.com/office/officeart/2005/8/layout/hList7#1"/>
    <dgm:cxn modelId="{B988D439-F26A-4DEC-B860-0DC013790F6B}" type="presParOf" srcId="{96062F95-770A-44C4-AF69-5F26BF78E00D}" destId="{E810CD12-97F1-4BDE-870B-92DD1A2C1411}" srcOrd="2" destOrd="0" presId="urn:microsoft.com/office/officeart/2005/8/layout/hList7#1"/>
    <dgm:cxn modelId="{C09128D4-BC37-4C39-8C47-355D17F4DC4A}" type="presParOf" srcId="{96062F95-770A-44C4-AF69-5F26BF78E00D}" destId="{0DC9CFE9-9078-456D-B3E2-8B971018E949}"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solidFill>
          <a:schemeClr val="bg1">
            <a:alpha val="90000"/>
          </a:schemeClr>
        </a:solidFill>
        <a:ln w="9525">
          <a:solidFill>
            <a:srgbClr val="C00000"/>
          </a:solidFill>
        </a:ln>
      </dgm:spPr>
      <dgm:t>
        <a:bodyPr/>
        <a:lstStyle/>
        <a:p>
          <a:pPr algn="l"/>
          <a:endParaRPr lang="en-US" sz="1400" b="1" dirty="0" smtClean="0">
            <a:solidFill>
              <a:srgbClr val="C00000"/>
            </a:solidFill>
          </a:endParaRPr>
        </a:p>
      </dgm:t>
    </dgm:pt>
    <dgm:pt modelId="{45D01351-DA4A-42D4-A410-E8581D3C013E}" type="sibTrans" cxnId="{B90B52EA-7E14-4C52-B842-CF846D7ECD57}">
      <dgm:prSet/>
      <dgm:spPr/>
      <dgm:t>
        <a:bodyPr/>
        <a:lstStyle/>
        <a:p>
          <a:endParaRPr lang="en-US"/>
        </a:p>
      </dgm:t>
    </dgm:pt>
    <dgm:pt modelId="{77DC5C6E-2AFB-47AA-B2DF-BED869E4BE36}" type="par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12961" custLinFactNeighborX="2441" custLinFactNeighborY="-2550"/>
      <dgm:spPr>
        <a:solidFill>
          <a:srgbClr val="CCFF99"/>
        </a:solidFill>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2672" custScaleY="22761" custLinFactNeighborX="-970" custLinFactNeighborY="-39761"/>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2505AC10-B45B-4A5C-BD8D-0B4586D0CF92}" type="presOf" srcId="{E7760335-9506-4234-A8C8-F5E8C67823E6}" destId="{3B596713-40CD-4AE9-AB15-C7131EE32904}" srcOrd="0" destOrd="0" presId="urn:microsoft.com/office/officeart/2005/8/layout/target3"/>
    <dgm:cxn modelId="{2490CA9E-2D00-457D-991C-C394614001EA}" type="presOf" srcId="{A36EFF9F-6E92-45BE-9FE5-D2BE03B3E9A0}" destId="{A43213F1-F00B-42ED-AF85-36CEA3B0EA8E}" srcOrd="0"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68223B43-1799-4D78-BD06-D4DED6A8F89A}" type="presOf" srcId="{A36EFF9F-6E92-45BE-9FE5-D2BE03B3E9A0}" destId="{6533861A-8DC6-4050-B24F-EC84B2938A92}" srcOrd="1" destOrd="0" presId="urn:microsoft.com/office/officeart/2005/8/layout/target3"/>
    <dgm:cxn modelId="{FBE9764C-43C8-43BE-A16F-1EC4329F731D}" type="presParOf" srcId="{3B596713-40CD-4AE9-AB15-C7131EE32904}" destId="{62D5E2D4-02FA-4332-81CF-F760AAAB3C57}" srcOrd="0" destOrd="0" presId="urn:microsoft.com/office/officeart/2005/8/layout/target3"/>
    <dgm:cxn modelId="{60B497C4-4650-498B-8F58-0B8F8CE5A033}" type="presParOf" srcId="{3B596713-40CD-4AE9-AB15-C7131EE32904}" destId="{AE1AA8E6-1BE1-4598-A17F-990585ADA3DF}" srcOrd="1" destOrd="0" presId="urn:microsoft.com/office/officeart/2005/8/layout/target3"/>
    <dgm:cxn modelId="{C619746F-9251-4E25-81CB-7A1A9F47FB72}" type="presParOf" srcId="{3B596713-40CD-4AE9-AB15-C7131EE32904}" destId="{A43213F1-F00B-42ED-AF85-36CEA3B0EA8E}" srcOrd="2" destOrd="0" presId="urn:microsoft.com/office/officeart/2005/8/layout/target3"/>
    <dgm:cxn modelId="{83E8DE70-1A49-40C2-8F03-12F078597ABC}" type="presParOf" srcId="{3B596713-40CD-4AE9-AB15-C7131EE32904}" destId="{6533861A-8DC6-4050-B24F-EC84B2938A92}" srcOrd="3" destOrd="0" presId="urn:microsoft.com/office/officeart/2005/8/layout/target3"/>
  </dgm:cxnLst>
  <dgm:bg>
    <a:solidFill>
      <a:srgbClr val="FFFFFF"/>
    </a:solidFill>
    <a:effectLst>
      <a:outerShdw blurRad="50800" dist="50800" dir="5400000" algn="ctr" rotWithShape="0">
        <a:srgbClr val="0000FF"/>
      </a:outerShdw>
    </a:effectLst>
  </dgm:bg>
  <dgm:whole>
    <a:ln w="3175">
      <a:solidFill>
        <a:schemeClr val="accent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9ABBD6-36E5-44AF-960F-BA570E3BA32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C0586B6-CF38-4B71-A67B-64B7200DBD0D}">
      <dgm:prSet phldrT="[Text]" custT="1"/>
      <dgm:spPr>
        <a:solidFill>
          <a:srgbClr val="FFFFCC"/>
        </a:solidFill>
        <a:ln>
          <a:solidFill>
            <a:srgbClr val="CC0099"/>
          </a:solidFill>
        </a:ln>
      </dgm:spPr>
      <dgm:t>
        <a:bodyPr/>
        <a:lstStyle/>
        <a:p>
          <a:r>
            <a:rPr lang="en-US" sz="1600" b="1" dirty="0" smtClean="0">
              <a:solidFill>
                <a:srgbClr val="CC0099"/>
              </a:solidFill>
            </a:rPr>
            <a:t>High Performance Teaming:     </a:t>
          </a:r>
        </a:p>
        <a:p>
          <a:r>
            <a:rPr lang="en-US" sz="1600" b="1" i="1" dirty="0" smtClean="0">
              <a:solidFill>
                <a:srgbClr val="CC0099"/>
              </a:solidFill>
            </a:rPr>
            <a:t>Six Guiding Principles</a:t>
          </a:r>
          <a:endParaRPr lang="en-US" sz="1600" b="1" i="1" dirty="0">
            <a:solidFill>
              <a:srgbClr val="CC0099"/>
            </a:solidFill>
          </a:endParaRPr>
        </a:p>
      </dgm:t>
    </dgm:pt>
    <dgm:pt modelId="{9C59D589-CD50-48DB-84DD-F12916DE7E82}" type="parTrans" cxnId="{A5EB2EF4-8B44-44CD-B29D-C4CDECE3E3E2}">
      <dgm:prSet/>
      <dgm:spPr/>
      <dgm:t>
        <a:bodyPr/>
        <a:lstStyle/>
        <a:p>
          <a:endParaRPr lang="en-US"/>
        </a:p>
      </dgm:t>
    </dgm:pt>
    <dgm:pt modelId="{5C26852A-F5F2-4F8A-AB62-2F0BFBC3AB73}" type="sibTrans" cxnId="{A5EB2EF4-8B44-44CD-B29D-C4CDECE3E3E2}">
      <dgm:prSet/>
      <dgm:spPr/>
      <dgm:t>
        <a:bodyPr/>
        <a:lstStyle/>
        <a:p>
          <a:endParaRPr lang="en-US"/>
        </a:p>
      </dgm:t>
    </dgm:pt>
    <dgm:pt modelId="{2C35ACAC-E68C-4AC5-9131-75E8BCC1DADC}">
      <dgm:prSet phldrT="[Text]"/>
      <dgm:spPr>
        <a:solidFill>
          <a:srgbClr val="CC0099"/>
        </a:solidFill>
      </dgm:spPr>
      <dgm:t>
        <a:bodyPr/>
        <a:lstStyle/>
        <a:p>
          <a:r>
            <a:rPr lang="en-US" b="1" dirty="0" smtClean="0"/>
            <a:t>Positive Interdependence</a:t>
          </a:r>
          <a:endParaRPr lang="en-US" b="1" dirty="0"/>
        </a:p>
      </dgm:t>
    </dgm:pt>
    <dgm:pt modelId="{AB3B6B26-448C-45F9-A758-C1318A23D7E0}" type="parTrans" cxnId="{842F6E12-25E1-4D9A-BAE7-346A6F1EC1F8}">
      <dgm:prSet/>
      <dgm:spPr/>
      <dgm:t>
        <a:bodyPr/>
        <a:lstStyle/>
        <a:p>
          <a:endParaRPr lang="en-US"/>
        </a:p>
      </dgm:t>
    </dgm:pt>
    <dgm:pt modelId="{FA0DE7E1-0B77-40C2-9671-914BACEF7BF1}" type="sibTrans" cxnId="{842F6E12-25E1-4D9A-BAE7-346A6F1EC1F8}">
      <dgm:prSet/>
      <dgm:spPr/>
      <dgm:t>
        <a:bodyPr/>
        <a:lstStyle/>
        <a:p>
          <a:endParaRPr lang="en-US"/>
        </a:p>
      </dgm:t>
    </dgm:pt>
    <dgm:pt modelId="{D876977D-BB95-46C1-AAE3-962999E64F97}">
      <dgm:prSet phldrT="[Text]"/>
      <dgm:spPr>
        <a:solidFill>
          <a:srgbClr val="CC0099"/>
        </a:solidFill>
      </dgm:spPr>
      <dgm:t>
        <a:bodyPr/>
        <a:lstStyle/>
        <a:p>
          <a:r>
            <a:rPr lang="en-US" b="1" dirty="0" smtClean="0"/>
            <a:t>Individual Accountability</a:t>
          </a:r>
          <a:endParaRPr lang="en-US" b="1" dirty="0"/>
        </a:p>
      </dgm:t>
    </dgm:pt>
    <dgm:pt modelId="{6F716784-C627-49B1-8F1D-ED1C9DFB8CD8}" type="parTrans" cxnId="{564E77BF-97C5-4349-AFD3-8CCE8E3DF7BA}">
      <dgm:prSet/>
      <dgm:spPr/>
      <dgm:t>
        <a:bodyPr/>
        <a:lstStyle/>
        <a:p>
          <a:endParaRPr lang="en-US"/>
        </a:p>
      </dgm:t>
    </dgm:pt>
    <dgm:pt modelId="{F9C2335A-4609-40BD-AE34-E0E0E8ED172A}" type="sibTrans" cxnId="{564E77BF-97C5-4349-AFD3-8CCE8E3DF7BA}">
      <dgm:prSet/>
      <dgm:spPr/>
      <dgm:t>
        <a:bodyPr/>
        <a:lstStyle/>
        <a:p>
          <a:endParaRPr lang="en-US"/>
        </a:p>
      </dgm:t>
    </dgm:pt>
    <dgm:pt modelId="{5BE88F4B-E80C-4432-905F-3A6995C4D22B}">
      <dgm:prSet phldrT="[Text]"/>
      <dgm:spPr>
        <a:solidFill>
          <a:srgbClr val="CC0099"/>
        </a:solidFill>
      </dgm:spPr>
      <dgm:t>
        <a:bodyPr/>
        <a:lstStyle/>
        <a:p>
          <a:r>
            <a:rPr lang="en-US" b="1" dirty="0" smtClean="0"/>
            <a:t>Collaborative Competence</a:t>
          </a:r>
        </a:p>
      </dgm:t>
    </dgm:pt>
    <dgm:pt modelId="{FFCE42D1-9C67-4A7D-83A8-86B3A5F3D32A}" type="parTrans" cxnId="{2ED0A640-761E-43C9-8200-777353DEEE56}">
      <dgm:prSet/>
      <dgm:spPr/>
      <dgm:t>
        <a:bodyPr/>
        <a:lstStyle/>
        <a:p>
          <a:endParaRPr lang="en-US"/>
        </a:p>
      </dgm:t>
    </dgm:pt>
    <dgm:pt modelId="{89E9570F-B528-491A-9EF1-820BE45F8D96}" type="sibTrans" cxnId="{2ED0A640-761E-43C9-8200-777353DEEE56}">
      <dgm:prSet/>
      <dgm:spPr/>
      <dgm:t>
        <a:bodyPr/>
        <a:lstStyle/>
        <a:p>
          <a:endParaRPr lang="en-US"/>
        </a:p>
      </dgm:t>
    </dgm:pt>
    <dgm:pt modelId="{4BE89C1B-B227-487B-9AEB-A102A38EB3D7}">
      <dgm:prSet phldrT="[Text]"/>
      <dgm:spPr>
        <a:solidFill>
          <a:srgbClr val="CC0099"/>
        </a:solidFill>
      </dgm:spPr>
      <dgm:t>
        <a:bodyPr/>
        <a:lstStyle/>
        <a:p>
          <a:r>
            <a:rPr lang="en-US" b="1" dirty="0" smtClean="0"/>
            <a:t>Technology</a:t>
          </a:r>
          <a:r>
            <a:rPr lang="en-US" b="1" baseline="0" dirty="0" smtClean="0"/>
            <a:t> Optimization</a:t>
          </a:r>
          <a:endParaRPr lang="en-US" b="1" dirty="0"/>
        </a:p>
      </dgm:t>
    </dgm:pt>
    <dgm:pt modelId="{7F9C2167-AC0E-41C7-8374-1AC6BEF0338B}" type="parTrans" cxnId="{E97233E9-6221-472A-8436-D9CF9F256722}">
      <dgm:prSet/>
      <dgm:spPr/>
      <dgm:t>
        <a:bodyPr/>
        <a:lstStyle/>
        <a:p>
          <a:endParaRPr lang="en-US"/>
        </a:p>
      </dgm:t>
    </dgm:pt>
    <dgm:pt modelId="{99DEB633-AABC-40D9-9877-2F24209BB003}" type="sibTrans" cxnId="{E97233E9-6221-472A-8436-D9CF9F256722}">
      <dgm:prSet/>
      <dgm:spPr/>
      <dgm:t>
        <a:bodyPr/>
        <a:lstStyle/>
        <a:p>
          <a:endParaRPr lang="en-US"/>
        </a:p>
      </dgm:t>
    </dgm:pt>
    <dgm:pt modelId="{158DCF40-3A27-47FA-AB24-DFA8F7B099F9}">
      <dgm:prSet phldrT="[Text]"/>
      <dgm:spPr>
        <a:solidFill>
          <a:srgbClr val="CC0099"/>
        </a:solidFill>
      </dgm:spPr>
      <dgm:t>
        <a:bodyPr/>
        <a:lstStyle/>
        <a:p>
          <a:r>
            <a:rPr lang="en-US" b="1" dirty="0" smtClean="0"/>
            <a:t>Engagement </a:t>
          </a:r>
        </a:p>
        <a:p>
          <a:r>
            <a:rPr lang="en-US" b="1" dirty="0" smtClean="0"/>
            <a:t>and</a:t>
          </a:r>
        </a:p>
        <a:p>
          <a:r>
            <a:rPr lang="en-US" b="1" dirty="0" smtClean="0"/>
            <a:t> Momentum</a:t>
          </a:r>
          <a:endParaRPr lang="en-US" b="1" dirty="0"/>
        </a:p>
      </dgm:t>
    </dgm:pt>
    <dgm:pt modelId="{864DCCE0-0708-4CF4-A2B4-2E099D373495}" type="sibTrans" cxnId="{6A17C6B1-74C0-4ACF-B046-32A42B696EF2}">
      <dgm:prSet/>
      <dgm:spPr/>
      <dgm:t>
        <a:bodyPr/>
        <a:lstStyle/>
        <a:p>
          <a:endParaRPr lang="en-US"/>
        </a:p>
      </dgm:t>
    </dgm:pt>
    <dgm:pt modelId="{34FBACF3-3942-48A5-923D-58624366067A}" type="parTrans" cxnId="{6A17C6B1-74C0-4ACF-B046-32A42B696EF2}">
      <dgm:prSet/>
      <dgm:spPr/>
      <dgm:t>
        <a:bodyPr/>
        <a:lstStyle/>
        <a:p>
          <a:endParaRPr lang="en-US"/>
        </a:p>
      </dgm:t>
    </dgm:pt>
    <dgm:pt modelId="{F7541FB3-71DB-44B0-BA5E-A2ACB659C963}">
      <dgm:prSet phldrT="[Text]"/>
      <dgm:spPr>
        <a:solidFill>
          <a:srgbClr val="CC0099"/>
        </a:solidFill>
      </dgm:spPr>
      <dgm:t>
        <a:bodyPr/>
        <a:lstStyle/>
        <a:p>
          <a:r>
            <a:rPr lang="en-US" b="1" dirty="0" smtClean="0"/>
            <a:t>Performance Monitoring</a:t>
          </a:r>
          <a:endParaRPr lang="en-US" b="1" dirty="0"/>
        </a:p>
      </dgm:t>
    </dgm:pt>
    <dgm:pt modelId="{6E3C6019-343C-4854-A216-9EF6DB6D3774}" type="sibTrans" cxnId="{5F9B8D13-F883-4C26-8984-5C32141AA345}">
      <dgm:prSet/>
      <dgm:spPr/>
      <dgm:t>
        <a:bodyPr/>
        <a:lstStyle/>
        <a:p>
          <a:endParaRPr lang="en-US"/>
        </a:p>
      </dgm:t>
    </dgm:pt>
    <dgm:pt modelId="{C239A87C-FF97-4537-9000-964472517497}" type="parTrans" cxnId="{5F9B8D13-F883-4C26-8984-5C32141AA345}">
      <dgm:prSet/>
      <dgm:spPr/>
      <dgm:t>
        <a:bodyPr/>
        <a:lstStyle/>
        <a:p>
          <a:endParaRPr lang="en-US"/>
        </a:p>
      </dgm:t>
    </dgm:pt>
    <dgm:pt modelId="{9E202168-20B2-4B11-9427-F2CD212CD93F}" type="pres">
      <dgm:prSet presAssocID="{DE9ABBD6-36E5-44AF-960F-BA570E3BA32C}" presName="cycle" presStyleCnt="0">
        <dgm:presLayoutVars>
          <dgm:chMax val="1"/>
          <dgm:dir/>
          <dgm:animLvl val="ctr"/>
          <dgm:resizeHandles val="exact"/>
        </dgm:presLayoutVars>
      </dgm:prSet>
      <dgm:spPr/>
      <dgm:t>
        <a:bodyPr/>
        <a:lstStyle/>
        <a:p>
          <a:endParaRPr lang="en-US"/>
        </a:p>
      </dgm:t>
    </dgm:pt>
    <dgm:pt modelId="{91B83193-9BAE-47F7-97DB-8AE80F7589DB}" type="pres">
      <dgm:prSet presAssocID="{2C0586B6-CF38-4B71-A67B-64B7200DBD0D}" presName="centerShape" presStyleLbl="node0" presStyleIdx="0" presStyleCnt="1" custScaleX="122197" custScaleY="110018"/>
      <dgm:spPr/>
      <dgm:t>
        <a:bodyPr/>
        <a:lstStyle/>
        <a:p>
          <a:endParaRPr lang="en-US"/>
        </a:p>
      </dgm:t>
    </dgm:pt>
    <dgm:pt modelId="{D666C67E-0D23-4519-8732-A91A39318695}" type="pres">
      <dgm:prSet presAssocID="{AB3B6B26-448C-45F9-A758-C1318A23D7E0}" presName="parTrans" presStyleLbl="bgSibTrans2D1" presStyleIdx="0" presStyleCnt="6"/>
      <dgm:spPr/>
      <dgm:t>
        <a:bodyPr/>
        <a:lstStyle/>
        <a:p>
          <a:endParaRPr lang="en-US"/>
        </a:p>
      </dgm:t>
    </dgm:pt>
    <dgm:pt modelId="{E4D54869-9032-4669-AF57-A6980A20F770}" type="pres">
      <dgm:prSet presAssocID="{2C35ACAC-E68C-4AC5-9131-75E8BCC1DADC}" presName="node" presStyleLbl="node1" presStyleIdx="0" presStyleCnt="6" custRadScaleRad="96947" custRadScaleInc="559">
        <dgm:presLayoutVars>
          <dgm:bulletEnabled val="1"/>
        </dgm:presLayoutVars>
      </dgm:prSet>
      <dgm:spPr/>
      <dgm:t>
        <a:bodyPr/>
        <a:lstStyle/>
        <a:p>
          <a:endParaRPr lang="en-US"/>
        </a:p>
      </dgm:t>
    </dgm:pt>
    <dgm:pt modelId="{A0517E7D-9D31-4224-B995-D2D9376090A9}" type="pres">
      <dgm:prSet presAssocID="{6F716784-C627-49B1-8F1D-ED1C9DFB8CD8}" presName="parTrans" presStyleLbl="bgSibTrans2D1" presStyleIdx="1" presStyleCnt="6"/>
      <dgm:spPr/>
      <dgm:t>
        <a:bodyPr/>
        <a:lstStyle/>
        <a:p>
          <a:endParaRPr lang="en-US"/>
        </a:p>
      </dgm:t>
    </dgm:pt>
    <dgm:pt modelId="{2C1124AB-20E4-4A2D-8974-A4BC2ADC9675}" type="pres">
      <dgm:prSet presAssocID="{D876977D-BB95-46C1-AAE3-962999E64F97}" presName="node" presStyleLbl="node1" presStyleIdx="1" presStyleCnt="6" custScaleX="109248" custScaleY="115530" custLinFactX="42077" custLinFactY="-52696" custLinFactNeighborX="100000" custLinFactNeighborY="-100000" custRadScaleRad="101410" custRadScaleInc="-1477">
        <dgm:presLayoutVars>
          <dgm:bulletEnabled val="1"/>
        </dgm:presLayoutVars>
      </dgm:prSet>
      <dgm:spPr/>
      <dgm:t>
        <a:bodyPr/>
        <a:lstStyle/>
        <a:p>
          <a:endParaRPr lang="en-US"/>
        </a:p>
      </dgm:t>
    </dgm:pt>
    <dgm:pt modelId="{CE89BAC4-0FA6-4ADB-B52D-DBB2DCA9F88C}" type="pres">
      <dgm:prSet presAssocID="{C239A87C-FF97-4537-9000-964472517497}" presName="parTrans" presStyleLbl="bgSibTrans2D1" presStyleIdx="2" presStyleCnt="6"/>
      <dgm:spPr/>
      <dgm:t>
        <a:bodyPr/>
        <a:lstStyle/>
        <a:p>
          <a:endParaRPr lang="en-US"/>
        </a:p>
      </dgm:t>
    </dgm:pt>
    <dgm:pt modelId="{F235F067-E807-4CB6-8422-557361B2219B}" type="pres">
      <dgm:prSet presAssocID="{F7541FB3-71DB-44B0-BA5E-A2ACB659C963}" presName="node" presStyleLbl="node1" presStyleIdx="2" presStyleCnt="6">
        <dgm:presLayoutVars>
          <dgm:bulletEnabled val="1"/>
        </dgm:presLayoutVars>
      </dgm:prSet>
      <dgm:spPr/>
      <dgm:t>
        <a:bodyPr/>
        <a:lstStyle/>
        <a:p>
          <a:endParaRPr lang="en-US"/>
        </a:p>
      </dgm:t>
    </dgm:pt>
    <dgm:pt modelId="{58A319CD-AF3A-415A-BBC9-B8A98F17D440}" type="pres">
      <dgm:prSet presAssocID="{34FBACF3-3942-48A5-923D-58624366067A}" presName="parTrans" presStyleLbl="bgSibTrans2D1" presStyleIdx="3" presStyleCnt="6"/>
      <dgm:spPr/>
      <dgm:t>
        <a:bodyPr/>
        <a:lstStyle/>
        <a:p>
          <a:endParaRPr lang="en-US"/>
        </a:p>
      </dgm:t>
    </dgm:pt>
    <dgm:pt modelId="{D0E5FA93-84D1-47B6-B2BC-A171628F4D44}" type="pres">
      <dgm:prSet presAssocID="{158DCF40-3A27-47FA-AB24-DFA8F7B099F9}" presName="node" presStyleLbl="node1" presStyleIdx="3" presStyleCnt="6">
        <dgm:presLayoutVars>
          <dgm:bulletEnabled val="1"/>
        </dgm:presLayoutVars>
      </dgm:prSet>
      <dgm:spPr/>
      <dgm:t>
        <a:bodyPr/>
        <a:lstStyle/>
        <a:p>
          <a:endParaRPr lang="en-US"/>
        </a:p>
      </dgm:t>
    </dgm:pt>
    <dgm:pt modelId="{C17D4064-444D-4D4A-B8C7-19B3BA052BAA}" type="pres">
      <dgm:prSet presAssocID="{FFCE42D1-9C67-4A7D-83A8-86B3A5F3D32A}" presName="parTrans" presStyleLbl="bgSibTrans2D1" presStyleIdx="4" presStyleCnt="6"/>
      <dgm:spPr/>
      <dgm:t>
        <a:bodyPr/>
        <a:lstStyle/>
        <a:p>
          <a:endParaRPr lang="en-US"/>
        </a:p>
      </dgm:t>
    </dgm:pt>
    <dgm:pt modelId="{6BC48FCA-0F36-49F5-B4CD-85E99EA6FDFE}" type="pres">
      <dgm:prSet presAssocID="{5BE88F4B-E80C-4432-905F-3A6995C4D22B}" presName="node" presStyleLbl="node1" presStyleIdx="4" presStyleCnt="6">
        <dgm:presLayoutVars>
          <dgm:bulletEnabled val="1"/>
        </dgm:presLayoutVars>
      </dgm:prSet>
      <dgm:spPr/>
      <dgm:t>
        <a:bodyPr/>
        <a:lstStyle/>
        <a:p>
          <a:endParaRPr lang="en-US"/>
        </a:p>
      </dgm:t>
    </dgm:pt>
    <dgm:pt modelId="{B0BB8CB3-EB79-45BE-86F3-1A46B9B64214}" type="pres">
      <dgm:prSet presAssocID="{7F9C2167-AC0E-41C7-8374-1AC6BEF0338B}" presName="parTrans" presStyleLbl="bgSibTrans2D1" presStyleIdx="5" presStyleCnt="6"/>
      <dgm:spPr/>
      <dgm:t>
        <a:bodyPr/>
        <a:lstStyle/>
        <a:p>
          <a:endParaRPr lang="en-US"/>
        </a:p>
      </dgm:t>
    </dgm:pt>
    <dgm:pt modelId="{C7C080AC-DBAF-479C-8E13-30C97A517F50}" type="pres">
      <dgm:prSet presAssocID="{4BE89C1B-B227-487B-9AEB-A102A38EB3D7}" presName="node" presStyleLbl="node1" presStyleIdx="5" presStyleCnt="6">
        <dgm:presLayoutVars>
          <dgm:bulletEnabled val="1"/>
        </dgm:presLayoutVars>
      </dgm:prSet>
      <dgm:spPr/>
      <dgm:t>
        <a:bodyPr/>
        <a:lstStyle/>
        <a:p>
          <a:endParaRPr lang="en-US"/>
        </a:p>
      </dgm:t>
    </dgm:pt>
  </dgm:ptLst>
  <dgm:cxnLst>
    <dgm:cxn modelId="{29415AF9-4439-4CCC-A799-EC76EFBF40F8}" type="presOf" srcId="{6F716784-C627-49B1-8F1D-ED1C9DFB8CD8}" destId="{A0517E7D-9D31-4224-B995-D2D9376090A9}" srcOrd="0" destOrd="0" presId="urn:microsoft.com/office/officeart/2005/8/layout/radial4"/>
    <dgm:cxn modelId="{D83EF47A-8CA4-4101-A1AF-0318C1912D61}" type="presOf" srcId="{2C0586B6-CF38-4B71-A67B-64B7200DBD0D}" destId="{91B83193-9BAE-47F7-97DB-8AE80F7589DB}" srcOrd="0" destOrd="0" presId="urn:microsoft.com/office/officeart/2005/8/layout/radial4"/>
    <dgm:cxn modelId="{4131A767-0521-4AF2-8031-DE092735D83F}" type="presOf" srcId="{D876977D-BB95-46C1-AAE3-962999E64F97}" destId="{2C1124AB-20E4-4A2D-8974-A4BC2ADC9675}" srcOrd="0" destOrd="0" presId="urn:microsoft.com/office/officeart/2005/8/layout/radial4"/>
    <dgm:cxn modelId="{842F6E12-25E1-4D9A-BAE7-346A6F1EC1F8}" srcId="{2C0586B6-CF38-4B71-A67B-64B7200DBD0D}" destId="{2C35ACAC-E68C-4AC5-9131-75E8BCC1DADC}" srcOrd="0" destOrd="0" parTransId="{AB3B6B26-448C-45F9-A758-C1318A23D7E0}" sibTransId="{FA0DE7E1-0B77-40C2-9671-914BACEF7BF1}"/>
    <dgm:cxn modelId="{564E77BF-97C5-4349-AFD3-8CCE8E3DF7BA}" srcId="{2C0586B6-CF38-4B71-A67B-64B7200DBD0D}" destId="{D876977D-BB95-46C1-AAE3-962999E64F97}" srcOrd="1" destOrd="0" parTransId="{6F716784-C627-49B1-8F1D-ED1C9DFB8CD8}" sibTransId="{F9C2335A-4609-40BD-AE34-E0E0E8ED172A}"/>
    <dgm:cxn modelId="{7184EB25-4EFC-4729-8E9F-7CC31B013112}" type="presOf" srcId="{7F9C2167-AC0E-41C7-8374-1AC6BEF0338B}" destId="{B0BB8CB3-EB79-45BE-86F3-1A46B9B64214}" srcOrd="0" destOrd="0" presId="urn:microsoft.com/office/officeart/2005/8/layout/radial4"/>
    <dgm:cxn modelId="{4ADB421D-BC3E-40E3-9E90-307239B4E094}" type="presOf" srcId="{F7541FB3-71DB-44B0-BA5E-A2ACB659C963}" destId="{F235F067-E807-4CB6-8422-557361B2219B}" srcOrd="0" destOrd="0" presId="urn:microsoft.com/office/officeart/2005/8/layout/radial4"/>
    <dgm:cxn modelId="{E97233E9-6221-472A-8436-D9CF9F256722}" srcId="{2C0586B6-CF38-4B71-A67B-64B7200DBD0D}" destId="{4BE89C1B-B227-487B-9AEB-A102A38EB3D7}" srcOrd="5" destOrd="0" parTransId="{7F9C2167-AC0E-41C7-8374-1AC6BEF0338B}" sibTransId="{99DEB633-AABC-40D9-9877-2F24209BB003}"/>
    <dgm:cxn modelId="{6A17C6B1-74C0-4ACF-B046-32A42B696EF2}" srcId="{2C0586B6-CF38-4B71-A67B-64B7200DBD0D}" destId="{158DCF40-3A27-47FA-AB24-DFA8F7B099F9}" srcOrd="3" destOrd="0" parTransId="{34FBACF3-3942-48A5-923D-58624366067A}" sibTransId="{864DCCE0-0708-4CF4-A2B4-2E099D373495}"/>
    <dgm:cxn modelId="{0EAA4818-2CEA-4080-8A7A-FF3CF57B0E04}" type="presOf" srcId="{2C35ACAC-E68C-4AC5-9131-75E8BCC1DADC}" destId="{E4D54869-9032-4669-AF57-A6980A20F770}" srcOrd="0" destOrd="0" presId="urn:microsoft.com/office/officeart/2005/8/layout/radial4"/>
    <dgm:cxn modelId="{70B2E1B6-D697-4259-8827-3680CD6AAD4D}" type="presOf" srcId="{158DCF40-3A27-47FA-AB24-DFA8F7B099F9}" destId="{D0E5FA93-84D1-47B6-B2BC-A171628F4D44}" srcOrd="0" destOrd="0" presId="urn:microsoft.com/office/officeart/2005/8/layout/radial4"/>
    <dgm:cxn modelId="{D0756F95-EBF5-4CD8-80E6-05A30D75C6B1}" type="presOf" srcId="{AB3B6B26-448C-45F9-A758-C1318A23D7E0}" destId="{D666C67E-0D23-4519-8732-A91A39318695}" srcOrd="0" destOrd="0" presId="urn:microsoft.com/office/officeart/2005/8/layout/radial4"/>
    <dgm:cxn modelId="{2ED0A640-761E-43C9-8200-777353DEEE56}" srcId="{2C0586B6-CF38-4B71-A67B-64B7200DBD0D}" destId="{5BE88F4B-E80C-4432-905F-3A6995C4D22B}" srcOrd="4" destOrd="0" parTransId="{FFCE42D1-9C67-4A7D-83A8-86B3A5F3D32A}" sibTransId="{89E9570F-B528-491A-9EF1-820BE45F8D96}"/>
    <dgm:cxn modelId="{B94A0C9E-C105-4CDB-A410-F2B032C89D7D}" type="presOf" srcId="{C239A87C-FF97-4537-9000-964472517497}" destId="{CE89BAC4-0FA6-4ADB-B52D-DBB2DCA9F88C}" srcOrd="0" destOrd="0" presId="urn:microsoft.com/office/officeart/2005/8/layout/radial4"/>
    <dgm:cxn modelId="{5F9B8D13-F883-4C26-8984-5C32141AA345}" srcId="{2C0586B6-CF38-4B71-A67B-64B7200DBD0D}" destId="{F7541FB3-71DB-44B0-BA5E-A2ACB659C963}" srcOrd="2" destOrd="0" parTransId="{C239A87C-FF97-4537-9000-964472517497}" sibTransId="{6E3C6019-343C-4854-A216-9EF6DB6D3774}"/>
    <dgm:cxn modelId="{A5EB2EF4-8B44-44CD-B29D-C4CDECE3E3E2}" srcId="{DE9ABBD6-36E5-44AF-960F-BA570E3BA32C}" destId="{2C0586B6-CF38-4B71-A67B-64B7200DBD0D}" srcOrd="0" destOrd="0" parTransId="{9C59D589-CD50-48DB-84DD-F12916DE7E82}" sibTransId="{5C26852A-F5F2-4F8A-AB62-2F0BFBC3AB73}"/>
    <dgm:cxn modelId="{E328D5DD-6D56-47D1-978B-0F2F9B4DE2E2}" type="presOf" srcId="{34FBACF3-3942-48A5-923D-58624366067A}" destId="{58A319CD-AF3A-415A-BBC9-B8A98F17D440}" srcOrd="0" destOrd="0" presId="urn:microsoft.com/office/officeart/2005/8/layout/radial4"/>
    <dgm:cxn modelId="{A736977A-623B-470C-9D36-DEC821354D30}" type="presOf" srcId="{DE9ABBD6-36E5-44AF-960F-BA570E3BA32C}" destId="{9E202168-20B2-4B11-9427-F2CD212CD93F}" srcOrd="0" destOrd="0" presId="urn:microsoft.com/office/officeart/2005/8/layout/radial4"/>
    <dgm:cxn modelId="{1D03035A-9D26-4028-A6D7-D2B143F3B644}" type="presOf" srcId="{FFCE42D1-9C67-4A7D-83A8-86B3A5F3D32A}" destId="{C17D4064-444D-4D4A-B8C7-19B3BA052BAA}" srcOrd="0" destOrd="0" presId="urn:microsoft.com/office/officeart/2005/8/layout/radial4"/>
    <dgm:cxn modelId="{0C1A8F8F-73E8-480E-B123-7FE491096EC7}" type="presOf" srcId="{5BE88F4B-E80C-4432-905F-3A6995C4D22B}" destId="{6BC48FCA-0F36-49F5-B4CD-85E99EA6FDFE}" srcOrd="0" destOrd="0" presId="urn:microsoft.com/office/officeart/2005/8/layout/radial4"/>
    <dgm:cxn modelId="{AF7918B8-3FB5-47F7-8876-391F931F0C23}" type="presOf" srcId="{4BE89C1B-B227-487B-9AEB-A102A38EB3D7}" destId="{C7C080AC-DBAF-479C-8E13-30C97A517F50}" srcOrd="0" destOrd="0" presId="urn:microsoft.com/office/officeart/2005/8/layout/radial4"/>
    <dgm:cxn modelId="{9C2E9F5E-D388-40CE-825C-CEF314EC0273}" type="presParOf" srcId="{9E202168-20B2-4B11-9427-F2CD212CD93F}" destId="{91B83193-9BAE-47F7-97DB-8AE80F7589DB}" srcOrd="0" destOrd="0" presId="urn:microsoft.com/office/officeart/2005/8/layout/radial4"/>
    <dgm:cxn modelId="{8F53A521-98F7-4362-BF42-E4E3FF9D7EFC}" type="presParOf" srcId="{9E202168-20B2-4B11-9427-F2CD212CD93F}" destId="{D666C67E-0D23-4519-8732-A91A39318695}" srcOrd="1" destOrd="0" presId="urn:microsoft.com/office/officeart/2005/8/layout/radial4"/>
    <dgm:cxn modelId="{8E521CBC-49E0-4186-8B56-FC60A5F72EAE}" type="presParOf" srcId="{9E202168-20B2-4B11-9427-F2CD212CD93F}" destId="{E4D54869-9032-4669-AF57-A6980A20F770}" srcOrd="2" destOrd="0" presId="urn:microsoft.com/office/officeart/2005/8/layout/radial4"/>
    <dgm:cxn modelId="{5E38F0B4-2262-40B5-8528-7025E12D7DC4}" type="presParOf" srcId="{9E202168-20B2-4B11-9427-F2CD212CD93F}" destId="{A0517E7D-9D31-4224-B995-D2D9376090A9}" srcOrd="3" destOrd="0" presId="urn:microsoft.com/office/officeart/2005/8/layout/radial4"/>
    <dgm:cxn modelId="{E216759B-6DD0-4C13-82DB-21EFAA89A560}" type="presParOf" srcId="{9E202168-20B2-4B11-9427-F2CD212CD93F}" destId="{2C1124AB-20E4-4A2D-8974-A4BC2ADC9675}" srcOrd="4" destOrd="0" presId="urn:microsoft.com/office/officeart/2005/8/layout/radial4"/>
    <dgm:cxn modelId="{75464A24-C793-4E03-BBEA-C5F067DA68C0}" type="presParOf" srcId="{9E202168-20B2-4B11-9427-F2CD212CD93F}" destId="{CE89BAC4-0FA6-4ADB-B52D-DBB2DCA9F88C}" srcOrd="5" destOrd="0" presId="urn:microsoft.com/office/officeart/2005/8/layout/radial4"/>
    <dgm:cxn modelId="{4889913C-2F59-4A53-A15A-0CA2DA40237B}" type="presParOf" srcId="{9E202168-20B2-4B11-9427-F2CD212CD93F}" destId="{F235F067-E807-4CB6-8422-557361B2219B}" srcOrd="6" destOrd="0" presId="urn:microsoft.com/office/officeart/2005/8/layout/radial4"/>
    <dgm:cxn modelId="{EE04893B-B074-4042-9EB2-60B0D927948A}" type="presParOf" srcId="{9E202168-20B2-4B11-9427-F2CD212CD93F}" destId="{58A319CD-AF3A-415A-BBC9-B8A98F17D440}" srcOrd="7" destOrd="0" presId="urn:microsoft.com/office/officeart/2005/8/layout/radial4"/>
    <dgm:cxn modelId="{AABB6DB9-A0D8-4B9D-896F-BE8F125A0383}" type="presParOf" srcId="{9E202168-20B2-4B11-9427-F2CD212CD93F}" destId="{D0E5FA93-84D1-47B6-B2BC-A171628F4D44}" srcOrd="8" destOrd="0" presId="urn:microsoft.com/office/officeart/2005/8/layout/radial4"/>
    <dgm:cxn modelId="{4788501B-AD4A-4378-B370-151CF7B7AF47}" type="presParOf" srcId="{9E202168-20B2-4B11-9427-F2CD212CD93F}" destId="{C17D4064-444D-4D4A-B8C7-19B3BA052BAA}" srcOrd="9" destOrd="0" presId="urn:microsoft.com/office/officeart/2005/8/layout/radial4"/>
    <dgm:cxn modelId="{48FEECFC-B61E-4212-80EB-90038A6AE533}" type="presParOf" srcId="{9E202168-20B2-4B11-9427-F2CD212CD93F}" destId="{6BC48FCA-0F36-49F5-B4CD-85E99EA6FDFE}" srcOrd="10" destOrd="0" presId="urn:microsoft.com/office/officeart/2005/8/layout/radial4"/>
    <dgm:cxn modelId="{F36F8068-3E50-497A-B2DD-66452DBD6E69}" type="presParOf" srcId="{9E202168-20B2-4B11-9427-F2CD212CD93F}" destId="{B0BB8CB3-EB79-45BE-86F3-1A46B9B64214}" srcOrd="11" destOrd="0" presId="urn:microsoft.com/office/officeart/2005/8/layout/radial4"/>
    <dgm:cxn modelId="{87D160D5-0262-4DC9-AB7B-B4687053E183}" type="presParOf" srcId="{9E202168-20B2-4B11-9427-F2CD212CD93F}" destId="{C7C080AC-DBAF-479C-8E13-30C97A517F50}" srcOrd="12" destOrd="0" presId="urn:microsoft.com/office/officeart/2005/8/layout/radial4"/>
  </dgm:cxnLst>
  <dgm:bg/>
  <dgm:whole>
    <a:ln>
      <a:solidFill>
        <a:srgbClr val="CC0099"/>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9ABBD6-36E5-44AF-960F-BA570E3BA32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C0586B6-CF38-4B71-A67B-64B7200DBD0D}">
      <dgm:prSet phldrT="[Text]" custT="1"/>
      <dgm:spPr>
        <a:solidFill>
          <a:srgbClr val="FFFFCC"/>
        </a:solidFill>
        <a:ln>
          <a:solidFill>
            <a:srgbClr val="CC0099"/>
          </a:solidFill>
        </a:ln>
      </dgm:spPr>
      <dgm:t>
        <a:bodyPr/>
        <a:lstStyle/>
        <a:p>
          <a:r>
            <a:rPr lang="en-US" sz="1600" b="1" dirty="0" smtClean="0">
              <a:solidFill>
                <a:srgbClr val="CC0099"/>
              </a:solidFill>
            </a:rPr>
            <a:t>High Performance Teaming:     </a:t>
          </a:r>
        </a:p>
        <a:p>
          <a:r>
            <a:rPr lang="en-US" sz="1600" b="1" i="1" dirty="0" smtClean="0">
              <a:solidFill>
                <a:srgbClr val="CC0099"/>
              </a:solidFill>
            </a:rPr>
            <a:t>Six Guiding Principles</a:t>
          </a:r>
          <a:endParaRPr lang="en-US" sz="1600" b="1" i="1" dirty="0">
            <a:solidFill>
              <a:srgbClr val="CC0099"/>
            </a:solidFill>
          </a:endParaRPr>
        </a:p>
      </dgm:t>
    </dgm:pt>
    <dgm:pt modelId="{9C59D589-CD50-48DB-84DD-F12916DE7E82}" type="parTrans" cxnId="{A5EB2EF4-8B44-44CD-B29D-C4CDECE3E3E2}">
      <dgm:prSet/>
      <dgm:spPr/>
      <dgm:t>
        <a:bodyPr/>
        <a:lstStyle/>
        <a:p>
          <a:endParaRPr lang="en-US"/>
        </a:p>
      </dgm:t>
    </dgm:pt>
    <dgm:pt modelId="{5C26852A-F5F2-4F8A-AB62-2F0BFBC3AB73}" type="sibTrans" cxnId="{A5EB2EF4-8B44-44CD-B29D-C4CDECE3E3E2}">
      <dgm:prSet/>
      <dgm:spPr/>
      <dgm:t>
        <a:bodyPr/>
        <a:lstStyle/>
        <a:p>
          <a:endParaRPr lang="en-US"/>
        </a:p>
      </dgm:t>
    </dgm:pt>
    <dgm:pt modelId="{2C35ACAC-E68C-4AC5-9131-75E8BCC1DADC}">
      <dgm:prSet phldrT="[Text]"/>
      <dgm:spPr>
        <a:solidFill>
          <a:srgbClr val="CC0099"/>
        </a:solidFill>
      </dgm:spPr>
      <dgm:t>
        <a:bodyPr/>
        <a:lstStyle/>
        <a:p>
          <a:r>
            <a:rPr lang="en-US" b="1" dirty="0" smtClean="0"/>
            <a:t>Sink or Sail Together</a:t>
          </a:r>
          <a:endParaRPr lang="en-US" b="1" dirty="0"/>
        </a:p>
      </dgm:t>
    </dgm:pt>
    <dgm:pt modelId="{AB3B6B26-448C-45F9-A758-C1318A23D7E0}" type="parTrans" cxnId="{842F6E12-25E1-4D9A-BAE7-346A6F1EC1F8}">
      <dgm:prSet/>
      <dgm:spPr/>
      <dgm:t>
        <a:bodyPr/>
        <a:lstStyle/>
        <a:p>
          <a:endParaRPr lang="en-US"/>
        </a:p>
      </dgm:t>
    </dgm:pt>
    <dgm:pt modelId="{FA0DE7E1-0B77-40C2-9671-914BACEF7BF1}" type="sibTrans" cxnId="{842F6E12-25E1-4D9A-BAE7-346A6F1EC1F8}">
      <dgm:prSet/>
      <dgm:spPr/>
      <dgm:t>
        <a:bodyPr/>
        <a:lstStyle/>
        <a:p>
          <a:endParaRPr lang="en-US"/>
        </a:p>
      </dgm:t>
    </dgm:pt>
    <dgm:pt modelId="{D876977D-BB95-46C1-AAE3-962999E64F97}">
      <dgm:prSet phldrT="[Text]"/>
      <dgm:spPr>
        <a:solidFill>
          <a:srgbClr val="CC0099"/>
        </a:solidFill>
      </dgm:spPr>
      <dgm:t>
        <a:bodyPr/>
        <a:lstStyle/>
        <a:p>
          <a:r>
            <a:rPr lang="en-US" b="1" dirty="0" smtClean="0"/>
            <a:t>No Free Riders</a:t>
          </a:r>
          <a:endParaRPr lang="en-US" b="1" dirty="0"/>
        </a:p>
      </dgm:t>
    </dgm:pt>
    <dgm:pt modelId="{6F716784-C627-49B1-8F1D-ED1C9DFB8CD8}" type="parTrans" cxnId="{564E77BF-97C5-4349-AFD3-8CCE8E3DF7BA}">
      <dgm:prSet/>
      <dgm:spPr/>
      <dgm:t>
        <a:bodyPr/>
        <a:lstStyle/>
        <a:p>
          <a:endParaRPr lang="en-US"/>
        </a:p>
      </dgm:t>
    </dgm:pt>
    <dgm:pt modelId="{F9C2335A-4609-40BD-AE34-E0E0E8ED172A}" type="sibTrans" cxnId="{564E77BF-97C5-4349-AFD3-8CCE8E3DF7BA}">
      <dgm:prSet/>
      <dgm:spPr/>
      <dgm:t>
        <a:bodyPr/>
        <a:lstStyle/>
        <a:p>
          <a:endParaRPr lang="en-US"/>
        </a:p>
      </dgm:t>
    </dgm:pt>
    <dgm:pt modelId="{F7541FB3-71DB-44B0-BA5E-A2ACB659C963}">
      <dgm:prSet phldrT="[Text]"/>
      <dgm:spPr>
        <a:solidFill>
          <a:srgbClr val="CC0099"/>
        </a:solidFill>
      </dgm:spPr>
      <dgm:t>
        <a:bodyPr/>
        <a:lstStyle/>
        <a:p>
          <a:r>
            <a:rPr lang="en-US" b="1" dirty="0" smtClean="0"/>
            <a:t>Check It Out</a:t>
          </a:r>
          <a:endParaRPr lang="en-US" b="1" dirty="0"/>
        </a:p>
      </dgm:t>
    </dgm:pt>
    <dgm:pt modelId="{C239A87C-FF97-4537-9000-964472517497}" type="parTrans" cxnId="{5F9B8D13-F883-4C26-8984-5C32141AA345}">
      <dgm:prSet/>
      <dgm:spPr/>
      <dgm:t>
        <a:bodyPr/>
        <a:lstStyle/>
        <a:p>
          <a:endParaRPr lang="en-US"/>
        </a:p>
      </dgm:t>
    </dgm:pt>
    <dgm:pt modelId="{6E3C6019-343C-4854-A216-9EF6DB6D3774}" type="sibTrans" cxnId="{5F9B8D13-F883-4C26-8984-5C32141AA345}">
      <dgm:prSet/>
      <dgm:spPr/>
      <dgm:t>
        <a:bodyPr/>
        <a:lstStyle/>
        <a:p>
          <a:endParaRPr lang="en-US"/>
        </a:p>
      </dgm:t>
    </dgm:pt>
    <dgm:pt modelId="{158DCF40-3A27-47FA-AB24-DFA8F7B099F9}">
      <dgm:prSet phldrT="[Text]"/>
      <dgm:spPr>
        <a:solidFill>
          <a:srgbClr val="CC0099"/>
        </a:solidFill>
      </dgm:spPr>
      <dgm:t>
        <a:bodyPr/>
        <a:lstStyle/>
        <a:p>
          <a:r>
            <a:rPr lang="en-US" b="1" dirty="0" smtClean="0"/>
            <a:t>Engage</a:t>
          </a:r>
          <a:endParaRPr lang="en-US" b="1" dirty="0"/>
        </a:p>
      </dgm:t>
    </dgm:pt>
    <dgm:pt modelId="{34FBACF3-3942-48A5-923D-58624366067A}" type="parTrans" cxnId="{6A17C6B1-74C0-4ACF-B046-32A42B696EF2}">
      <dgm:prSet/>
      <dgm:spPr/>
      <dgm:t>
        <a:bodyPr/>
        <a:lstStyle/>
        <a:p>
          <a:endParaRPr lang="en-US"/>
        </a:p>
      </dgm:t>
    </dgm:pt>
    <dgm:pt modelId="{864DCCE0-0708-4CF4-A2B4-2E099D373495}" type="sibTrans" cxnId="{6A17C6B1-74C0-4ACF-B046-32A42B696EF2}">
      <dgm:prSet/>
      <dgm:spPr/>
      <dgm:t>
        <a:bodyPr/>
        <a:lstStyle/>
        <a:p>
          <a:endParaRPr lang="en-US"/>
        </a:p>
      </dgm:t>
    </dgm:pt>
    <dgm:pt modelId="{5BE88F4B-E80C-4432-905F-3A6995C4D22B}">
      <dgm:prSet phldrT="[Text]" custT="1"/>
      <dgm:spPr>
        <a:solidFill>
          <a:srgbClr val="CC0099"/>
        </a:solidFill>
      </dgm:spPr>
      <dgm:t>
        <a:bodyPr/>
        <a:lstStyle/>
        <a:p>
          <a:r>
            <a:rPr lang="en-US" sz="1400" b="1" i="0" dirty="0" smtClean="0"/>
            <a:t>CAP: </a:t>
          </a:r>
        </a:p>
        <a:p>
          <a:r>
            <a:rPr lang="en-US" sz="1000" b="1" i="1" dirty="0" smtClean="0"/>
            <a:t>C</a:t>
          </a:r>
          <a:r>
            <a:rPr lang="en-US" sz="800" b="1" i="1" dirty="0" smtClean="0"/>
            <a:t>ommunicate</a:t>
          </a:r>
        </a:p>
        <a:p>
          <a:r>
            <a:rPr lang="en-US" sz="1000" b="1" i="1" dirty="0" smtClean="0"/>
            <a:t>A</a:t>
          </a:r>
          <a:r>
            <a:rPr lang="en-US" sz="800" b="1" i="1" dirty="0" smtClean="0"/>
            <a:t>ppreciate</a:t>
          </a:r>
        </a:p>
        <a:p>
          <a:r>
            <a:rPr lang="en-US" sz="1000" b="1" i="1" dirty="0" smtClean="0"/>
            <a:t>P</a:t>
          </a:r>
          <a:r>
            <a:rPr lang="en-US" sz="800" b="1" i="1" dirty="0" smtClean="0"/>
            <a:t>roblem-Solve</a:t>
          </a:r>
        </a:p>
        <a:p>
          <a:endParaRPr lang="en-US" sz="800" b="1" i="0" dirty="0"/>
        </a:p>
      </dgm:t>
    </dgm:pt>
    <dgm:pt modelId="{FFCE42D1-9C67-4A7D-83A8-86B3A5F3D32A}" type="parTrans" cxnId="{2ED0A640-761E-43C9-8200-777353DEEE56}">
      <dgm:prSet/>
      <dgm:spPr/>
      <dgm:t>
        <a:bodyPr/>
        <a:lstStyle/>
        <a:p>
          <a:endParaRPr lang="en-US"/>
        </a:p>
      </dgm:t>
    </dgm:pt>
    <dgm:pt modelId="{89E9570F-B528-491A-9EF1-820BE45F8D96}" type="sibTrans" cxnId="{2ED0A640-761E-43C9-8200-777353DEEE56}">
      <dgm:prSet/>
      <dgm:spPr/>
      <dgm:t>
        <a:bodyPr/>
        <a:lstStyle/>
        <a:p>
          <a:endParaRPr lang="en-US"/>
        </a:p>
      </dgm:t>
    </dgm:pt>
    <dgm:pt modelId="{4BE89C1B-B227-487B-9AEB-A102A38EB3D7}">
      <dgm:prSet phldrT="[Text]"/>
      <dgm:spPr>
        <a:solidFill>
          <a:srgbClr val="CC0099"/>
        </a:solidFill>
      </dgm:spPr>
      <dgm:t>
        <a:bodyPr/>
        <a:lstStyle/>
        <a:p>
          <a:r>
            <a:rPr lang="en-US" b="1" dirty="0" smtClean="0"/>
            <a:t>Power Up </a:t>
          </a:r>
        </a:p>
        <a:p>
          <a:endParaRPr lang="en-US" b="1" dirty="0" smtClean="0"/>
        </a:p>
      </dgm:t>
    </dgm:pt>
    <dgm:pt modelId="{7F9C2167-AC0E-41C7-8374-1AC6BEF0338B}" type="parTrans" cxnId="{E97233E9-6221-472A-8436-D9CF9F256722}">
      <dgm:prSet/>
      <dgm:spPr/>
      <dgm:t>
        <a:bodyPr/>
        <a:lstStyle/>
        <a:p>
          <a:endParaRPr lang="en-US"/>
        </a:p>
      </dgm:t>
    </dgm:pt>
    <dgm:pt modelId="{99DEB633-AABC-40D9-9877-2F24209BB003}" type="sibTrans" cxnId="{E97233E9-6221-472A-8436-D9CF9F256722}">
      <dgm:prSet/>
      <dgm:spPr/>
      <dgm:t>
        <a:bodyPr/>
        <a:lstStyle/>
        <a:p>
          <a:endParaRPr lang="en-US"/>
        </a:p>
      </dgm:t>
    </dgm:pt>
    <dgm:pt modelId="{9E202168-20B2-4B11-9427-F2CD212CD93F}" type="pres">
      <dgm:prSet presAssocID="{DE9ABBD6-36E5-44AF-960F-BA570E3BA32C}" presName="cycle" presStyleCnt="0">
        <dgm:presLayoutVars>
          <dgm:chMax val="1"/>
          <dgm:dir/>
          <dgm:animLvl val="ctr"/>
          <dgm:resizeHandles val="exact"/>
        </dgm:presLayoutVars>
      </dgm:prSet>
      <dgm:spPr/>
      <dgm:t>
        <a:bodyPr/>
        <a:lstStyle/>
        <a:p>
          <a:endParaRPr lang="en-US"/>
        </a:p>
      </dgm:t>
    </dgm:pt>
    <dgm:pt modelId="{91B83193-9BAE-47F7-97DB-8AE80F7589DB}" type="pres">
      <dgm:prSet presAssocID="{2C0586B6-CF38-4B71-A67B-64B7200DBD0D}" presName="centerShape" presStyleLbl="node0" presStyleIdx="0" presStyleCnt="1" custScaleX="122197" custScaleY="110018"/>
      <dgm:spPr/>
      <dgm:t>
        <a:bodyPr/>
        <a:lstStyle/>
        <a:p>
          <a:endParaRPr lang="en-US"/>
        </a:p>
      </dgm:t>
    </dgm:pt>
    <dgm:pt modelId="{D666C67E-0D23-4519-8732-A91A39318695}" type="pres">
      <dgm:prSet presAssocID="{AB3B6B26-448C-45F9-A758-C1318A23D7E0}" presName="parTrans" presStyleLbl="bgSibTrans2D1" presStyleIdx="0" presStyleCnt="6"/>
      <dgm:spPr/>
      <dgm:t>
        <a:bodyPr/>
        <a:lstStyle/>
        <a:p>
          <a:endParaRPr lang="en-US"/>
        </a:p>
      </dgm:t>
    </dgm:pt>
    <dgm:pt modelId="{E4D54869-9032-4669-AF57-A6980A20F770}" type="pres">
      <dgm:prSet presAssocID="{2C35ACAC-E68C-4AC5-9131-75E8BCC1DADC}" presName="node" presStyleLbl="node1" presStyleIdx="0" presStyleCnt="6" custRadScaleRad="97543" custRadScaleInc="1365">
        <dgm:presLayoutVars>
          <dgm:bulletEnabled val="1"/>
        </dgm:presLayoutVars>
      </dgm:prSet>
      <dgm:spPr/>
      <dgm:t>
        <a:bodyPr/>
        <a:lstStyle/>
        <a:p>
          <a:endParaRPr lang="en-US"/>
        </a:p>
      </dgm:t>
    </dgm:pt>
    <dgm:pt modelId="{A0517E7D-9D31-4224-B995-D2D9376090A9}" type="pres">
      <dgm:prSet presAssocID="{6F716784-C627-49B1-8F1D-ED1C9DFB8CD8}" presName="parTrans" presStyleLbl="bgSibTrans2D1" presStyleIdx="1" presStyleCnt="6"/>
      <dgm:spPr/>
      <dgm:t>
        <a:bodyPr/>
        <a:lstStyle/>
        <a:p>
          <a:endParaRPr lang="en-US"/>
        </a:p>
      </dgm:t>
    </dgm:pt>
    <dgm:pt modelId="{2C1124AB-20E4-4A2D-8974-A4BC2ADC9675}" type="pres">
      <dgm:prSet presAssocID="{D876977D-BB95-46C1-AAE3-962999E64F97}" presName="node" presStyleLbl="node1" presStyleIdx="1" presStyleCnt="6" custScaleX="109248" custScaleY="115530" custLinFactX="42077" custLinFactY="-52696" custLinFactNeighborX="100000" custLinFactNeighborY="-100000" custRadScaleRad="101410" custRadScaleInc="-1477">
        <dgm:presLayoutVars>
          <dgm:bulletEnabled val="1"/>
        </dgm:presLayoutVars>
      </dgm:prSet>
      <dgm:spPr/>
      <dgm:t>
        <a:bodyPr/>
        <a:lstStyle/>
        <a:p>
          <a:endParaRPr lang="en-US"/>
        </a:p>
      </dgm:t>
    </dgm:pt>
    <dgm:pt modelId="{CE89BAC4-0FA6-4ADB-B52D-DBB2DCA9F88C}" type="pres">
      <dgm:prSet presAssocID="{C239A87C-FF97-4537-9000-964472517497}" presName="parTrans" presStyleLbl="bgSibTrans2D1" presStyleIdx="2" presStyleCnt="6"/>
      <dgm:spPr/>
      <dgm:t>
        <a:bodyPr/>
        <a:lstStyle/>
        <a:p>
          <a:endParaRPr lang="en-US"/>
        </a:p>
      </dgm:t>
    </dgm:pt>
    <dgm:pt modelId="{F235F067-E807-4CB6-8422-557361B2219B}" type="pres">
      <dgm:prSet presAssocID="{F7541FB3-71DB-44B0-BA5E-A2ACB659C963}" presName="node" presStyleLbl="node1" presStyleIdx="2" presStyleCnt="6">
        <dgm:presLayoutVars>
          <dgm:bulletEnabled val="1"/>
        </dgm:presLayoutVars>
      </dgm:prSet>
      <dgm:spPr/>
      <dgm:t>
        <a:bodyPr/>
        <a:lstStyle/>
        <a:p>
          <a:endParaRPr lang="en-US"/>
        </a:p>
      </dgm:t>
    </dgm:pt>
    <dgm:pt modelId="{58A319CD-AF3A-415A-BBC9-B8A98F17D440}" type="pres">
      <dgm:prSet presAssocID="{34FBACF3-3942-48A5-923D-58624366067A}" presName="parTrans" presStyleLbl="bgSibTrans2D1" presStyleIdx="3" presStyleCnt="6"/>
      <dgm:spPr/>
      <dgm:t>
        <a:bodyPr/>
        <a:lstStyle/>
        <a:p>
          <a:endParaRPr lang="en-US"/>
        </a:p>
      </dgm:t>
    </dgm:pt>
    <dgm:pt modelId="{D0E5FA93-84D1-47B6-B2BC-A171628F4D44}" type="pres">
      <dgm:prSet presAssocID="{158DCF40-3A27-47FA-AB24-DFA8F7B099F9}" presName="node" presStyleLbl="node1" presStyleIdx="3" presStyleCnt="6">
        <dgm:presLayoutVars>
          <dgm:bulletEnabled val="1"/>
        </dgm:presLayoutVars>
      </dgm:prSet>
      <dgm:spPr/>
      <dgm:t>
        <a:bodyPr/>
        <a:lstStyle/>
        <a:p>
          <a:endParaRPr lang="en-US"/>
        </a:p>
      </dgm:t>
    </dgm:pt>
    <dgm:pt modelId="{C17D4064-444D-4D4A-B8C7-19B3BA052BAA}" type="pres">
      <dgm:prSet presAssocID="{FFCE42D1-9C67-4A7D-83A8-86B3A5F3D32A}" presName="parTrans" presStyleLbl="bgSibTrans2D1" presStyleIdx="4" presStyleCnt="6"/>
      <dgm:spPr/>
      <dgm:t>
        <a:bodyPr/>
        <a:lstStyle/>
        <a:p>
          <a:endParaRPr lang="en-US"/>
        </a:p>
      </dgm:t>
    </dgm:pt>
    <dgm:pt modelId="{6BC48FCA-0F36-49F5-B4CD-85E99EA6FDFE}" type="pres">
      <dgm:prSet presAssocID="{5BE88F4B-E80C-4432-905F-3A6995C4D22B}" presName="node" presStyleLbl="node1" presStyleIdx="4" presStyleCnt="6" custScaleY="124802">
        <dgm:presLayoutVars>
          <dgm:bulletEnabled val="1"/>
        </dgm:presLayoutVars>
      </dgm:prSet>
      <dgm:spPr/>
      <dgm:t>
        <a:bodyPr/>
        <a:lstStyle/>
        <a:p>
          <a:endParaRPr lang="en-US"/>
        </a:p>
      </dgm:t>
    </dgm:pt>
    <dgm:pt modelId="{B0BB8CB3-EB79-45BE-86F3-1A46B9B64214}" type="pres">
      <dgm:prSet presAssocID="{7F9C2167-AC0E-41C7-8374-1AC6BEF0338B}" presName="parTrans" presStyleLbl="bgSibTrans2D1" presStyleIdx="5" presStyleCnt="6"/>
      <dgm:spPr/>
      <dgm:t>
        <a:bodyPr/>
        <a:lstStyle/>
        <a:p>
          <a:endParaRPr lang="en-US"/>
        </a:p>
      </dgm:t>
    </dgm:pt>
    <dgm:pt modelId="{C7C080AC-DBAF-479C-8E13-30C97A517F50}" type="pres">
      <dgm:prSet presAssocID="{4BE89C1B-B227-487B-9AEB-A102A38EB3D7}" presName="node" presStyleLbl="node1" presStyleIdx="5" presStyleCnt="6">
        <dgm:presLayoutVars>
          <dgm:bulletEnabled val="1"/>
        </dgm:presLayoutVars>
      </dgm:prSet>
      <dgm:spPr/>
      <dgm:t>
        <a:bodyPr/>
        <a:lstStyle/>
        <a:p>
          <a:endParaRPr lang="en-US"/>
        </a:p>
      </dgm:t>
    </dgm:pt>
  </dgm:ptLst>
  <dgm:cxnLst>
    <dgm:cxn modelId="{1434D752-C654-4DCB-8E59-371BA6120559}" type="presOf" srcId="{DE9ABBD6-36E5-44AF-960F-BA570E3BA32C}" destId="{9E202168-20B2-4B11-9427-F2CD212CD93F}" srcOrd="0" destOrd="0" presId="urn:microsoft.com/office/officeart/2005/8/layout/radial4"/>
    <dgm:cxn modelId="{85A20E12-CE23-4083-8976-9A7E169231AB}" type="presOf" srcId="{F7541FB3-71DB-44B0-BA5E-A2ACB659C963}" destId="{F235F067-E807-4CB6-8422-557361B2219B}" srcOrd="0" destOrd="0" presId="urn:microsoft.com/office/officeart/2005/8/layout/radial4"/>
    <dgm:cxn modelId="{842F6E12-25E1-4D9A-BAE7-346A6F1EC1F8}" srcId="{2C0586B6-CF38-4B71-A67B-64B7200DBD0D}" destId="{2C35ACAC-E68C-4AC5-9131-75E8BCC1DADC}" srcOrd="0" destOrd="0" parTransId="{AB3B6B26-448C-45F9-A758-C1318A23D7E0}" sibTransId="{FA0DE7E1-0B77-40C2-9671-914BACEF7BF1}"/>
    <dgm:cxn modelId="{5CE83E43-87FA-40E1-9A42-78FE02BE185F}" type="presOf" srcId="{7F9C2167-AC0E-41C7-8374-1AC6BEF0338B}" destId="{B0BB8CB3-EB79-45BE-86F3-1A46B9B64214}" srcOrd="0" destOrd="0" presId="urn:microsoft.com/office/officeart/2005/8/layout/radial4"/>
    <dgm:cxn modelId="{0FE8BD5C-39AB-4815-96E4-8D1F4EF94B5B}" type="presOf" srcId="{AB3B6B26-448C-45F9-A758-C1318A23D7E0}" destId="{D666C67E-0D23-4519-8732-A91A39318695}" srcOrd="0" destOrd="0" presId="urn:microsoft.com/office/officeart/2005/8/layout/radial4"/>
    <dgm:cxn modelId="{564E77BF-97C5-4349-AFD3-8CCE8E3DF7BA}" srcId="{2C0586B6-CF38-4B71-A67B-64B7200DBD0D}" destId="{D876977D-BB95-46C1-AAE3-962999E64F97}" srcOrd="1" destOrd="0" parTransId="{6F716784-C627-49B1-8F1D-ED1C9DFB8CD8}" sibTransId="{F9C2335A-4609-40BD-AE34-E0E0E8ED172A}"/>
    <dgm:cxn modelId="{41525CA9-3E1C-468D-95D7-E6A3EA2DCE18}" type="presOf" srcId="{2C35ACAC-E68C-4AC5-9131-75E8BCC1DADC}" destId="{E4D54869-9032-4669-AF57-A6980A20F770}" srcOrd="0" destOrd="0" presId="urn:microsoft.com/office/officeart/2005/8/layout/radial4"/>
    <dgm:cxn modelId="{0543E61B-1130-4C72-BFE1-A5CFD6F855E7}" type="presOf" srcId="{6F716784-C627-49B1-8F1D-ED1C9DFB8CD8}" destId="{A0517E7D-9D31-4224-B995-D2D9376090A9}" srcOrd="0" destOrd="0" presId="urn:microsoft.com/office/officeart/2005/8/layout/radial4"/>
    <dgm:cxn modelId="{E97233E9-6221-472A-8436-D9CF9F256722}" srcId="{2C0586B6-CF38-4B71-A67B-64B7200DBD0D}" destId="{4BE89C1B-B227-487B-9AEB-A102A38EB3D7}" srcOrd="5" destOrd="0" parTransId="{7F9C2167-AC0E-41C7-8374-1AC6BEF0338B}" sibTransId="{99DEB633-AABC-40D9-9877-2F24209BB003}"/>
    <dgm:cxn modelId="{6A17C6B1-74C0-4ACF-B046-32A42B696EF2}" srcId="{2C0586B6-CF38-4B71-A67B-64B7200DBD0D}" destId="{158DCF40-3A27-47FA-AB24-DFA8F7B099F9}" srcOrd="3" destOrd="0" parTransId="{34FBACF3-3942-48A5-923D-58624366067A}" sibTransId="{864DCCE0-0708-4CF4-A2B4-2E099D373495}"/>
    <dgm:cxn modelId="{7CACEAE5-742D-4E39-80E3-2E7A89328F6A}" type="presOf" srcId="{2C0586B6-CF38-4B71-A67B-64B7200DBD0D}" destId="{91B83193-9BAE-47F7-97DB-8AE80F7589DB}" srcOrd="0" destOrd="0" presId="urn:microsoft.com/office/officeart/2005/8/layout/radial4"/>
    <dgm:cxn modelId="{89A8081A-318F-42B7-9EE7-7C0D80EE516F}" type="presOf" srcId="{158DCF40-3A27-47FA-AB24-DFA8F7B099F9}" destId="{D0E5FA93-84D1-47B6-B2BC-A171628F4D44}" srcOrd="0" destOrd="0" presId="urn:microsoft.com/office/officeart/2005/8/layout/radial4"/>
    <dgm:cxn modelId="{A032D238-65AB-49E4-ACF6-DD4F3183A70A}" type="presOf" srcId="{C239A87C-FF97-4537-9000-964472517497}" destId="{CE89BAC4-0FA6-4ADB-B52D-DBB2DCA9F88C}" srcOrd="0" destOrd="0" presId="urn:microsoft.com/office/officeart/2005/8/layout/radial4"/>
    <dgm:cxn modelId="{2ED0A640-761E-43C9-8200-777353DEEE56}" srcId="{2C0586B6-CF38-4B71-A67B-64B7200DBD0D}" destId="{5BE88F4B-E80C-4432-905F-3A6995C4D22B}" srcOrd="4" destOrd="0" parTransId="{FFCE42D1-9C67-4A7D-83A8-86B3A5F3D32A}" sibTransId="{89E9570F-B528-491A-9EF1-820BE45F8D96}"/>
    <dgm:cxn modelId="{5F9B8D13-F883-4C26-8984-5C32141AA345}" srcId="{2C0586B6-CF38-4B71-A67B-64B7200DBD0D}" destId="{F7541FB3-71DB-44B0-BA5E-A2ACB659C963}" srcOrd="2" destOrd="0" parTransId="{C239A87C-FF97-4537-9000-964472517497}" sibTransId="{6E3C6019-343C-4854-A216-9EF6DB6D3774}"/>
    <dgm:cxn modelId="{15374298-CC9B-4CFA-8188-907051D548DA}" type="presOf" srcId="{FFCE42D1-9C67-4A7D-83A8-86B3A5F3D32A}" destId="{C17D4064-444D-4D4A-B8C7-19B3BA052BAA}" srcOrd="0" destOrd="0" presId="urn:microsoft.com/office/officeart/2005/8/layout/radial4"/>
    <dgm:cxn modelId="{A5EB2EF4-8B44-44CD-B29D-C4CDECE3E3E2}" srcId="{DE9ABBD6-36E5-44AF-960F-BA570E3BA32C}" destId="{2C0586B6-CF38-4B71-A67B-64B7200DBD0D}" srcOrd="0" destOrd="0" parTransId="{9C59D589-CD50-48DB-84DD-F12916DE7E82}" sibTransId="{5C26852A-F5F2-4F8A-AB62-2F0BFBC3AB73}"/>
    <dgm:cxn modelId="{67FAC5D3-0EE4-4C60-AFC0-4EF062BE118E}" type="presOf" srcId="{D876977D-BB95-46C1-AAE3-962999E64F97}" destId="{2C1124AB-20E4-4A2D-8974-A4BC2ADC9675}" srcOrd="0" destOrd="0" presId="urn:microsoft.com/office/officeart/2005/8/layout/radial4"/>
    <dgm:cxn modelId="{F442FEAB-49B3-4219-9F98-D54C7CC27D0C}" type="presOf" srcId="{5BE88F4B-E80C-4432-905F-3A6995C4D22B}" destId="{6BC48FCA-0F36-49F5-B4CD-85E99EA6FDFE}" srcOrd="0" destOrd="0" presId="urn:microsoft.com/office/officeart/2005/8/layout/radial4"/>
    <dgm:cxn modelId="{FE36CC1C-BDF5-4E68-9132-457121F5A95D}" type="presOf" srcId="{34FBACF3-3942-48A5-923D-58624366067A}" destId="{58A319CD-AF3A-415A-BBC9-B8A98F17D440}" srcOrd="0" destOrd="0" presId="urn:microsoft.com/office/officeart/2005/8/layout/radial4"/>
    <dgm:cxn modelId="{CF74286D-FD83-4ECF-B9A2-01373D63908C}" type="presOf" srcId="{4BE89C1B-B227-487B-9AEB-A102A38EB3D7}" destId="{C7C080AC-DBAF-479C-8E13-30C97A517F50}" srcOrd="0" destOrd="0" presId="urn:microsoft.com/office/officeart/2005/8/layout/radial4"/>
    <dgm:cxn modelId="{DD162CA5-85FB-428B-8517-6DA1C1A79F8F}" type="presParOf" srcId="{9E202168-20B2-4B11-9427-F2CD212CD93F}" destId="{91B83193-9BAE-47F7-97DB-8AE80F7589DB}" srcOrd="0" destOrd="0" presId="urn:microsoft.com/office/officeart/2005/8/layout/radial4"/>
    <dgm:cxn modelId="{CD13E627-C18B-44C1-9678-0B6C86F7FDCC}" type="presParOf" srcId="{9E202168-20B2-4B11-9427-F2CD212CD93F}" destId="{D666C67E-0D23-4519-8732-A91A39318695}" srcOrd="1" destOrd="0" presId="urn:microsoft.com/office/officeart/2005/8/layout/radial4"/>
    <dgm:cxn modelId="{AA26BC75-DCCF-4FE8-8D80-5E6FE0687F43}" type="presParOf" srcId="{9E202168-20B2-4B11-9427-F2CD212CD93F}" destId="{E4D54869-9032-4669-AF57-A6980A20F770}" srcOrd="2" destOrd="0" presId="urn:microsoft.com/office/officeart/2005/8/layout/radial4"/>
    <dgm:cxn modelId="{696E10E9-6586-49E4-9C0B-4D539E3C91CC}" type="presParOf" srcId="{9E202168-20B2-4B11-9427-F2CD212CD93F}" destId="{A0517E7D-9D31-4224-B995-D2D9376090A9}" srcOrd="3" destOrd="0" presId="urn:microsoft.com/office/officeart/2005/8/layout/radial4"/>
    <dgm:cxn modelId="{5EF420D4-2F7F-40C1-86F4-62367659E061}" type="presParOf" srcId="{9E202168-20B2-4B11-9427-F2CD212CD93F}" destId="{2C1124AB-20E4-4A2D-8974-A4BC2ADC9675}" srcOrd="4" destOrd="0" presId="urn:microsoft.com/office/officeart/2005/8/layout/radial4"/>
    <dgm:cxn modelId="{0D6E62BB-35B4-4065-A9D6-4A45B4BD4402}" type="presParOf" srcId="{9E202168-20B2-4B11-9427-F2CD212CD93F}" destId="{CE89BAC4-0FA6-4ADB-B52D-DBB2DCA9F88C}" srcOrd="5" destOrd="0" presId="urn:microsoft.com/office/officeart/2005/8/layout/radial4"/>
    <dgm:cxn modelId="{72E47654-06FB-4D81-8F1F-F03415D14AF6}" type="presParOf" srcId="{9E202168-20B2-4B11-9427-F2CD212CD93F}" destId="{F235F067-E807-4CB6-8422-557361B2219B}" srcOrd="6" destOrd="0" presId="urn:microsoft.com/office/officeart/2005/8/layout/radial4"/>
    <dgm:cxn modelId="{3DED1218-BEDC-468F-9D98-79AC48AB8832}" type="presParOf" srcId="{9E202168-20B2-4B11-9427-F2CD212CD93F}" destId="{58A319CD-AF3A-415A-BBC9-B8A98F17D440}" srcOrd="7" destOrd="0" presId="urn:microsoft.com/office/officeart/2005/8/layout/radial4"/>
    <dgm:cxn modelId="{ED205B6A-552C-4A70-B320-BCFE4DF55481}" type="presParOf" srcId="{9E202168-20B2-4B11-9427-F2CD212CD93F}" destId="{D0E5FA93-84D1-47B6-B2BC-A171628F4D44}" srcOrd="8" destOrd="0" presId="urn:microsoft.com/office/officeart/2005/8/layout/radial4"/>
    <dgm:cxn modelId="{A0F4C355-E252-4DF9-AEAC-0F189808D536}" type="presParOf" srcId="{9E202168-20B2-4B11-9427-F2CD212CD93F}" destId="{C17D4064-444D-4D4A-B8C7-19B3BA052BAA}" srcOrd="9" destOrd="0" presId="urn:microsoft.com/office/officeart/2005/8/layout/radial4"/>
    <dgm:cxn modelId="{B190E99F-FEDE-44E5-813D-41A0886EFACF}" type="presParOf" srcId="{9E202168-20B2-4B11-9427-F2CD212CD93F}" destId="{6BC48FCA-0F36-49F5-B4CD-85E99EA6FDFE}" srcOrd="10" destOrd="0" presId="urn:microsoft.com/office/officeart/2005/8/layout/radial4"/>
    <dgm:cxn modelId="{1E4EF46A-0112-4F6F-B276-5105F14DF6DB}" type="presParOf" srcId="{9E202168-20B2-4B11-9427-F2CD212CD93F}" destId="{B0BB8CB3-EB79-45BE-86F3-1A46B9B64214}" srcOrd="11" destOrd="0" presId="urn:microsoft.com/office/officeart/2005/8/layout/radial4"/>
    <dgm:cxn modelId="{7605B958-17E0-4F02-A9AA-37B964B3E7AF}" type="presParOf" srcId="{9E202168-20B2-4B11-9427-F2CD212CD93F}" destId="{C7C080AC-DBAF-479C-8E13-30C97A517F50}" srcOrd="12" destOrd="0" presId="urn:microsoft.com/office/officeart/2005/8/layout/radial4"/>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CB9F68-00B7-4190-8645-AAE1768AAE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E184AD0-39F5-4F0E-82E5-F4D44611BC8C}">
      <dgm:prSet phldrT="[Text]"/>
      <dgm:spPr/>
      <dgm:t>
        <a:bodyPr/>
        <a:lstStyle/>
        <a:p>
          <a:r>
            <a:rPr lang="en-US" b="1" dirty="0" smtClean="0">
              <a:solidFill>
                <a:srgbClr val="CC3399"/>
              </a:solidFill>
            </a:rPr>
            <a:t>Positive Interdependence</a:t>
          </a:r>
          <a:endParaRPr lang="en-US" b="1" dirty="0">
            <a:solidFill>
              <a:srgbClr val="CC3399"/>
            </a:solidFill>
          </a:endParaRPr>
        </a:p>
      </dgm:t>
    </dgm:pt>
    <dgm:pt modelId="{DC065A0A-255C-49E7-B9C4-46AE758C0E64}" type="parTrans" cxnId="{71330C35-A07E-49DC-82F9-93124B7DBD03}">
      <dgm:prSet/>
      <dgm:spPr/>
      <dgm:t>
        <a:bodyPr/>
        <a:lstStyle/>
        <a:p>
          <a:endParaRPr lang="en-US"/>
        </a:p>
      </dgm:t>
    </dgm:pt>
    <dgm:pt modelId="{BF4BCDED-EF07-433F-B2A7-9473FC5EB96B}" type="sibTrans" cxnId="{71330C35-A07E-49DC-82F9-93124B7DBD03}">
      <dgm:prSet/>
      <dgm:spPr/>
      <dgm:t>
        <a:bodyPr/>
        <a:lstStyle/>
        <a:p>
          <a:endParaRPr lang="en-US"/>
        </a:p>
      </dgm:t>
    </dgm:pt>
    <dgm:pt modelId="{758F8089-83A0-41F3-AEE0-72CFCCC0FF98}">
      <dgm:prSet phldrT="[Text]"/>
      <dgm:spPr>
        <a:solidFill>
          <a:srgbClr val="CC0099"/>
        </a:solidFill>
      </dgm:spPr>
      <dgm:t>
        <a:bodyPr/>
        <a:lstStyle/>
        <a:p>
          <a:r>
            <a:rPr lang="en-US" b="1" dirty="0" smtClean="0">
              <a:solidFill>
                <a:schemeClr val="bg1"/>
              </a:solidFill>
            </a:rPr>
            <a:t>No Free Riders</a:t>
          </a:r>
          <a:endParaRPr lang="en-US" b="1" dirty="0">
            <a:solidFill>
              <a:schemeClr val="bg1"/>
            </a:solidFill>
          </a:endParaRPr>
        </a:p>
      </dgm:t>
    </dgm:pt>
    <dgm:pt modelId="{35E69C01-6D21-4413-B8E3-8F517A8070FF}" type="parTrans" cxnId="{B42BD2E9-F60E-4EE5-AD92-A76731A5BFD7}">
      <dgm:prSet/>
      <dgm:spPr/>
      <dgm:t>
        <a:bodyPr/>
        <a:lstStyle/>
        <a:p>
          <a:endParaRPr lang="en-US"/>
        </a:p>
      </dgm:t>
    </dgm:pt>
    <dgm:pt modelId="{B0A34E41-9C74-4690-A6F4-DEBC1113896E}" type="sibTrans" cxnId="{B42BD2E9-F60E-4EE5-AD92-A76731A5BFD7}">
      <dgm:prSet/>
      <dgm:spPr/>
      <dgm:t>
        <a:bodyPr/>
        <a:lstStyle/>
        <a:p>
          <a:endParaRPr lang="en-US"/>
        </a:p>
      </dgm:t>
    </dgm:pt>
    <dgm:pt modelId="{BD31C213-4002-49BE-A3F1-32F0F1625092}">
      <dgm:prSet phldrT="[Text]"/>
      <dgm:spPr/>
      <dgm:t>
        <a:bodyPr/>
        <a:lstStyle/>
        <a:p>
          <a:r>
            <a:rPr lang="en-US" b="1" dirty="0" smtClean="0">
              <a:solidFill>
                <a:srgbClr val="CC3399"/>
              </a:solidFill>
            </a:rPr>
            <a:t>Individual Accountability</a:t>
          </a:r>
          <a:endParaRPr lang="en-US" b="1" dirty="0">
            <a:solidFill>
              <a:srgbClr val="CC3399"/>
            </a:solidFill>
          </a:endParaRPr>
        </a:p>
      </dgm:t>
    </dgm:pt>
    <dgm:pt modelId="{BF26C6C5-8BED-44F6-93B2-35476767847A}" type="parTrans" cxnId="{A1587E15-F0D5-4AE8-85FE-2B2664D69FF9}">
      <dgm:prSet/>
      <dgm:spPr/>
      <dgm:t>
        <a:bodyPr/>
        <a:lstStyle/>
        <a:p>
          <a:endParaRPr lang="en-US"/>
        </a:p>
      </dgm:t>
    </dgm:pt>
    <dgm:pt modelId="{4F33183A-74C4-45A6-93FC-D0C39BE44BEF}" type="sibTrans" cxnId="{A1587E15-F0D5-4AE8-85FE-2B2664D69FF9}">
      <dgm:prSet/>
      <dgm:spPr/>
      <dgm:t>
        <a:bodyPr/>
        <a:lstStyle/>
        <a:p>
          <a:endParaRPr lang="en-US"/>
        </a:p>
      </dgm:t>
    </dgm:pt>
    <dgm:pt modelId="{7501829F-C460-45AF-9FE7-27E88418B876}">
      <dgm:prSet phldrT="[Text]"/>
      <dgm:spPr>
        <a:solidFill>
          <a:srgbClr val="CC0099"/>
        </a:solidFill>
      </dgm:spPr>
      <dgm:t>
        <a:bodyPr/>
        <a:lstStyle/>
        <a:p>
          <a:r>
            <a:rPr lang="en-US" b="1" dirty="0" smtClean="0">
              <a:solidFill>
                <a:schemeClr val="bg1"/>
              </a:solidFill>
            </a:rPr>
            <a:t>Check It Out</a:t>
          </a:r>
          <a:endParaRPr lang="en-US" b="1" dirty="0">
            <a:solidFill>
              <a:schemeClr val="bg1"/>
            </a:solidFill>
          </a:endParaRPr>
        </a:p>
      </dgm:t>
    </dgm:pt>
    <dgm:pt modelId="{81CDD3D4-6458-4B2D-976B-B4A5BEAF90EA}" type="parTrans" cxnId="{F824F016-7218-494D-8575-6328D674ED6B}">
      <dgm:prSet/>
      <dgm:spPr/>
      <dgm:t>
        <a:bodyPr/>
        <a:lstStyle/>
        <a:p>
          <a:endParaRPr lang="en-US"/>
        </a:p>
      </dgm:t>
    </dgm:pt>
    <dgm:pt modelId="{A2C5121A-DF49-411D-A83D-C05907E607E7}" type="sibTrans" cxnId="{F824F016-7218-494D-8575-6328D674ED6B}">
      <dgm:prSet/>
      <dgm:spPr/>
      <dgm:t>
        <a:bodyPr/>
        <a:lstStyle/>
        <a:p>
          <a:endParaRPr lang="en-US"/>
        </a:p>
      </dgm:t>
    </dgm:pt>
    <dgm:pt modelId="{81951A6F-3274-4F65-9EBF-82934CF31DE9}">
      <dgm:prSet phldrT="[Text]"/>
      <dgm:spPr/>
      <dgm:t>
        <a:bodyPr/>
        <a:lstStyle/>
        <a:p>
          <a:r>
            <a:rPr lang="en-US" b="1" dirty="0" smtClean="0">
              <a:solidFill>
                <a:srgbClr val="CC3399"/>
              </a:solidFill>
            </a:rPr>
            <a:t>Performance Monitoring</a:t>
          </a:r>
          <a:endParaRPr lang="en-US" b="1" dirty="0">
            <a:solidFill>
              <a:srgbClr val="CC3399"/>
            </a:solidFill>
          </a:endParaRPr>
        </a:p>
      </dgm:t>
    </dgm:pt>
    <dgm:pt modelId="{E50E5A8F-5E53-46AC-8B79-9EF5DBED1F38}" type="parTrans" cxnId="{3E0C25DA-2E37-4583-812D-7C7C2DBE963F}">
      <dgm:prSet/>
      <dgm:spPr/>
      <dgm:t>
        <a:bodyPr/>
        <a:lstStyle/>
        <a:p>
          <a:endParaRPr lang="en-US"/>
        </a:p>
      </dgm:t>
    </dgm:pt>
    <dgm:pt modelId="{F2B48AF2-AFFF-45AA-B5D9-AA91C283E9D8}" type="sibTrans" cxnId="{3E0C25DA-2E37-4583-812D-7C7C2DBE963F}">
      <dgm:prSet/>
      <dgm:spPr/>
      <dgm:t>
        <a:bodyPr/>
        <a:lstStyle/>
        <a:p>
          <a:endParaRPr lang="en-US"/>
        </a:p>
      </dgm:t>
    </dgm:pt>
    <dgm:pt modelId="{C6CF90E9-DE06-4661-A8D8-4DD1925A232B}">
      <dgm:prSet phldrT="[Text]"/>
      <dgm:spPr>
        <a:solidFill>
          <a:srgbClr val="CC0099"/>
        </a:solidFill>
      </dgm:spPr>
      <dgm:t>
        <a:bodyPr/>
        <a:lstStyle/>
        <a:p>
          <a:r>
            <a:rPr lang="en-US" b="1" dirty="0" smtClean="0">
              <a:solidFill>
                <a:srgbClr val="FFFFCC"/>
              </a:solidFill>
            </a:rPr>
            <a:t> </a:t>
          </a:r>
          <a:r>
            <a:rPr lang="en-US" b="1" dirty="0" smtClean="0">
              <a:solidFill>
                <a:schemeClr val="bg1"/>
              </a:solidFill>
            </a:rPr>
            <a:t>Engage</a:t>
          </a:r>
          <a:endParaRPr lang="en-US" b="1" dirty="0">
            <a:solidFill>
              <a:schemeClr val="bg1"/>
            </a:solidFill>
          </a:endParaRPr>
        </a:p>
      </dgm:t>
    </dgm:pt>
    <dgm:pt modelId="{F46452F5-BD5A-4A01-8618-D78D4702CDE9}" type="parTrans" cxnId="{46CB110C-E72C-4B71-AF7F-F160EF38EF6B}">
      <dgm:prSet/>
      <dgm:spPr/>
      <dgm:t>
        <a:bodyPr/>
        <a:lstStyle/>
        <a:p>
          <a:endParaRPr lang="en-US"/>
        </a:p>
      </dgm:t>
    </dgm:pt>
    <dgm:pt modelId="{3CACA736-6DB6-48FF-A2A2-FAFA88C2ED6B}" type="sibTrans" cxnId="{46CB110C-E72C-4B71-AF7F-F160EF38EF6B}">
      <dgm:prSet/>
      <dgm:spPr/>
      <dgm:t>
        <a:bodyPr/>
        <a:lstStyle/>
        <a:p>
          <a:endParaRPr lang="en-US"/>
        </a:p>
      </dgm:t>
    </dgm:pt>
    <dgm:pt modelId="{4B044A1D-08BE-4F0D-B90B-A6FDB0497AC7}">
      <dgm:prSet phldrT="[Text]"/>
      <dgm:spPr/>
      <dgm:t>
        <a:bodyPr/>
        <a:lstStyle/>
        <a:p>
          <a:r>
            <a:rPr lang="en-US" b="1" dirty="0" smtClean="0">
              <a:solidFill>
                <a:srgbClr val="CC3399"/>
              </a:solidFill>
            </a:rPr>
            <a:t>Engagement and Momentum</a:t>
          </a:r>
          <a:endParaRPr lang="en-US" b="1" dirty="0">
            <a:solidFill>
              <a:srgbClr val="CC3399"/>
            </a:solidFill>
          </a:endParaRPr>
        </a:p>
      </dgm:t>
    </dgm:pt>
    <dgm:pt modelId="{1B8BB92D-29EC-40A7-829D-548932BFA6F3}" type="parTrans" cxnId="{6E74672F-0A8A-4A46-9F1B-719A5F9286A4}">
      <dgm:prSet/>
      <dgm:spPr/>
      <dgm:t>
        <a:bodyPr/>
        <a:lstStyle/>
        <a:p>
          <a:endParaRPr lang="en-US"/>
        </a:p>
      </dgm:t>
    </dgm:pt>
    <dgm:pt modelId="{4008CFE2-EC00-42DD-9726-1E23E1ED5728}" type="sibTrans" cxnId="{6E74672F-0A8A-4A46-9F1B-719A5F9286A4}">
      <dgm:prSet/>
      <dgm:spPr/>
      <dgm:t>
        <a:bodyPr/>
        <a:lstStyle/>
        <a:p>
          <a:endParaRPr lang="en-US"/>
        </a:p>
      </dgm:t>
    </dgm:pt>
    <dgm:pt modelId="{3B706752-B493-4DB0-AE7E-4736BF3D5027}">
      <dgm:prSet phldrT="[Text]" custT="1"/>
      <dgm:spPr>
        <a:solidFill>
          <a:srgbClr val="CC0099"/>
        </a:solidFill>
      </dgm:spPr>
      <dgm:t>
        <a:bodyPr/>
        <a:lstStyle/>
        <a:p>
          <a:r>
            <a:rPr lang="en-US" sz="2000" b="1" dirty="0" smtClean="0">
              <a:solidFill>
                <a:schemeClr val="bg1"/>
              </a:solidFill>
            </a:rPr>
            <a:t>CAP </a:t>
          </a:r>
          <a:r>
            <a:rPr lang="en-US" sz="1800" b="1" i="1" dirty="0" smtClean="0">
              <a:solidFill>
                <a:schemeClr val="bg1"/>
              </a:solidFill>
            </a:rPr>
            <a:t>C</a:t>
          </a:r>
          <a:r>
            <a:rPr lang="en-US" sz="1400" b="1" i="1" dirty="0" smtClean="0">
              <a:solidFill>
                <a:schemeClr val="bg1"/>
              </a:solidFill>
            </a:rPr>
            <a:t>ommunicate/</a:t>
          </a:r>
          <a:r>
            <a:rPr lang="en-US" sz="1800" b="1" i="1" dirty="0" smtClean="0">
              <a:solidFill>
                <a:schemeClr val="bg1"/>
              </a:solidFill>
            </a:rPr>
            <a:t>A</a:t>
          </a:r>
          <a:r>
            <a:rPr lang="en-US" sz="1400" b="1" i="1" dirty="0" smtClean="0">
              <a:solidFill>
                <a:schemeClr val="bg1"/>
              </a:solidFill>
            </a:rPr>
            <a:t>ppreciate</a:t>
          </a:r>
          <a:r>
            <a:rPr lang="en-US" sz="1200" b="1" i="1" dirty="0" smtClean="0">
              <a:solidFill>
                <a:schemeClr val="bg1"/>
              </a:solidFill>
            </a:rPr>
            <a:t>/ </a:t>
          </a:r>
          <a:r>
            <a:rPr lang="en-US" sz="1800" b="1" i="1" dirty="0" smtClean="0">
              <a:solidFill>
                <a:schemeClr val="bg1"/>
              </a:solidFill>
            </a:rPr>
            <a:t>P</a:t>
          </a:r>
          <a:r>
            <a:rPr lang="en-US" sz="1200" b="1" i="1" dirty="0" smtClean="0">
              <a:solidFill>
                <a:schemeClr val="bg1"/>
              </a:solidFill>
            </a:rPr>
            <a:t>roblem-Solve</a:t>
          </a:r>
          <a:endParaRPr lang="en-US" sz="1200" b="1" i="1" dirty="0">
            <a:solidFill>
              <a:schemeClr val="bg1"/>
            </a:solidFill>
          </a:endParaRPr>
        </a:p>
      </dgm:t>
    </dgm:pt>
    <dgm:pt modelId="{64516880-814C-4205-964D-D6FFE15ACB5C}" type="parTrans" cxnId="{EFDDAD2C-E1FA-42A7-AB4F-4DC6C6ADFDE1}">
      <dgm:prSet/>
      <dgm:spPr/>
      <dgm:t>
        <a:bodyPr/>
        <a:lstStyle/>
        <a:p>
          <a:endParaRPr lang="en-US"/>
        </a:p>
      </dgm:t>
    </dgm:pt>
    <dgm:pt modelId="{7FD24DC9-A5CC-486B-97D2-5AF1E2FBBA2A}" type="sibTrans" cxnId="{EFDDAD2C-E1FA-42A7-AB4F-4DC6C6ADFDE1}">
      <dgm:prSet/>
      <dgm:spPr/>
      <dgm:t>
        <a:bodyPr/>
        <a:lstStyle/>
        <a:p>
          <a:endParaRPr lang="en-US"/>
        </a:p>
      </dgm:t>
    </dgm:pt>
    <dgm:pt modelId="{7D5B8023-F009-4532-92EF-B2D4CBC14259}">
      <dgm:prSet phldrT="[Text]"/>
      <dgm:spPr/>
      <dgm:t>
        <a:bodyPr/>
        <a:lstStyle/>
        <a:p>
          <a:r>
            <a:rPr lang="en-US" b="1" dirty="0" smtClean="0">
              <a:solidFill>
                <a:srgbClr val="CC3399"/>
              </a:solidFill>
            </a:rPr>
            <a:t>Collaborative Competence</a:t>
          </a:r>
          <a:endParaRPr lang="en-US" b="1" dirty="0">
            <a:solidFill>
              <a:srgbClr val="CC3399"/>
            </a:solidFill>
          </a:endParaRPr>
        </a:p>
      </dgm:t>
    </dgm:pt>
    <dgm:pt modelId="{063D5F6E-C1DF-4C07-A77C-1746D6AD7B9E}" type="parTrans" cxnId="{B18721A8-2931-4755-B40A-C472CAA669DD}">
      <dgm:prSet/>
      <dgm:spPr/>
      <dgm:t>
        <a:bodyPr/>
        <a:lstStyle/>
        <a:p>
          <a:endParaRPr lang="en-US"/>
        </a:p>
      </dgm:t>
    </dgm:pt>
    <dgm:pt modelId="{0AA45C37-6B6B-4687-9489-8197F7860540}" type="sibTrans" cxnId="{B18721A8-2931-4755-B40A-C472CAA669DD}">
      <dgm:prSet/>
      <dgm:spPr/>
      <dgm:t>
        <a:bodyPr/>
        <a:lstStyle/>
        <a:p>
          <a:endParaRPr lang="en-US"/>
        </a:p>
      </dgm:t>
    </dgm:pt>
    <dgm:pt modelId="{31FCBD91-54CE-43E6-9E49-3E59C4082B84}">
      <dgm:prSet phldrT="[Text]"/>
      <dgm:spPr>
        <a:solidFill>
          <a:srgbClr val="CC0099"/>
        </a:solidFill>
      </dgm:spPr>
      <dgm:t>
        <a:bodyPr/>
        <a:lstStyle/>
        <a:p>
          <a:r>
            <a:rPr lang="en-US" b="1" dirty="0" smtClean="0">
              <a:solidFill>
                <a:schemeClr val="bg1"/>
              </a:solidFill>
            </a:rPr>
            <a:t>Power Up</a:t>
          </a:r>
          <a:endParaRPr lang="en-US" b="1" dirty="0">
            <a:solidFill>
              <a:schemeClr val="bg1"/>
            </a:solidFill>
          </a:endParaRPr>
        </a:p>
      </dgm:t>
    </dgm:pt>
    <dgm:pt modelId="{4C0F253D-1031-451E-9DF7-85AEF5370852}" type="parTrans" cxnId="{3DA2D643-376A-4C5B-9FAC-3EAB9FF932F8}">
      <dgm:prSet/>
      <dgm:spPr/>
      <dgm:t>
        <a:bodyPr/>
        <a:lstStyle/>
        <a:p>
          <a:endParaRPr lang="en-US"/>
        </a:p>
      </dgm:t>
    </dgm:pt>
    <dgm:pt modelId="{D307D163-E998-44E3-A7C5-7FBD9F0C197F}" type="sibTrans" cxnId="{3DA2D643-376A-4C5B-9FAC-3EAB9FF932F8}">
      <dgm:prSet/>
      <dgm:spPr/>
      <dgm:t>
        <a:bodyPr/>
        <a:lstStyle/>
        <a:p>
          <a:endParaRPr lang="en-US"/>
        </a:p>
      </dgm:t>
    </dgm:pt>
    <dgm:pt modelId="{EB78EB4F-E50B-4745-AE13-026B6CF3AF40}">
      <dgm:prSet phldrT="[Text]"/>
      <dgm:spPr/>
      <dgm:t>
        <a:bodyPr/>
        <a:lstStyle/>
        <a:p>
          <a:r>
            <a:rPr lang="en-US" b="1" dirty="0" smtClean="0">
              <a:solidFill>
                <a:srgbClr val="CC3399"/>
              </a:solidFill>
            </a:rPr>
            <a:t>Technology Optimization</a:t>
          </a:r>
          <a:endParaRPr lang="en-US" b="1" dirty="0">
            <a:solidFill>
              <a:srgbClr val="CC3399"/>
            </a:solidFill>
          </a:endParaRPr>
        </a:p>
      </dgm:t>
    </dgm:pt>
    <dgm:pt modelId="{D11CC9C1-8E61-405D-9AB8-0F4BC1349458}" type="parTrans" cxnId="{BEC5F9BD-C573-48C3-9E49-24C055200D4B}">
      <dgm:prSet/>
      <dgm:spPr/>
      <dgm:t>
        <a:bodyPr/>
        <a:lstStyle/>
        <a:p>
          <a:endParaRPr lang="en-US"/>
        </a:p>
      </dgm:t>
    </dgm:pt>
    <dgm:pt modelId="{71DBF78B-BFB3-4B99-BC05-84DA3F87231B}" type="sibTrans" cxnId="{BEC5F9BD-C573-48C3-9E49-24C055200D4B}">
      <dgm:prSet/>
      <dgm:spPr/>
      <dgm:t>
        <a:bodyPr/>
        <a:lstStyle/>
        <a:p>
          <a:endParaRPr lang="en-US"/>
        </a:p>
      </dgm:t>
    </dgm:pt>
    <dgm:pt modelId="{13D1F278-F24B-4327-ABF5-70B52B35E118}">
      <dgm:prSet phldrT="[Text]"/>
      <dgm:spPr>
        <a:solidFill>
          <a:srgbClr val="CC0099"/>
        </a:solidFill>
      </dgm:spPr>
      <dgm:t>
        <a:bodyPr/>
        <a:lstStyle/>
        <a:p>
          <a:r>
            <a:rPr lang="en-US" b="1" dirty="0" smtClean="0">
              <a:solidFill>
                <a:schemeClr val="bg1"/>
              </a:solidFill>
            </a:rPr>
            <a:t>Sink or Sail Together</a:t>
          </a:r>
          <a:endParaRPr lang="en-US" b="1" dirty="0">
            <a:solidFill>
              <a:schemeClr val="bg1"/>
            </a:solidFill>
          </a:endParaRPr>
        </a:p>
      </dgm:t>
    </dgm:pt>
    <dgm:pt modelId="{12381366-1F0A-41A7-86EC-1E2F25BC1DCA}" type="parTrans" cxnId="{9A78A3E5-A7DF-4325-A932-992174680812}">
      <dgm:prSet/>
      <dgm:spPr/>
      <dgm:t>
        <a:bodyPr/>
        <a:lstStyle/>
        <a:p>
          <a:endParaRPr lang="en-US"/>
        </a:p>
      </dgm:t>
    </dgm:pt>
    <dgm:pt modelId="{319B5767-6D4F-4D4B-A004-872C23CFD320}" type="sibTrans" cxnId="{9A78A3E5-A7DF-4325-A932-992174680812}">
      <dgm:prSet/>
      <dgm:spPr/>
      <dgm:t>
        <a:bodyPr/>
        <a:lstStyle/>
        <a:p>
          <a:endParaRPr lang="en-US"/>
        </a:p>
      </dgm:t>
    </dgm:pt>
    <dgm:pt modelId="{D6E0DACC-34DC-4287-8013-BF246837972A}" type="pres">
      <dgm:prSet presAssocID="{63CB9F68-00B7-4190-8645-AAE1768AAE37}" presName="Name0" presStyleCnt="0">
        <dgm:presLayoutVars>
          <dgm:dir/>
          <dgm:animLvl val="lvl"/>
          <dgm:resizeHandles val="exact"/>
        </dgm:presLayoutVars>
      </dgm:prSet>
      <dgm:spPr/>
      <dgm:t>
        <a:bodyPr/>
        <a:lstStyle/>
        <a:p>
          <a:endParaRPr lang="en-US"/>
        </a:p>
      </dgm:t>
    </dgm:pt>
    <dgm:pt modelId="{66FCBFDA-9CC0-4F85-B6A5-AE44C7BF574A}" type="pres">
      <dgm:prSet presAssocID="{13D1F278-F24B-4327-ABF5-70B52B35E118}" presName="linNode" presStyleCnt="0"/>
      <dgm:spPr/>
    </dgm:pt>
    <dgm:pt modelId="{0B1AB08A-C046-4000-9809-73C9B0CC19D2}" type="pres">
      <dgm:prSet presAssocID="{13D1F278-F24B-4327-ABF5-70B52B35E118}" presName="parentText" presStyleLbl="node1" presStyleIdx="0" presStyleCnt="6">
        <dgm:presLayoutVars>
          <dgm:chMax val="1"/>
          <dgm:bulletEnabled val="1"/>
        </dgm:presLayoutVars>
      </dgm:prSet>
      <dgm:spPr/>
      <dgm:t>
        <a:bodyPr/>
        <a:lstStyle/>
        <a:p>
          <a:endParaRPr lang="en-US"/>
        </a:p>
      </dgm:t>
    </dgm:pt>
    <dgm:pt modelId="{D461B830-B2E0-4ABA-84DD-47A7D265A046}" type="pres">
      <dgm:prSet presAssocID="{13D1F278-F24B-4327-ABF5-70B52B35E118}" presName="descendantText" presStyleLbl="alignAccFollowNode1" presStyleIdx="0" presStyleCnt="6">
        <dgm:presLayoutVars>
          <dgm:bulletEnabled val="1"/>
        </dgm:presLayoutVars>
      </dgm:prSet>
      <dgm:spPr/>
      <dgm:t>
        <a:bodyPr/>
        <a:lstStyle/>
        <a:p>
          <a:endParaRPr lang="en-US"/>
        </a:p>
      </dgm:t>
    </dgm:pt>
    <dgm:pt modelId="{04B63E42-3EA4-4324-87F2-CF229361DE8E}" type="pres">
      <dgm:prSet presAssocID="{319B5767-6D4F-4D4B-A004-872C23CFD320}" presName="sp" presStyleCnt="0"/>
      <dgm:spPr/>
    </dgm:pt>
    <dgm:pt modelId="{E222C44A-87F6-4411-9D21-010EBED40606}" type="pres">
      <dgm:prSet presAssocID="{758F8089-83A0-41F3-AEE0-72CFCCC0FF98}" presName="linNode" presStyleCnt="0"/>
      <dgm:spPr/>
    </dgm:pt>
    <dgm:pt modelId="{9325797D-63A8-47C4-A990-9530BCB14FDF}" type="pres">
      <dgm:prSet presAssocID="{758F8089-83A0-41F3-AEE0-72CFCCC0FF98}" presName="parentText" presStyleLbl="node1" presStyleIdx="1" presStyleCnt="6">
        <dgm:presLayoutVars>
          <dgm:chMax val="1"/>
          <dgm:bulletEnabled val="1"/>
        </dgm:presLayoutVars>
      </dgm:prSet>
      <dgm:spPr/>
      <dgm:t>
        <a:bodyPr/>
        <a:lstStyle/>
        <a:p>
          <a:endParaRPr lang="en-US"/>
        </a:p>
      </dgm:t>
    </dgm:pt>
    <dgm:pt modelId="{1B40A69C-7AB6-40DC-BD12-FBC96E3C64FA}" type="pres">
      <dgm:prSet presAssocID="{758F8089-83A0-41F3-AEE0-72CFCCC0FF98}" presName="descendantText" presStyleLbl="alignAccFollowNode1" presStyleIdx="1" presStyleCnt="6">
        <dgm:presLayoutVars>
          <dgm:bulletEnabled val="1"/>
        </dgm:presLayoutVars>
      </dgm:prSet>
      <dgm:spPr/>
      <dgm:t>
        <a:bodyPr/>
        <a:lstStyle/>
        <a:p>
          <a:endParaRPr lang="en-US"/>
        </a:p>
      </dgm:t>
    </dgm:pt>
    <dgm:pt modelId="{48288290-17AE-4F96-B03D-871BF2A972B2}" type="pres">
      <dgm:prSet presAssocID="{B0A34E41-9C74-4690-A6F4-DEBC1113896E}" presName="sp" presStyleCnt="0"/>
      <dgm:spPr/>
    </dgm:pt>
    <dgm:pt modelId="{58186706-4112-4574-B6B9-390B950A407F}" type="pres">
      <dgm:prSet presAssocID="{7501829F-C460-45AF-9FE7-27E88418B876}" presName="linNode" presStyleCnt="0"/>
      <dgm:spPr/>
    </dgm:pt>
    <dgm:pt modelId="{F30D12A9-965D-4001-93B0-7A6A4DA79390}" type="pres">
      <dgm:prSet presAssocID="{7501829F-C460-45AF-9FE7-27E88418B876}" presName="parentText" presStyleLbl="node1" presStyleIdx="2" presStyleCnt="6">
        <dgm:presLayoutVars>
          <dgm:chMax val="1"/>
          <dgm:bulletEnabled val="1"/>
        </dgm:presLayoutVars>
      </dgm:prSet>
      <dgm:spPr/>
      <dgm:t>
        <a:bodyPr/>
        <a:lstStyle/>
        <a:p>
          <a:endParaRPr lang="en-US"/>
        </a:p>
      </dgm:t>
    </dgm:pt>
    <dgm:pt modelId="{2989AE1B-B3A9-45CA-93C5-D7F5928BECE8}" type="pres">
      <dgm:prSet presAssocID="{7501829F-C460-45AF-9FE7-27E88418B876}" presName="descendantText" presStyleLbl="alignAccFollowNode1" presStyleIdx="2" presStyleCnt="6">
        <dgm:presLayoutVars>
          <dgm:bulletEnabled val="1"/>
        </dgm:presLayoutVars>
      </dgm:prSet>
      <dgm:spPr/>
      <dgm:t>
        <a:bodyPr/>
        <a:lstStyle/>
        <a:p>
          <a:endParaRPr lang="en-US"/>
        </a:p>
      </dgm:t>
    </dgm:pt>
    <dgm:pt modelId="{4B3B8FC0-88E3-46FA-817E-579C4C657DF6}" type="pres">
      <dgm:prSet presAssocID="{A2C5121A-DF49-411D-A83D-C05907E607E7}" presName="sp" presStyleCnt="0"/>
      <dgm:spPr/>
    </dgm:pt>
    <dgm:pt modelId="{9BE4994C-B2FF-4CC5-A84B-8CF457C9F847}" type="pres">
      <dgm:prSet presAssocID="{C6CF90E9-DE06-4661-A8D8-4DD1925A232B}" presName="linNode" presStyleCnt="0"/>
      <dgm:spPr/>
    </dgm:pt>
    <dgm:pt modelId="{ACA0B4E3-8A97-4379-A6D0-8E9C8284389B}" type="pres">
      <dgm:prSet presAssocID="{C6CF90E9-DE06-4661-A8D8-4DD1925A232B}" presName="parentText" presStyleLbl="node1" presStyleIdx="3" presStyleCnt="6">
        <dgm:presLayoutVars>
          <dgm:chMax val="1"/>
          <dgm:bulletEnabled val="1"/>
        </dgm:presLayoutVars>
      </dgm:prSet>
      <dgm:spPr/>
      <dgm:t>
        <a:bodyPr/>
        <a:lstStyle/>
        <a:p>
          <a:endParaRPr lang="en-US"/>
        </a:p>
      </dgm:t>
    </dgm:pt>
    <dgm:pt modelId="{5FD5C56D-5B76-440D-9451-EA190591737D}" type="pres">
      <dgm:prSet presAssocID="{C6CF90E9-DE06-4661-A8D8-4DD1925A232B}" presName="descendantText" presStyleLbl="alignAccFollowNode1" presStyleIdx="3" presStyleCnt="6">
        <dgm:presLayoutVars>
          <dgm:bulletEnabled val="1"/>
        </dgm:presLayoutVars>
      </dgm:prSet>
      <dgm:spPr/>
      <dgm:t>
        <a:bodyPr/>
        <a:lstStyle/>
        <a:p>
          <a:endParaRPr lang="en-US"/>
        </a:p>
      </dgm:t>
    </dgm:pt>
    <dgm:pt modelId="{ADFB6710-9930-4076-BF12-6D0FE251C5BA}" type="pres">
      <dgm:prSet presAssocID="{3CACA736-6DB6-48FF-A2A2-FAFA88C2ED6B}" presName="sp" presStyleCnt="0"/>
      <dgm:spPr/>
    </dgm:pt>
    <dgm:pt modelId="{C617B6D5-6EFA-4968-99AF-5C994FE008C3}" type="pres">
      <dgm:prSet presAssocID="{3B706752-B493-4DB0-AE7E-4736BF3D5027}" presName="linNode" presStyleCnt="0"/>
      <dgm:spPr/>
    </dgm:pt>
    <dgm:pt modelId="{1D7C5BCD-119B-4750-8D77-3468ADD9371C}" type="pres">
      <dgm:prSet presAssocID="{3B706752-B493-4DB0-AE7E-4736BF3D5027}" presName="parentText" presStyleLbl="node1" presStyleIdx="4" presStyleCnt="6" custScaleY="102206">
        <dgm:presLayoutVars>
          <dgm:chMax val="1"/>
          <dgm:bulletEnabled val="1"/>
        </dgm:presLayoutVars>
      </dgm:prSet>
      <dgm:spPr/>
      <dgm:t>
        <a:bodyPr/>
        <a:lstStyle/>
        <a:p>
          <a:endParaRPr lang="en-US"/>
        </a:p>
      </dgm:t>
    </dgm:pt>
    <dgm:pt modelId="{A1820196-CC72-4A12-B4AC-EBE7B519E5BB}" type="pres">
      <dgm:prSet presAssocID="{3B706752-B493-4DB0-AE7E-4736BF3D5027}" presName="descendantText" presStyleLbl="alignAccFollowNode1" presStyleIdx="4" presStyleCnt="6">
        <dgm:presLayoutVars>
          <dgm:bulletEnabled val="1"/>
        </dgm:presLayoutVars>
      </dgm:prSet>
      <dgm:spPr/>
      <dgm:t>
        <a:bodyPr/>
        <a:lstStyle/>
        <a:p>
          <a:endParaRPr lang="en-US"/>
        </a:p>
      </dgm:t>
    </dgm:pt>
    <dgm:pt modelId="{24B95322-8609-49D1-AB71-49B11459B89F}" type="pres">
      <dgm:prSet presAssocID="{7FD24DC9-A5CC-486B-97D2-5AF1E2FBBA2A}" presName="sp" presStyleCnt="0"/>
      <dgm:spPr/>
    </dgm:pt>
    <dgm:pt modelId="{CCCE09FB-78AC-44B3-88FD-FA4578431F7C}" type="pres">
      <dgm:prSet presAssocID="{31FCBD91-54CE-43E6-9E49-3E59C4082B84}" presName="linNode" presStyleCnt="0"/>
      <dgm:spPr/>
    </dgm:pt>
    <dgm:pt modelId="{BF01B63B-71F7-4B6F-BCBE-E09A613E08AF}" type="pres">
      <dgm:prSet presAssocID="{31FCBD91-54CE-43E6-9E49-3E59C4082B84}" presName="parentText" presStyleLbl="node1" presStyleIdx="5" presStyleCnt="6">
        <dgm:presLayoutVars>
          <dgm:chMax val="1"/>
          <dgm:bulletEnabled val="1"/>
        </dgm:presLayoutVars>
      </dgm:prSet>
      <dgm:spPr/>
      <dgm:t>
        <a:bodyPr/>
        <a:lstStyle/>
        <a:p>
          <a:endParaRPr lang="en-US"/>
        </a:p>
      </dgm:t>
    </dgm:pt>
    <dgm:pt modelId="{12AD0780-2844-4503-8A88-A8F775D5E012}" type="pres">
      <dgm:prSet presAssocID="{31FCBD91-54CE-43E6-9E49-3E59C4082B84}" presName="descendantText" presStyleLbl="alignAccFollowNode1" presStyleIdx="5" presStyleCnt="6">
        <dgm:presLayoutVars>
          <dgm:bulletEnabled val="1"/>
        </dgm:presLayoutVars>
      </dgm:prSet>
      <dgm:spPr/>
      <dgm:t>
        <a:bodyPr/>
        <a:lstStyle/>
        <a:p>
          <a:endParaRPr lang="en-US"/>
        </a:p>
      </dgm:t>
    </dgm:pt>
  </dgm:ptLst>
  <dgm:cxnLst>
    <dgm:cxn modelId="{BEC5F9BD-C573-48C3-9E49-24C055200D4B}" srcId="{31FCBD91-54CE-43E6-9E49-3E59C4082B84}" destId="{EB78EB4F-E50B-4745-AE13-026B6CF3AF40}" srcOrd="0" destOrd="0" parTransId="{D11CC9C1-8E61-405D-9AB8-0F4BC1349458}" sibTransId="{71DBF78B-BFB3-4B99-BC05-84DA3F87231B}"/>
    <dgm:cxn modelId="{3E729B77-884A-492B-B171-EBFB7491D7CF}" type="presOf" srcId="{13D1F278-F24B-4327-ABF5-70B52B35E118}" destId="{0B1AB08A-C046-4000-9809-73C9B0CC19D2}" srcOrd="0" destOrd="0" presId="urn:microsoft.com/office/officeart/2005/8/layout/vList5"/>
    <dgm:cxn modelId="{0D6B22EA-A84A-4C59-9E66-DD9591946941}" type="presOf" srcId="{C6CF90E9-DE06-4661-A8D8-4DD1925A232B}" destId="{ACA0B4E3-8A97-4379-A6D0-8E9C8284389B}" srcOrd="0" destOrd="0" presId="urn:microsoft.com/office/officeart/2005/8/layout/vList5"/>
    <dgm:cxn modelId="{3DA2D643-376A-4C5B-9FAC-3EAB9FF932F8}" srcId="{63CB9F68-00B7-4190-8645-AAE1768AAE37}" destId="{31FCBD91-54CE-43E6-9E49-3E59C4082B84}" srcOrd="5" destOrd="0" parTransId="{4C0F253D-1031-451E-9DF7-85AEF5370852}" sibTransId="{D307D163-E998-44E3-A7C5-7FBD9F0C197F}"/>
    <dgm:cxn modelId="{46CB110C-E72C-4B71-AF7F-F160EF38EF6B}" srcId="{63CB9F68-00B7-4190-8645-AAE1768AAE37}" destId="{C6CF90E9-DE06-4661-A8D8-4DD1925A232B}" srcOrd="3" destOrd="0" parTransId="{F46452F5-BD5A-4A01-8618-D78D4702CDE9}" sibTransId="{3CACA736-6DB6-48FF-A2A2-FAFA88C2ED6B}"/>
    <dgm:cxn modelId="{C13151F6-24D4-4E30-BFE5-E59252CB3688}" type="presOf" srcId="{EB78EB4F-E50B-4745-AE13-026B6CF3AF40}" destId="{12AD0780-2844-4503-8A88-A8F775D5E012}" srcOrd="0" destOrd="0" presId="urn:microsoft.com/office/officeart/2005/8/layout/vList5"/>
    <dgm:cxn modelId="{B42BD2E9-F60E-4EE5-AD92-A76731A5BFD7}" srcId="{63CB9F68-00B7-4190-8645-AAE1768AAE37}" destId="{758F8089-83A0-41F3-AEE0-72CFCCC0FF98}" srcOrd="1" destOrd="0" parTransId="{35E69C01-6D21-4413-B8E3-8F517A8070FF}" sibTransId="{B0A34E41-9C74-4690-A6F4-DEBC1113896E}"/>
    <dgm:cxn modelId="{0D090870-B906-452E-AB24-9FD31A083616}" type="presOf" srcId="{31FCBD91-54CE-43E6-9E49-3E59C4082B84}" destId="{BF01B63B-71F7-4B6F-BCBE-E09A613E08AF}" srcOrd="0" destOrd="0" presId="urn:microsoft.com/office/officeart/2005/8/layout/vList5"/>
    <dgm:cxn modelId="{71330C35-A07E-49DC-82F9-93124B7DBD03}" srcId="{13D1F278-F24B-4327-ABF5-70B52B35E118}" destId="{CE184AD0-39F5-4F0E-82E5-F4D44611BC8C}" srcOrd="0" destOrd="0" parTransId="{DC065A0A-255C-49E7-B9C4-46AE758C0E64}" sibTransId="{BF4BCDED-EF07-433F-B2A7-9473FC5EB96B}"/>
    <dgm:cxn modelId="{D2B6DEC7-9698-45D5-9B16-D1FA59520524}" type="presOf" srcId="{3B706752-B493-4DB0-AE7E-4736BF3D5027}" destId="{1D7C5BCD-119B-4750-8D77-3468ADD9371C}" srcOrd="0" destOrd="0" presId="urn:microsoft.com/office/officeart/2005/8/layout/vList5"/>
    <dgm:cxn modelId="{9AE19B5D-9874-4FFC-888F-E526BB3FADCE}" type="presOf" srcId="{7D5B8023-F009-4532-92EF-B2D4CBC14259}" destId="{A1820196-CC72-4A12-B4AC-EBE7B519E5BB}" srcOrd="0" destOrd="0" presId="urn:microsoft.com/office/officeart/2005/8/layout/vList5"/>
    <dgm:cxn modelId="{2E3B19EE-D46F-44FE-AA91-1950A53BCD07}" type="presOf" srcId="{BD31C213-4002-49BE-A3F1-32F0F1625092}" destId="{1B40A69C-7AB6-40DC-BD12-FBC96E3C64FA}" srcOrd="0" destOrd="0" presId="urn:microsoft.com/office/officeart/2005/8/layout/vList5"/>
    <dgm:cxn modelId="{3E0C25DA-2E37-4583-812D-7C7C2DBE963F}" srcId="{7501829F-C460-45AF-9FE7-27E88418B876}" destId="{81951A6F-3274-4F65-9EBF-82934CF31DE9}" srcOrd="0" destOrd="0" parTransId="{E50E5A8F-5E53-46AC-8B79-9EF5DBED1F38}" sibTransId="{F2B48AF2-AFFF-45AA-B5D9-AA91C283E9D8}"/>
    <dgm:cxn modelId="{B18721A8-2931-4755-B40A-C472CAA669DD}" srcId="{3B706752-B493-4DB0-AE7E-4736BF3D5027}" destId="{7D5B8023-F009-4532-92EF-B2D4CBC14259}" srcOrd="0" destOrd="0" parTransId="{063D5F6E-C1DF-4C07-A77C-1746D6AD7B9E}" sibTransId="{0AA45C37-6B6B-4687-9489-8197F7860540}"/>
    <dgm:cxn modelId="{E498F4A1-1211-4102-9A94-4E0658F34670}" type="presOf" srcId="{CE184AD0-39F5-4F0E-82E5-F4D44611BC8C}" destId="{D461B830-B2E0-4ABA-84DD-47A7D265A046}" srcOrd="0" destOrd="0" presId="urn:microsoft.com/office/officeart/2005/8/layout/vList5"/>
    <dgm:cxn modelId="{BDD28BA1-F6BA-42EF-895D-4F81563E9FE3}" type="presOf" srcId="{4B044A1D-08BE-4F0D-B90B-A6FDB0497AC7}" destId="{5FD5C56D-5B76-440D-9451-EA190591737D}" srcOrd="0" destOrd="0" presId="urn:microsoft.com/office/officeart/2005/8/layout/vList5"/>
    <dgm:cxn modelId="{6D5602CA-7803-4C37-AEA3-20F27AEF5D91}" type="presOf" srcId="{758F8089-83A0-41F3-AEE0-72CFCCC0FF98}" destId="{9325797D-63A8-47C4-A990-9530BCB14FDF}" srcOrd="0" destOrd="0" presId="urn:microsoft.com/office/officeart/2005/8/layout/vList5"/>
    <dgm:cxn modelId="{75AB3FC6-C252-4803-BD9B-4515E7C40C40}" type="presOf" srcId="{81951A6F-3274-4F65-9EBF-82934CF31DE9}" destId="{2989AE1B-B3A9-45CA-93C5-D7F5928BECE8}" srcOrd="0" destOrd="0" presId="urn:microsoft.com/office/officeart/2005/8/layout/vList5"/>
    <dgm:cxn modelId="{F824F016-7218-494D-8575-6328D674ED6B}" srcId="{63CB9F68-00B7-4190-8645-AAE1768AAE37}" destId="{7501829F-C460-45AF-9FE7-27E88418B876}" srcOrd="2" destOrd="0" parTransId="{81CDD3D4-6458-4B2D-976B-B4A5BEAF90EA}" sibTransId="{A2C5121A-DF49-411D-A83D-C05907E607E7}"/>
    <dgm:cxn modelId="{6E74672F-0A8A-4A46-9F1B-719A5F9286A4}" srcId="{C6CF90E9-DE06-4661-A8D8-4DD1925A232B}" destId="{4B044A1D-08BE-4F0D-B90B-A6FDB0497AC7}" srcOrd="0" destOrd="0" parTransId="{1B8BB92D-29EC-40A7-829D-548932BFA6F3}" sibTransId="{4008CFE2-EC00-42DD-9726-1E23E1ED5728}"/>
    <dgm:cxn modelId="{9A78A3E5-A7DF-4325-A932-992174680812}" srcId="{63CB9F68-00B7-4190-8645-AAE1768AAE37}" destId="{13D1F278-F24B-4327-ABF5-70B52B35E118}" srcOrd="0" destOrd="0" parTransId="{12381366-1F0A-41A7-86EC-1E2F25BC1DCA}" sibTransId="{319B5767-6D4F-4D4B-A004-872C23CFD320}"/>
    <dgm:cxn modelId="{BD86C140-854C-4979-9E84-8E949CEF1907}" type="presOf" srcId="{63CB9F68-00B7-4190-8645-AAE1768AAE37}" destId="{D6E0DACC-34DC-4287-8013-BF246837972A}" srcOrd="0" destOrd="0" presId="urn:microsoft.com/office/officeart/2005/8/layout/vList5"/>
    <dgm:cxn modelId="{A1587E15-F0D5-4AE8-85FE-2B2664D69FF9}" srcId="{758F8089-83A0-41F3-AEE0-72CFCCC0FF98}" destId="{BD31C213-4002-49BE-A3F1-32F0F1625092}" srcOrd="0" destOrd="0" parTransId="{BF26C6C5-8BED-44F6-93B2-35476767847A}" sibTransId="{4F33183A-74C4-45A6-93FC-D0C39BE44BEF}"/>
    <dgm:cxn modelId="{52C22C4C-6D0E-4B08-B443-846C73CF74E4}" type="presOf" srcId="{7501829F-C460-45AF-9FE7-27E88418B876}" destId="{F30D12A9-965D-4001-93B0-7A6A4DA79390}" srcOrd="0" destOrd="0" presId="urn:microsoft.com/office/officeart/2005/8/layout/vList5"/>
    <dgm:cxn modelId="{EFDDAD2C-E1FA-42A7-AB4F-4DC6C6ADFDE1}" srcId="{63CB9F68-00B7-4190-8645-AAE1768AAE37}" destId="{3B706752-B493-4DB0-AE7E-4736BF3D5027}" srcOrd="4" destOrd="0" parTransId="{64516880-814C-4205-964D-D6FFE15ACB5C}" sibTransId="{7FD24DC9-A5CC-486B-97D2-5AF1E2FBBA2A}"/>
    <dgm:cxn modelId="{92AE7212-981A-4F4E-A6A7-423BAABFEE8B}" type="presParOf" srcId="{D6E0DACC-34DC-4287-8013-BF246837972A}" destId="{66FCBFDA-9CC0-4F85-B6A5-AE44C7BF574A}" srcOrd="0" destOrd="0" presId="urn:microsoft.com/office/officeart/2005/8/layout/vList5"/>
    <dgm:cxn modelId="{592AEF41-6329-4ECE-BAB7-E6E1805F6058}" type="presParOf" srcId="{66FCBFDA-9CC0-4F85-B6A5-AE44C7BF574A}" destId="{0B1AB08A-C046-4000-9809-73C9B0CC19D2}" srcOrd="0" destOrd="0" presId="urn:microsoft.com/office/officeart/2005/8/layout/vList5"/>
    <dgm:cxn modelId="{7DB58B89-CF54-4DA5-A176-8060B8E33EFE}" type="presParOf" srcId="{66FCBFDA-9CC0-4F85-B6A5-AE44C7BF574A}" destId="{D461B830-B2E0-4ABA-84DD-47A7D265A046}" srcOrd="1" destOrd="0" presId="urn:microsoft.com/office/officeart/2005/8/layout/vList5"/>
    <dgm:cxn modelId="{BA4BEDD6-E9D2-4997-A63F-F32F998C2743}" type="presParOf" srcId="{D6E0DACC-34DC-4287-8013-BF246837972A}" destId="{04B63E42-3EA4-4324-87F2-CF229361DE8E}" srcOrd="1" destOrd="0" presId="urn:microsoft.com/office/officeart/2005/8/layout/vList5"/>
    <dgm:cxn modelId="{4EEFBA5D-57CC-4FE0-AB2F-B1FC51CAAC43}" type="presParOf" srcId="{D6E0DACC-34DC-4287-8013-BF246837972A}" destId="{E222C44A-87F6-4411-9D21-010EBED40606}" srcOrd="2" destOrd="0" presId="urn:microsoft.com/office/officeart/2005/8/layout/vList5"/>
    <dgm:cxn modelId="{509D2C45-F653-4DD0-96A5-38AF76F97881}" type="presParOf" srcId="{E222C44A-87F6-4411-9D21-010EBED40606}" destId="{9325797D-63A8-47C4-A990-9530BCB14FDF}" srcOrd="0" destOrd="0" presId="urn:microsoft.com/office/officeart/2005/8/layout/vList5"/>
    <dgm:cxn modelId="{57BE95E2-33CB-4289-B355-CEA39B755CF6}" type="presParOf" srcId="{E222C44A-87F6-4411-9D21-010EBED40606}" destId="{1B40A69C-7AB6-40DC-BD12-FBC96E3C64FA}" srcOrd="1" destOrd="0" presId="urn:microsoft.com/office/officeart/2005/8/layout/vList5"/>
    <dgm:cxn modelId="{B6EFDAEA-A18A-4A97-B91C-35989754E80F}" type="presParOf" srcId="{D6E0DACC-34DC-4287-8013-BF246837972A}" destId="{48288290-17AE-4F96-B03D-871BF2A972B2}" srcOrd="3" destOrd="0" presId="urn:microsoft.com/office/officeart/2005/8/layout/vList5"/>
    <dgm:cxn modelId="{9304C24A-FD09-4B96-992A-593CD677BD63}" type="presParOf" srcId="{D6E0DACC-34DC-4287-8013-BF246837972A}" destId="{58186706-4112-4574-B6B9-390B950A407F}" srcOrd="4" destOrd="0" presId="urn:microsoft.com/office/officeart/2005/8/layout/vList5"/>
    <dgm:cxn modelId="{097DA48B-3924-49D4-9181-8F5132830896}" type="presParOf" srcId="{58186706-4112-4574-B6B9-390B950A407F}" destId="{F30D12A9-965D-4001-93B0-7A6A4DA79390}" srcOrd="0" destOrd="0" presId="urn:microsoft.com/office/officeart/2005/8/layout/vList5"/>
    <dgm:cxn modelId="{AC872D09-9317-42CB-BD2E-02992A1D3BB7}" type="presParOf" srcId="{58186706-4112-4574-B6B9-390B950A407F}" destId="{2989AE1B-B3A9-45CA-93C5-D7F5928BECE8}" srcOrd="1" destOrd="0" presId="urn:microsoft.com/office/officeart/2005/8/layout/vList5"/>
    <dgm:cxn modelId="{9FF13E83-03E0-4454-9BF5-5ADABA5FBDB8}" type="presParOf" srcId="{D6E0DACC-34DC-4287-8013-BF246837972A}" destId="{4B3B8FC0-88E3-46FA-817E-579C4C657DF6}" srcOrd="5" destOrd="0" presId="urn:microsoft.com/office/officeart/2005/8/layout/vList5"/>
    <dgm:cxn modelId="{37FDC450-278B-428B-B1E8-F9F76CC25330}" type="presParOf" srcId="{D6E0DACC-34DC-4287-8013-BF246837972A}" destId="{9BE4994C-B2FF-4CC5-A84B-8CF457C9F847}" srcOrd="6" destOrd="0" presId="urn:microsoft.com/office/officeart/2005/8/layout/vList5"/>
    <dgm:cxn modelId="{CF64AA81-E51D-459C-895A-8030B182813D}" type="presParOf" srcId="{9BE4994C-B2FF-4CC5-A84B-8CF457C9F847}" destId="{ACA0B4E3-8A97-4379-A6D0-8E9C8284389B}" srcOrd="0" destOrd="0" presId="urn:microsoft.com/office/officeart/2005/8/layout/vList5"/>
    <dgm:cxn modelId="{A995759E-5ACA-44DA-B3E1-949700EAFA7B}" type="presParOf" srcId="{9BE4994C-B2FF-4CC5-A84B-8CF457C9F847}" destId="{5FD5C56D-5B76-440D-9451-EA190591737D}" srcOrd="1" destOrd="0" presId="urn:microsoft.com/office/officeart/2005/8/layout/vList5"/>
    <dgm:cxn modelId="{753E3DB8-6A09-4CDB-B149-29A440D6B57B}" type="presParOf" srcId="{D6E0DACC-34DC-4287-8013-BF246837972A}" destId="{ADFB6710-9930-4076-BF12-6D0FE251C5BA}" srcOrd="7" destOrd="0" presId="urn:microsoft.com/office/officeart/2005/8/layout/vList5"/>
    <dgm:cxn modelId="{E15D9EB2-C2C5-462F-9E7A-2EE9243D2410}" type="presParOf" srcId="{D6E0DACC-34DC-4287-8013-BF246837972A}" destId="{C617B6D5-6EFA-4968-99AF-5C994FE008C3}" srcOrd="8" destOrd="0" presId="urn:microsoft.com/office/officeart/2005/8/layout/vList5"/>
    <dgm:cxn modelId="{06CC2B6C-F44C-442F-88FD-F507D503F4D3}" type="presParOf" srcId="{C617B6D5-6EFA-4968-99AF-5C994FE008C3}" destId="{1D7C5BCD-119B-4750-8D77-3468ADD9371C}" srcOrd="0" destOrd="0" presId="urn:microsoft.com/office/officeart/2005/8/layout/vList5"/>
    <dgm:cxn modelId="{5D20852C-75F3-44F8-97E6-55FCCF9EE0C2}" type="presParOf" srcId="{C617B6D5-6EFA-4968-99AF-5C994FE008C3}" destId="{A1820196-CC72-4A12-B4AC-EBE7B519E5BB}" srcOrd="1" destOrd="0" presId="urn:microsoft.com/office/officeart/2005/8/layout/vList5"/>
    <dgm:cxn modelId="{1EA8D77C-45A3-4370-B0C4-47DAC7AD3BF2}" type="presParOf" srcId="{D6E0DACC-34DC-4287-8013-BF246837972A}" destId="{24B95322-8609-49D1-AB71-49B11459B89F}" srcOrd="9" destOrd="0" presId="urn:microsoft.com/office/officeart/2005/8/layout/vList5"/>
    <dgm:cxn modelId="{FC8CAEF0-0995-4E84-ABBB-0D3F5C9021F6}" type="presParOf" srcId="{D6E0DACC-34DC-4287-8013-BF246837972A}" destId="{CCCE09FB-78AC-44B3-88FD-FA4578431F7C}" srcOrd="10" destOrd="0" presId="urn:microsoft.com/office/officeart/2005/8/layout/vList5"/>
    <dgm:cxn modelId="{8DE2A87D-EF17-4C7A-8FB3-2F23AFFDEBEC}" type="presParOf" srcId="{CCCE09FB-78AC-44B3-88FD-FA4578431F7C}" destId="{BF01B63B-71F7-4B6F-BCBE-E09A613E08AF}" srcOrd="0" destOrd="0" presId="urn:microsoft.com/office/officeart/2005/8/layout/vList5"/>
    <dgm:cxn modelId="{D6A772A2-B10C-4B0D-AF74-FA2780F7CD46}" type="presParOf" srcId="{CCCE09FB-78AC-44B3-88FD-FA4578431F7C}" destId="{12AD0780-2844-4503-8A88-A8F775D5E0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C23B48-1645-48F8-8F9C-0BFB648C2D21}"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8804D5A9-CED4-446C-8D75-BC210B741DDF}">
      <dgm:prSet phldrT="[Text]" custT="1"/>
      <dgm:spPr/>
      <dgm:t>
        <a:bodyPr/>
        <a:lstStyle/>
        <a:p>
          <a:pPr algn="l"/>
          <a:endParaRPr lang="en-US" sz="1400" b="1" dirty="0">
            <a:solidFill>
              <a:srgbClr val="CC0000"/>
            </a:solidFill>
          </a:endParaRPr>
        </a:p>
      </dgm:t>
    </dgm:pt>
    <dgm:pt modelId="{1ED0CC03-C240-49A4-B91F-3B8B4DFEE808}" type="parTrans" cxnId="{2BBBAAE6-BFAF-4A01-9441-61BFD5B5A834}">
      <dgm:prSet/>
      <dgm:spPr/>
      <dgm:t>
        <a:bodyPr/>
        <a:lstStyle/>
        <a:p>
          <a:endParaRPr lang="en-US"/>
        </a:p>
      </dgm:t>
    </dgm:pt>
    <dgm:pt modelId="{96A02085-B7FE-4C0C-ADEB-68EC0460F38A}" type="sibTrans" cxnId="{2BBBAAE6-BFAF-4A01-9441-61BFD5B5A83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18440653-5877-4A93-8C77-91CE338B20E0}">
      <dgm:prSet phldrT="[Text]" custT="1"/>
      <dgm:spPr/>
      <dgm:t>
        <a:bodyPr/>
        <a:lstStyle/>
        <a:p>
          <a:endParaRPr lang="en-US" sz="1400" b="1" dirty="0">
            <a:solidFill>
              <a:srgbClr val="CC0000"/>
            </a:solidFill>
          </a:endParaRPr>
        </a:p>
      </dgm:t>
    </dgm:pt>
    <dgm:pt modelId="{94DD678A-FC1E-42F6-9ADC-D3D4C2B07C95}" type="parTrans" cxnId="{403178E2-523B-464D-BAF4-B348CF9804DA}">
      <dgm:prSet/>
      <dgm:spPr/>
      <dgm:t>
        <a:bodyPr/>
        <a:lstStyle/>
        <a:p>
          <a:endParaRPr lang="en-US"/>
        </a:p>
      </dgm:t>
    </dgm:pt>
    <dgm:pt modelId="{3ECA8D72-62C7-4BA4-9E63-496F8DB81D82}" type="sibTrans" cxnId="{403178E2-523B-464D-BAF4-B348CF9804D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860BE2D-3BBC-4EB1-93E2-E96FBE13AAF3}">
      <dgm:prSet phldrT="[Text]" custT="1"/>
      <dgm:spPr/>
      <dgm:t>
        <a:bodyPr/>
        <a:lstStyle/>
        <a:p>
          <a:endParaRPr lang="en-US" sz="1400" b="1" dirty="0">
            <a:solidFill>
              <a:srgbClr val="CC0000"/>
            </a:solidFill>
          </a:endParaRPr>
        </a:p>
      </dgm:t>
    </dgm:pt>
    <dgm:pt modelId="{C4203446-880F-430C-A34F-A8D764BCFA89}" type="parTrans" cxnId="{F9D1E098-E1B1-4207-8E6A-35DDDDDAA674}">
      <dgm:prSet/>
      <dgm:spPr/>
      <dgm:t>
        <a:bodyPr/>
        <a:lstStyle/>
        <a:p>
          <a:endParaRPr lang="en-US"/>
        </a:p>
      </dgm:t>
    </dgm:pt>
    <dgm:pt modelId="{C39A6BB5-E284-48BA-BD5F-52A5B5D5DDFB}" type="sibTrans" cxnId="{F9D1E098-E1B1-4207-8E6A-35DDDDDAA67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A8C23107-8D73-42ED-A030-5E96585A7E27}">
      <dgm:prSet phldrT="[Text]" custT="1"/>
      <dgm:spPr/>
      <dgm:t>
        <a:bodyPr/>
        <a:lstStyle/>
        <a:p>
          <a:r>
            <a:rPr lang="en-US" sz="1400" b="1" dirty="0" smtClean="0">
              <a:solidFill>
                <a:srgbClr val="CC0000"/>
              </a:solidFill>
            </a:rPr>
            <a:t> </a:t>
          </a:r>
          <a:endParaRPr lang="en-US" sz="1400" b="1" dirty="0">
            <a:solidFill>
              <a:srgbClr val="CC0000"/>
            </a:solidFill>
          </a:endParaRPr>
        </a:p>
      </dgm:t>
    </dgm:pt>
    <dgm:pt modelId="{088ADB92-90F7-4597-A78E-6DD925CAFA9C}" type="parTrans" cxnId="{1F6FCBFF-8A2A-4DDD-81DF-4733B6059CB1}">
      <dgm:prSet/>
      <dgm:spPr/>
      <dgm:t>
        <a:bodyPr/>
        <a:lstStyle/>
        <a:p>
          <a:endParaRPr lang="en-US"/>
        </a:p>
      </dgm:t>
    </dgm:pt>
    <dgm:pt modelId="{29DE254A-B98C-4175-AA99-D004A53D9B66}" type="sibTrans" cxnId="{1F6FCBFF-8A2A-4DDD-81DF-4733B6059CB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66B5549C-8104-4D4C-AFDC-8EC92DF316AA}">
      <dgm:prSet phldrT="[Text]" custT="1"/>
      <dgm:spPr/>
      <dgm:t>
        <a:bodyPr/>
        <a:lstStyle/>
        <a:p>
          <a:endParaRPr lang="en-US" sz="1400" b="1" dirty="0">
            <a:solidFill>
              <a:srgbClr val="CC0000"/>
            </a:solidFill>
          </a:endParaRPr>
        </a:p>
      </dgm:t>
    </dgm:pt>
    <dgm:pt modelId="{5D50B45B-774E-4686-9B24-F76ABA9948E4}" type="parTrans" cxnId="{C03DF502-7883-4B15-933F-59AC84830E1A}">
      <dgm:prSet/>
      <dgm:spPr/>
      <dgm:t>
        <a:bodyPr/>
        <a:lstStyle/>
        <a:p>
          <a:endParaRPr lang="en-US"/>
        </a:p>
      </dgm:t>
    </dgm:pt>
    <dgm:pt modelId="{D3977DF9-5548-499E-8B43-7F42DA6A6519}" type="sibTrans" cxnId="{C03DF502-7883-4B15-933F-59AC84830E1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6DC095FF-954E-4DF2-8852-EC61513EFD71}" type="pres">
      <dgm:prSet presAssocID="{22C23B48-1645-48F8-8F9C-0BFB648C2D21}" presName="Name0" presStyleCnt="0">
        <dgm:presLayoutVars>
          <dgm:chMax val="8"/>
          <dgm:chPref val="8"/>
          <dgm:dir/>
        </dgm:presLayoutVars>
      </dgm:prSet>
      <dgm:spPr/>
      <dgm:t>
        <a:bodyPr/>
        <a:lstStyle/>
        <a:p>
          <a:endParaRPr lang="en-US"/>
        </a:p>
      </dgm:t>
    </dgm:pt>
    <dgm:pt modelId="{B310B790-76A3-44B4-8B33-C52F104AA7F5}" type="pres">
      <dgm:prSet presAssocID="{8804D5A9-CED4-446C-8D75-BC210B741DDF}" presName="parent_text_1" presStyleLbl="revTx" presStyleIdx="0" presStyleCnt="5" custScaleX="130820" custLinFactNeighborX="-15778" custLinFactNeighborY="44702">
        <dgm:presLayoutVars>
          <dgm:chMax val="0"/>
          <dgm:chPref val="0"/>
          <dgm:bulletEnabled val="1"/>
        </dgm:presLayoutVars>
      </dgm:prSet>
      <dgm:spPr/>
      <dgm:t>
        <a:bodyPr/>
        <a:lstStyle/>
        <a:p>
          <a:endParaRPr lang="en-US"/>
        </a:p>
      </dgm:t>
    </dgm:pt>
    <dgm:pt modelId="{9B3E29C4-3F10-46DC-812F-5C44F92C4306}" type="pres">
      <dgm:prSet presAssocID="{8804D5A9-CED4-446C-8D75-BC210B741DDF}" presName="image_accent_1" presStyleCnt="0"/>
      <dgm:spPr/>
    </dgm:pt>
    <dgm:pt modelId="{E55933A3-A36D-44C5-AE70-7924E14E51B8}" type="pres">
      <dgm:prSet presAssocID="{8804D5A9-CED4-446C-8D75-BC210B741DDF}" presName="imageAccentRepeatNode" presStyleLbl="alignNode1" presStyleIdx="0" presStyleCnt="9"/>
      <dgm:spPr/>
    </dgm:pt>
    <dgm:pt modelId="{1149BA26-DE1B-41DB-8E53-7619CEECA3C6}" type="pres">
      <dgm:prSet presAssocID="{8804D5A9-CED4-446C-8D75-BC210B741DDF}" presName="accent_1" presStyleLbl="alignNode1" presStyleIdx="1" presStyleCnt="9"/>
      <dgm:spPr/>
    </dgm:pt>
    <dgm:pt modelId="{AE2D5479-5E7C-49E8-8D88-CDB5852898F9}" type="pres">
      <dgm:prSet presAssocID="{96A02085-B7FE-4C0C-ADEB-68EC0460F38A}" presName="image_1" presStyleCnt="0"/>
      <dgm:spPr/>
    </dgm:pt>
    <dgm:pt modelId="{41A8376A-95EF-41F1-B326-0689359BD2FC}" type="pres">
      <dgm:prSet presAssocID="{96A02085-B7FE-4C0C-ADEB-68EC0460F38A}" presName="imageRepeatNode" presStyleLbl="fgImgPlace1" presStyleIdx="0" presStyleCnt="5"/>
      <dgm:spPr/>
      <dgm:t>
        <a:bodyPr/>
        <a:lstStyle/>
        <a:p>
          <a:endParaRPr lang="en-US"/>
        </a:p>
      </dgm:t>
    </dgm:pt>
    <dgm:pt modelId="{D2A84DF7-3AF5-4A1F-9CB8-274343A6B0BF}" type="pres">
      <dgm:prSet presAssocID="{18440653-5877-4A93-8C77-91CE338B20E0}" presName="parent_text_2" presStyleLbl="revTx" presStyleIdx="1" presStyleCnt="5" custScaleX="136715" custLinFactNeighborX="14424" custLinFactNeighborY="-211">
        <dgm:presLayoutVars>
          <dgm:chMax val="0"/>
          <dgm:chPref val="0"/>
          <dgm:bulletEnabled val="1"/>
        </dgm:presLayoutVars>
      </dgm:prSet>
      <dgm:spPr/>
      <dgm:t>
        <a:bodyPr/>
        <a:lstStyle/>
        <a:p>
          <a:endParaRPr lang="en-US"/>
        </a:p>
      </dgm:t>
    </dgm:pt>
    <dgm:pt modelId="{1DCFFFFF-CD32-46C3-80CE-7DCCF3CD98F4}" type="pres">
      <dgm:prSet presAssocID="{18440653-5877-4A93-8C77-91CE338B20E0}" presName="image_accent_2" presStyleCnt="0"/>
      <dgm:spPr/>
    </dgm:pt>
    <dgm:pt modelId="{175A7E73-2B36-42B5-BC66-E2E831EB36EC}" type="pres">
      <dgm:prSet presAssocID="{18440653-5877-4A93-8C77-91CE338B20E0}" presName="imageAccentRepeatNode" presStyleLbl="alignNode1" presStyleIdx="2" presStyleCnt="9"/>
      <dgm:spPr/>
    </dgm:pt>
    <dgm:pt modelId="{6D1361D8-2371-4DC8-A540-1E9EBE2EC358}" type="pres">
      <dgm:prSet presAssocID="{3ECA8D72-62C7-4BA4-9E63-496F8DB81D82}" presName="image_2" presStyleCnt="0"/>
      <dgm:spPr/>
    </dgm:pt>
    <dgm:pt modelId="{2BC51877-2511-4EBC-829C-C1A623E9A99D}" type="pres">
      <dgm:prSet presAssocID="{3ECA8D72-62C7-4BA4-9E63-496F8DB81D82}" presName="imageRepeatNode" presStyleLbl="fgImgPlace1" presStyleIdx="1" presStyleCnt="5"/>
      <dgm:spPr/>
      <dgm:t>
        <a:bodyPr/>
        <a:lstStyle/>
        <a:p>
          <a:endParaRPr lang="en-US"/>
        </a:p>
      </dgm:t>
    </dgm:pt>
    <dgm:pt modelId="{2E92C60D-27B2-4666-BFAA-864595998036}" type="pres">
      <dgm:prSet presAssocID="{66B5549C-8104-4D4C-AFDC-8EC92DF316AA}" presName="image_accent_3" presStyleCnt="0"/>
      <dgm:spPr/>
    </dgm:pt>
    <dgm:pt modelId="{1E8D559F-870B-4313-84F3-55D003554CDE}" type="pres">
      <dgm:prSet presAssocID="{66B5549C-8104-4D4C-AFDC-8EC92DF316AA}" presName="imageAccentRepeatNode" presStyleLbl="alignNode1" presStyleIdx="3" presStyleCnt="9"/>
      <dgm:spPr/>
    </dgm:pt>
    <dgm:pt modelId="{89125F11-C2DC-40DF-B2B4-A49D9448D644}" type="pres">
      <dgm:prSet presAssocID="{66B5549C-8104-4D4C-AFDC-8EC92DF316AA}" presName="parent_text_3" presStyleLbl="revTx" presStyleIdx="2" presStyleCnt="5" custScaleX="137158" custLinFactNeighborX="15143" custLinFactNeighborY="3025">
        <dgm:presLayoutVars>
          <dgm:chMax val="0"/>
          <dgm:chPref val="0"/>
          <dgm:bulletEnabled val="1"/>
        </dgm:presLayoutVars>
      </dgm:prSet>
      <dgm:spPr/>
      <dgm:t>
        <a:bodyPr/>
        <a:lstStyle/>
        <a:p>
          <a:endParaRPr lang="en-US"/>
        </a:p>
      </dgm:t>
    </dgm:pt>
    <dgm:pt modelId="{E2D0C427-8737-43BC-B4AC-44F25B0CA773}" type="pres">
      <dgm:prSet presAssocID="{66B5549C-8104-4D4C-AFDC-8EC92DF316AA}" presName="accent_2" presStyleLbl="alignNode1" presStyleIdx="4" presStyleCnt="9"/>
      <dgm:spPr/>
    </dgm:pt>
    <dgm:pt modelId="{A80245F5-7A76-458F-B8D7-C45A0C821656}" type="pres">
      <dgm:prSet presAssocID="{66B5549C-8104-4D4C-AFDC-8EC92DF316AA}" presName="accent_3" presStyleLbl="alignNode1" presStyleIdx="5" presStyleCnt="9"/>
      <dgm:spPr/>
    </dgm:pt>
    <dgm:pt modelId="{7A7C5942-CD05-4370-A383-B58C8C33B3D1}" type="pres">
      <dgm:prSet presAssocID="{D3977DF9-5548-499E-8B43-7F42DA6A6519}" presName="image_3" presStyleCnt="0"/>
      <dgm:spPr/>
    </dgm:pt>
    <dgm:pt modelId="{0E2EDA64-A3C2-4DCB-AC63-00C28AC27DFF}" type="pres">
      <dgm:prSet presAssocID="{D3977DF9-5548-499E-8B43-7F42DA6A6519}" presName="imageRepeatNode" presStyleLbl="fgImgPlace1" presStyleIdx="2" presStyleCnt="5"/>
      <dgm:spPr/>
      <dgm:t>
        <a:bodyPr/>
        <a:lstStyle/>
        <a:p>
          <a:endParaRPr lang="en-US"/>
        </a:p>
      </dgm:t>
    </dgm:pt>
    <dgm:pt modelId="{7C87F947-B72F-4E8A-998C-09AF0D09884C}" type="pres">
      <dgm:prSet presAssocID="{A8C23107-8D73-42ED-A030-5E96585A7E27}" presName="image_accent_4" presStyleCnt="0"/>
      <dgm:spPr/>
    </dgm:pt>
    <dgm:pt modelId="{21B259DF-D34D-4FB3-9225-68C7ED930F2E}" type="pres">
      <dgm:prSet presAssocID="{A8C23107-8D73-42ED-A030-5E96585A7E27}" presName="imageAccentRepeatNode" presStyleLbl="alignNode1" presStyleIdx="6" presStyleCnt="9"/>
      <dgm:spPr/>
    </dgm:pt>
    <dgm:pt modelId="{3BB781FB-C374-4DEC-9B83-B52E73D7D231}" type="pres">
      <dgm:prSet presAssocID="{A8C23107-8D73-42ED-A030-5E96585A7E27}" presName="parent_text_4" presStyleLbl="revTx" presStyleIdx="3" presStyleCnt="5">
        <dgm:presLayoutVars>
          <dgm:chMax val="0"/>
          <dgm:chPref val="0"/>
          <dgm:bulletEnabled val="1"/>
        </dgm:presLayoutVars>
      </dgm:prSet>
      <dgm:spPr/>
      <dgm:t>
        <a:bodyPr/>
        <a:lstStyle/>
        <a:p>
          <a:endParaRPr lang="en-US"/>
        </a:p>
      </dgm:t>
    </dgm:pt>
    <dgm:pt modelId="{A4DEFA2A-20D5-4766-9360-CF576658147A}" type="pres">
      <dgm:prSet presAssocID="{A8C23107-8D73-42ED-A030-5E96585A7E27}" presName="accent_4" presStyleLbl="alignNode1" presStyleIdx="7" presStyleCnt="9"/>
      <dgm:spPr/>
    </dgm:pt>
    <dgm:pt modelId="{FAA1C61F-C6E4-41D7-8E8C-500F179241B0}" type="pres">
      <dgm:prSet presAssocID="{29DE254A-B98C-4175-AA99-D004A53D9B66}" presName="image_4" presStyleCnt="0"/>
      <dgm:spPr/>
    </dgm:pt>
    <dgm:pt modelId="{A5ED561E-4F2D-40D1-B640-0992697D26C7}" type="pres">
      <dgm:prSet presAssocID="{29DE254A-B98C-4175-AA99-D004A53D9B66}" presName="imageRepeatNode" presStyleLbl="fgImgPlace1" presStyleIdx="3" presStyleCnt="5" custLinFactNeighborX="-6594" custLinFactNeighborY="5545"/>
      <dgm:spPr/>
      <dgm:t>
        <a:bodyPr/>
        <a:lstStyle/>
        <a:p>
          <a:endParaRPr lang="en-US"/>
        </a:p>
      </dgm:t>
    </dgm:pt>
    <dgm:pt modelId="{3FAC6734-1705-4C42-AB14-2535107A8B2B}" type="pres">
      <dgm:prSet presAssocID="{E860BE2D-3BBC-4EB1-93E2-E96FBE13AAF3}" presName="image_accent_5" presStyleCnt="0"/>
      <dgm:spPr/>
    </dgm:pt>
    <dgm:pt modelId="{4E8B9A8D-962D-402D-A838-5744A1EE3CBB}" type="pres">
      <dgm:prSet presAssocID="{E860BE2D-3BBC-4EB1-93E2-E96FBE13AAF3}" presName="imageAccentRepeatNode" presStyleLbl="alignNode1" presStyleIdx="8" presStyleCnt="9"/>
      <dgm:spPr/>
    </dgm:pt>
    <dgm:pt modelId="{BC389D34-3EDF-448D-854E-E4ABDDD0650E}" type="pres">
      <dgm:prSet presAssocID="{E860BE2D-3BBC-4EB1-93E2-E96FBE13AAF3}" presName="parent_text_5" presStyleLbl="revTx" presStyleIdx="4" presStyleCnt="5" custLinFactNeighborX="-91" custLinFactNeighborY="16596">
        <dgm:presLayoutVars>
          <dgm:chMax val="0"/>
          <dgm:chPref val="0"/>
          <dgm:bulletEnabled val="1"/>
        </dgm:presLayoutVars>
      </dgm:prSet>
      <dgm:spPr/>
      <dgm:t>
        <a:bodyPr/>
        <a:lstStyle/>
        <a:p>
          <a:endParaRPr lang="en-US"/>
        </a:p>
      </dgm:t>
    </dgm:pt>
    <dgm:pt modelId="{ACD25217-DD2A-4601-B7FC-A292F7E79EC5}" type="pres">
      <dgm:prSet presAssocID="{C39A6BB5-E284-48BA-BD5F-52A5B5D5DDFB}" presName="image_5" presStyleCnt="0"/>
      <dgm:spPr/>
    </dgm:pt>
    <dgm:pt modelId="{901F7683-D163-434E-9A65-396919320C64}" type="pres">
      <dgm:prSet presAssocID="{C39A6BB5-E284-48BA-BD5F-52A5B5D5DDFB}" presName="imageRepeatNode" presStyleLbl="fgImgPlace1" presStyleIdx="4" presStyleCnt="5"/>
      <dgm:spPr/>
      <dgm:t>
        <a:bodyPr/>
        <a:lstStyle/>
        <a:p>
          <a:endParaRPr lang="en-US"/>
        </a:p>
      </dgm:t>
    </dgm:pt>
  </dgm:ptLst>
  <dgm:cxnLst>
    <dgm:cxn modelId="{562BED40-172B-4355-BCAF-4BFCC6195FD5}" type="presOf" srcId="{A8C23107-8D73-42ED-A030-5E96585A7E27}" destId="{3BB781FB-C374-4DEC-9B83-B52E73D7D231}" srcOrd="0" destOrd="0" presId="urn:microsoft.com/office/officeart/2008/layout/BubblePictureList"/>
    <dgm:cxn modelId="{C4AA2E48-8D57-40BC-9D7B-CF3A40B72945}" type="presOf" srcId="{8804D5A9-CED4-446C-8D75-BC210B741DDF}" destId="{B310B790-76A3-44B4-8B33-C52F104AA7F5}" srcOrd="0" destOrd="0" presId="urn:microsoft.com/office/officeart/2008/layout/BubblePictureList"/>
    <dgm:cxn modelId="{13F4116D-936C-4129-8639-812A9D674174}" type="presOf" srcId="{C39A6BB5-E284-48BA-BD5F-52A5B5D5DDFB}" destId="{901F7683-D163-434E-9A65-396919320C64}" srcOrd="0" destOrd="0" presId="urn:microsoft.com/office/officeart/2008/layout/BubblePictureList"/>
    <dgm:cxn modelId="{E6484FEE-6C6C-4FF6-9D34-9D5A465DE23C}" type="presOf" srcId="{D3977DF9-5548-499E-8B43-7F42DA6A6519}" destId="{0E2EDA64-A3C2-4DCB-AC63-00C28AC27DFF}" srcOrd="0" destOrd="0" presId="urn:microsoft.com/office/officeart/2008/layout/BubblePictureList"/>
    <dgm:cxn modelId="{EAC1A86F-FEFC-47EE-84DE-C885B31465EA}" type="presOf" srcId="{E860BE2D-3BBC-4EB1-93E2-E96FBE13AAF3}" destId="{BC389D34-3EDF-448D-854E-E4ABDDD0650E}" srcOrd="0" destOrd="0" presId="urn:microsoft.com/office/officeart/2008/layout/BubblePictureList"/>
    <dgm:cxn modelId="{403178E2-523B-464D-BAF4-B348CF9804DA}" srcId="{22C23B48-1645-48F8-8F9C-0BFB648C2D21}" destId="{18440653-5877-4A93-8C77-91CE338B20E0}" srcOrd="1" destOrd="0" parTransId="{94DD678A-FC1E-42F6-9ADC-D3D4C2B07C95}" sibTransId="{3ECA8D72-62C7-4BA4-9E63-496F8DB81D82}"/>
    <dgm:cxn modelId="{80A59F52-EC9B-446D-B15A-51F69752597F}" type="presOf" srcId="{96A02085-B7FE-4C0C-ADEB-68EC0460F38A}" destId="{41A8376A-95EF-41F1-B326-0689359BD2FC}" srcOrd="0" destOrd="0" presId="urn:microsoft.com/office/officeart/2008/layout/BubblePictureList"/>
    <dgm:cxn modelId="{AE3A71FD-2D23-4B7D-93C7-663C3BBC0EB0}" type="presOf" srcId="{22C23B48-1645-48F8-8F9C-0BFB648C2D21}" destId="{6DC095FF-954E-4DF2-8852-EC61513EFD71}" srcOrd="0" destOrd="0" presId="urn:microsoft.com/office/officeart/2008/layout/BubblePictureList"/>
    <dgm:cxn modelId="{AF27CBCC-D872-4D88-902D-263EFB7379F9}" type="presOf" srcId="{18440653-5877-4A93-8C77-91CE338B20E0}" destId="{D2A84DF7-3AF5-4A1F-9CB8-274343A6B0BF}" srcOrd="0" destOrd="0" presId="urn:microsoft.com/office/officeart/2008/layout/BubblePictureList"/>
    <dgm:cxn modelId="{C03DF502-7883-4B15-933F-59AC84830E1A}" srcId="{22C23B48-1645-48F8-8F9C-0BFB648C2D21}" destId="{66B5549C-8104-4D4C-AFDC-8EC92DF316AA}" srcOrd="2" destOrd="0" parTransId="{5D50B45B-774E-4686-9B24-F76ABA9948E4}" sibTransId="{D3977DF9-5548-499E-8B43-7F42DA6A6519}"/>
    <dgm:cxn modelId="{2BBBAAE6-BFAF-4A01-9441-61BFD5B5A834}" srcId="{22C23B48-1645-48F8-8F9C-0BFB648C2D21}" destId="{8804D5A9-CED4-446C-8D75-BC210B741DDF}" srcOrd="0" destOrd="0" parTransId="{1ED0CC03-C240-49A4-B91F-3B8B4DFEE808}" sibTransId="{96A02085-B7FE-4C0C-ADEB-68EC0460F38A}"/>
    <dgm:cxn modelId="{F9D1E098-E1B1-4207-8E6A-35DDDDDAA674}" srcId="{22C23B48-1645-48F8-8F9C-0BFB648C2D21}" destId="{E860BE2D-3BBC-4EB1-93E2-E96FBE13AAF3}" srcOrd="4" destOrd="0" parTransId="{C4203446-880F-430C-A34F-A8D764BCFA89}" sibTransId="{C39A6BB5-E284-48BA-BD5F-52A5B5D5DDFB}"/>
    <dgm:cxn modelId="{1F6FCBFF-8A2A-4DDD-81DF-4733B6059CB1}" srcId="{22C23B48-1645-48F8-8F9C-0BFB648C2D21}" destId="{A8C23107-8D73-42ED-A030-5E96585A7E27}" srcOrd="3" destOrd="0" parTransId="{088ADB92-90F7-4597-A78E-6DD925CAFA9C}" sibTransId="{29DE254A-B98C-4175-AA99-D004A53D9B66}"/>
    <dgm:cxn modelId="{DE7C3F1F-4BB7-4E26-9C15-ED996C87AA44}" type="presOf" srcId="{29DE254A-B98C-4175-AA99-D004A53D9B66}" destId="{A5ED561E-4F2D-40D1-B640-0992697D26C7}" srcOrd="0" destOrd="0" presId="urn:microsoft.com/office/officeart/2008/layout/BubblePictureList"/>
    <dgm:cxn modelId="{A5CBC559-D09C-41BD-B328-D97CBB970E8E}" type="presOf" srcId="{66B5549C-8104-4D4C-AFDC-8EC92DF316AA}" destId="{89125F11-C2DC-40DF-B2B4-A49D9448D644}" srcOrd="0" destOrd="0" presId="urn:microsoft.com/office/officeart/2008/layout/BubblePictureList"/>
    <dgm:cxn modelId="{0BF1C15F-A8B1-4DF8-9926-722E7D25BA3A}" type="presOf" srcId="{3ECA8D72-62C7-4BA4-9E63-496F8DB81D82}" destId="{2BC51877-2511-4EBC-829C-C1A623E9A99D}" srcOrd="0" destOrd="0" presId="urn:microsoft.com/office/officeart/2008/layout/BubblePictureList"/>
    <dgm:cxn modelId="{C75DCFE5-1D32-4F4B-BE43-47EB48FFDB12}" type="presParOf" srcId="{6DC095FF-954E-4DF2-8852-EC61513EFD71}" destId="{B310B790-76A3-44B4-8B33-C52F104AA7F5}" srcOrd="0" destOrd="0" presId="urn:microsoft.com/office/officeart/2008/layout/BubblePictureList"/>
    <dgm:cxn modelId="{7600191D-9071-45F5-8B04-C03910FBF76E}" type="presParOf" srcId="{6DC095FF-954E-4DF2-8852-EC61513EFD71}" destId="{9B3E29C4-3F10-46DC-812F-5C44F92C4306}" srcOrd="1" destOrd="0" presId="urn:microsoft.com/office/officeart/2008/layout/BubblePictureList"/>
    <dgm:cxn modelId="{CD6E9E3D-76D7-4100-BBDC-73E74380FF96}" type="presParOf" srcId="{9B3E29C4-3F10-46DC-812F-5C44F92C4306}" destId="{E55933A3-A36D-44C5-AE70-7924E14E51B8}" srcOrd="0" destOrd="0" presId="urn:microsoft.com/office/officeart/2008/layout/BubblePictureList"/>
    <dgm:cxn modelId="{CFB76760-7446-422F-A244-E2A79AB3C6E4}" type="presParOf" srcId="{6DC095FF-954E-4DF2-8852-EC61513EFD71}" destId="{1149BA26-DE1B-41DB-8E53-7619CEECA3C6}" srcOrd="2" destOrd="0" presId="urn:microsoft.com/office/officeart/2008/layout/BubblePictureList"/>
    <dgm:cxn modelId="{3B62AA87-D9D2-4BBB-B68E-09A8DE5BD41A}" type="presParOf" srcId="{6DC095FF-954E-4DF2-8852-EC61513EFD71}" destId="{AE2D5479-5E7C-49E8-8D88-CDB5852898F9}" srcOrd="3" destOrd="0" presId="urn:microsoft.com/office/officeart/2008/layout/BubblePictureList"/>
    <dgm:cxn modelId="{0C19482B-E0A1-4F76-94F7-542F01D02C74}" type="presParOf" srcId="{AE2D5479-5E7C-49E8-8D88-CDB5852898F9}" destId="{41A8376A-95EF-41F1-B326-0689359BD2FC}" srcOrd="0" destOrd="0" presId="urn:microsoft.com/office/officeart/2008/layout/BubblePictureList"/>
    <dgm:cxn modelId="{B5B60C6A-C0ED-45D8-913E-58B48F4C7390}" type="presParOf" srcId="{6DC095FF-954E-4DF2-8852-EC61513EFD71}" destId="{D2A84DF7-3AF5-4A1F-9CB8-274343A6B0BF}" srcOrd="4" destOrd="0" presId="urn:microsoft.com/office/officeart/2008/layout/BubblePictureList"/>
    <dgm:cxn modelId="{28CAECE9-4F36-4325-8AA3-2AC97AFEB58A}" type="presParOf" srcId="{6DC095FF-954E-4DF2-8852-EC61513EFD71}" destId="{1DCFFFFF-CD32-46C3-80CE-7DCCF3CD98F4}" srcOrd="5" destOrd="0" presId="urn:microsoft.com/office/officeart/2008/layout/BubblePictureList"/>
    <dgm:cxn modelId="{FFA8C6D3-9F8C-4E69-BE02-EBCD5D86A020}" type="presParOf" srcId="{1DCFFFFF-CD32-46C3-80CE-7DCCF3CD98F4}" destId="{175A7E73-2B36-42B5-BC66-E2E831EB36EC}" srcOrd="0" destOrd="0" presId="urn:microsoft.com/office/officeart/2008/layout/BubblePictureList"/>
    <dgm:cxn modelId="{5E99FF51-4F47-467D-9DFC-557AC070A281}" type="presParOf" srcId="{6DC095FF-954E-4DF2-8852-EC61513EFD71}" destId="{6D1361D8-2371-4DC8-A540-1E9EBE2EC358}" srcOrd="6" destOrd="0" presId="urn:microsoft.com/office/officeart/2008/layout/BubblePictureList"/>
    <dgm:cxn modelId="{85249D6B-73D7-4A0F-AD46-A3DD7427A8D5}" type="presParOf" srcId="{6D1361D8-2371-4DC8-A540-1E9EBE2EC358}" destId="{2BC51877-2511-4EBC-829C-C1A623E9A99D}" srcOrd="0" destOrd="0" presId="urn:microsoft.com/office/officeart/2008/layout/BubblePictureList"/>
    <dgm:cxn modelId="{8C1A6C96-C07C-4991-AB56-C28DC4A9D318}" type="presParOf" srcId="{6DC095FF-954E-4DF2-8852-EC61513EFD71}" destId="{2E92C60D-27B2-4666-BFAA-864595998036}" srcOrd="7" destOrd="0" presId="urn:microsoft.com/office/officeart/2008/layout/BubblePictureList"/>
    <dgm:cxn modelId="{25BA51C6-5573-4C9D-B3C8-F0FF70EACE8A}" type="presParOf" srcId="{2E92C60D-27B2-4666-BFAA-864595998036}" destId="{1E8D559F-870B-4313-84F3-55D003554CDE}" srcOrd="0" destOrd="0" presId="urn:microsoft.com/office/officeart/2008/layout/BubblePictureList"/>
    <dgm:cxn modelId="{7884AA96-8CD2-4E89-8DD1-2B134AFB45AB}" type="presParOf" srcId="{6DC095FF-954E-4DF2-8852-EC61513EFD71}" destId="{89125F11-C2DC-40DF-B2B4-A49D9448D644}" srcOrd="8" destOrd="0" presId="urn:microsoft.com/office/officeart/2008/layout/BubblePictureList"/>
    <dgm:cxn modelId="{53517F8C-2F89-400E-A5F4-7072926803CF}" type="presParOf" srcId="{6DC095FF-954E-4DF2-8852-EC61513EFD71}" destId="{E2D0C427-8737-43BC-B4AC-44F25B0CA773}" srcOrd="9" destOrd="0" presId="urn:microsoft.com/office/officeart/2008/layout/BubblePictureList"/>
    <dgm:cxn modelId="{0729376A-5487-4E2F-A5E5-C991872ED869}" type="presParOf" srcId="{6DC095FF-954E-4DF2-8852-EC61513EFD71}" destId="{A80245F5-7A76-458F-B8D7-C45A0C821656}" srcOrd="10" destOrd="0" presId="urn:microsoft.com/office/officeart/2008/layout/BubblePictureList"/>
    <dgm:cxn modelId="{57FC1698-E811-4FFA-81D7-7E2BB29BF804}" type="presParOf" srcId="{6DC095FF-954E-4DF2-8852-EC61513EFD71}" destId="{7A7C5942-CD05-4370-A383-B58C8C33B3D1}" srcOrd="11" destOrd="0" presId="urn:microsoft.com/office/officeart/2008/layout/BubblePictureList"/>
    <dgm:cxn modelId="{3B4C1BF0-48C4-4210-BD64-C08D103530C0}" type="presParOf" srcId="{7A7C5942-CD05-4370-A383-B58C8C33B3D1}" destId="{0E2EDA64-A3C2-4DCB-AC63-00C28AC27DFF}" srcOrd="0" destOrd="0" presId="urn:microsoft.com/office/officeart/2008/layout/BubblePictureList"/>
    <dgm:cxn modelId="{DCEECD54-073D-4716-A79F-62224C629EF4}" type="presParOf" srcId="{6DC095FF-954E-4DF2-8852-EC61513EFD71}" destId="{7C87F947-B72F-4E8A-998C-09AF0D09884C}" srcOrd="12" destOrd="0" presId="urn:microsoft.com/office/officeart/2008/layout/BubblePictureList"/>
    <dgm:cxn modelId="{55DAD480-0177-4413-8E01-C5E24B938544}" type="presParOf" srcId="{7C87F947-B72F-4E8A-998C-09AF0D09884C}" destId="{21B259DF-D34D-4FB3-9225-68C7ED930F2E}" srcOrd="0" destOrd="0" presId="urn:microsoft.com/office/officeart/2008/layout/BubblePictureList"/>
    <dgm:cxn modelId="{85E6CFD9-F1E5-4DC3-9C6D-2AB2C6C9107B}" type="presParOf" srcId="{6DC095FF-954E-4DF2-8852-EC61513EFD71}" destId="{3BB781FB-C374-4DEC-9B83-B52E73D7D231}" srcOrd="13" destOrd="0" presId="urn:microsoft.com/office/officeart/2008/layout/BubblePictureList"/>
    <dgm:cxn modelId="{1CE89EE4-E7C3-4725-AC26-8CEE9CE98291}" type="presParOf" srcId="{6DC095FF-954E-4DF2-8852-EC61513EFD71}" destId="{A4DEFA2A-20D5-4766-9360-CF576658147A}" srcOrd="14" destOrd="0" presId="urn:microsoft.com/office/officeart/2008/layout/BubblePictureList"/>
    <dgm:cxn modelId="{557E8466-9845-4D88-879A-01B81CA2A0D0}" type="presParOf" srcId="{6DC095FF-954E-4DF2-8852-EC61513EFD71}" destId="{FAA1C61F-C6E4-41D7-8E8C-500F179241B0}" srcOrd="15" destOrd="0" presId="urn:microsoft.com/office/officeart/2008/layout/BubblePictureList"/>
    <dgm:cxn modelId="{95ABFAC9-B474-4111-A2FF-5948D5DCFCAF}" type="presParOf" srcId="{FAA1C61F-C6E4-41D7-8E8C-500F179241B0}" destId="{A5ED561E-4F2D-40D1-B640-0992697D26C7}" srcOrd="0" destOrd="0" presId="urn:microsoft.com/office/officeart/2008/layout/BubblePictureList"/>
    <dgm:cxn modelId="{1132B0BD-3461-479E-BFDA-138B92CE6510}" type="presParOf" srcId="{6DC095FF-954E-4DF2-8852-EC61513EFD71}" destId="{3FAC6734-1705-4C42-AB14-2535107A8B2B}" srcOrd="16" destOrd="0" presId="urn:microsoft.com/office/officeart/2008/layout/BubblePictureList"/>
    <dgm:cxn modelId="{2301B426-19EE-4A1E-A1DD-C1EF21C7CB3D}" type="presParOf" srcId="{3FAC6734-1705-4C42-AB14-2535107A8B2B}" destId="{4E8B9A8D-962D-402D-A838-5744A1EE3CBB}" srcOrd="0" destOrd="0" presId="urn:microsoft.com/office/officeart/2008/layout/BubblePictureList"/>
    <dgm:cxn modelId="{4750EBFE-BE84-4B78-8D78-53473D0C3CEE}" type="presParOf" srcId="{6DC095FF-954E-4DF2-8852-EC61513EFD71}" destId="{BC389D34-3EDF-448D-854E-E4ABDDD0650E}" srcOrd="17" destOrd="0" presId="urn:microsoft.com/office/officeart/2008/layout/BubblePictureList"/>
    <dgm:cxn modelId="{CD90BE08-16AB-48B3-8061-E3F22083CFD5}" type="presParOf" srcId="{6DC095FF-954E-4DF2-8852-EC61513EFD71}" destId="{ACD25217-DD2A-4601-B7FC-A292F7E79EC5}" srcOrd="18" destOrd="0" presId="urn:microsoft.com/office/officeart/2008/layout/BubblePictureList"/>
    <dgm:cxn modelId="{B7371D90-F345-4843-92C7-D95042872F02}" type="presParOf" srcId="{ACD25217-DD2A-4601-B7FC-A292F7E79EC5}" destId="{901F7683-D163-434E-9A65-396919320C64}" srcOrd="0" destOrd="0" presId="urn:microsoft.com/office/officeart/2008/layout/BubblePictureList"/>
  </dgm:cxnLst>
  <dgm:bg>
    <a:solidFill>
      <a:srgbClr val="FFFFCC"/>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solidFill>
          <a:schemeClr val="bg1">
            <a:alpha val="90000"/>
          </a:schemeClr>
        </a:solidFill>
        <a:ln w="12700">
          <a:solidFill>
            <a:schemeClr val="bg1">
              <a:lumMod val="65000"/>
            </a:schemeClr>
          </a:solidFill>
        </a:ln>
      </dgm:spPr>
      <dgm:t>
        <a:bodyPr/>
        <a:lstStyle/>
        <a:p>
          <a:pPr algn="l"/>
          <a:r>
            <a:rPr lang="en-US" sz="1600" b="1" dirty="0" smtClean="0">
              <a:solidFill>
                <a:schemeClr val="tx1"/>
              </a:solidFill>
            </a:rPr>
            <a:t>Answer the Challenge Question: </a:t>
          </a:r>
        </a:p>
        <a:p>
          <a:pPr algn="l"/>
          <a:r>
            <a:rPr lang="en-US" sz="1600" b="1" i="1" baseline="0" dirty="0" smtClean="0">
              <a:solidFill>
                <a:srgbClr val="C00000"/>
              </a:solidFill>
            </a:rPr>
            <a:t>How does the use of various Learning Groups and HP Teaming Principles enhance learning opportunities for all students, including those with special needs?</a:t>
          </a:r>
          <a:endParaRPr lang="en-US" sz="1600" b="1" dirty="0" smtClean="0">
            <a:solidFill>
              <a:srgbClr val="C00000"/>
            </a:solidFill>
          </a:endParaRPr>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06976" custScaleY="92784" custLinFactNeighborX="879" custLinFactNeighborY="3846"/>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chemeClr val="bg1">
              <a:lumMod val="65000"/>
            </a:schemeClr>
          </a:solidFill>
        </a:ln>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7398" custScaleY="32812" custLinFactNeighborX="-789" custLinFactNeighborY="-41762"/>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FD3B850F-B17E-49A8-B664-B1FA15D28208}" type="presOf" srcId="{E7760335-9506-4234-A8C8-F5E8C67823E6}" destId="{3B596713-40CD-4AE9-AB15-C7131EE32904}" srcOrd="0"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7A8888D1-2941-4DDB-A7D8-38ABF1C322B4}" type="presOf" srcId="{A36EFF9F-6E92-45BE-9FE5-D2BE03B3E9A0}" destId="{A43213F1-F00B-42ED-AF85-36CEA3B0EA8E}" srcOrd="0" destOrd="0" presId="urn:microsoft.com/office/officeart/2005/8/layout/target3"/>
    <dgm:cxn modelId="{AA376B60-4FCA-436C-9FF4-EE3C2CE2283A}" type="presOf" srcId="{A36EFF9F-6E92-45BE-9FE5-D2BE03B3E9A0}" destId="{6533861A-8DC6-4050-B24F-EC84B2938A92}" srcOrd="1" destOrd="0" presId="urn:microsoft.com/office/officeart/2005/8/layout/target3"/>
    <dgm:cxn modelId="{41AF4981-07F8-4CF0-A1B8-729BCEA34F6E}" type="presParOf" srcId="{3B596713-40CD-4AE9-AB15-C7131EE32904}" destId="{62D5E2D4-02FA-4332-81CF-F760AAAB3C57}" srcOrd="0" destOrd="0" presId="urn:microsoft.com/office/officeart/2005/8/layout/target3"/>
    <dgm:cxn modelId="{4937664A-45B5-4F9D-8C3C-E6FE31108F21}" type="presParOf" srcId="{3B596713-40CD-4AE9-AB15-C7131EE32904}" destId="{AE1AA8E6-1BE1-4598-A17F-990585ADA3DF}" srcOrd="1" destOrd="0" presId="urn:microsoft.com/office/officeart/2005/8/layout/target3"/>
    <dgm:cxn modelId="{3F05920C-5CDE-41EC-9A7B-AEB3D8500450}" type="presParOf" srcId="{3B596713-40CD-4AE9-AB15-C7131EE32904}" destId="{A43213F1-F00B-42ED-AF85-36CEA3B0EA8E}" srcOrd="2" destOrd="0" presId="urn:microsoft.com/office/officeart/2005/8/layout/target3"/>
    <dgm:cxn modelId="{93C6D794-747A-4972-851F-D68D1D9A50B4}" type="presParOf" srcId="{3B596713-40CD-4AE9-AB15-C7131EE32904}" destId="{6533861A-8DC6-4050-B24F-EC84B2938A92}" srcOrd="3" destOrd="0" presId="urn:microsoft.com/office/officeart/2005/8/layout/target3"/>
  </dgm:cxnLst>
  <dgm:bg>
    <a:solidFill>
      <a:srgbClr val="FFFFCC"/>
    </a:solidFill>
    <a:effectLst/>
  </dgm:bg>
  <dgm:whole>
    <a:ln w="28575">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83F3-0E4E-47BF-9451-F74B13E27051}">
      <dsp:nvSpPr>
        <dsp:cNvPr id="0" name=""/>
        <dsp:cNvSpPr/>
      </dsp:nvSpPr>
      <dsp:spPr>
        <a:xfrm rot="5400000">
          <a:off x="-205526" y="443173"/>
          <a:ext cx="1347506" cy="943254"/>
        </a:xfrm>
        <a:prstGeom prst="chevron">
          <a:avLst/>
        </a:prstGeom>
        <a:solidFill>
          <a:srgbClr val="A50021"/>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S</a:t>
          </a:r>
          <a:endParaRPr lang="en-US" sz="2800" b="1" kern="1200" dirty="0"/>
        </a:p>
      </dsp:txBody>
      <dsp:txXfrm rot="-5400000">
        <a:off x="-3400" y="712674"/>
        <a:ext cx="943254" cy="404252"/>
      </dsp:txXfrm>
    </dsp:sp>
    <dsp:sp modelId="{582C67D6-DE59-4089-8356-CAD5A611B568}">
      <dsp:nvSpPr>
        <dsp:cNvPr id="0" name=""/>
        <dsp:cNvSpPr/>
      </dsp:nvSpPr>
      <dsp:spPr>
        <a:xfrm rot="5400000">
          <a:off x="3736380" y="-2765474"/>
          <a:ext cx="1319092" cy="6905345"/>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S</a:t>
          </a:r>
          <a:r>
            <a:rPr lang="en-US" sz="2400" b="1" kern="1200" dirty="0" smtClean="0">
              <a:solidFill>
                <a:schemeClr val="tx1"/>
              </a:solidFill>
            </a:rPr>
            <a:t>it</a:t>
          </a:r>
          <a:r>
            <a:rPr lang="en-US" sz="2800" b="1" kern="1200" dirty="0" smtClean="0">
              <a:solidFill>
                <a:schemeClr val="tx1"/>
              </a:solidFill>
            </a:rPr>
            <a:t> </a:t>
          </a:r>
          <a:r>
            <a:rPr lang="en-US" sz="2400" b="1" kern="1200" dirty="0" smtClean="0">
              <a:solidFill>
                <a:schemeClr val="tx1"/>
              </a:solidFill>
            </a:rPr>
            <a:t>and organize materials.</a:t>
          </a:r>
          <a:endParaRPr lang="en-US" sz="2400" b="1"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Take a seat with your partner in the </a:t>
          </a:r>
          <a:r>
            <a:rPr lang="en-US" sz="1800" b="1" i="1" kern="1200" dirty="0" smtClean="0">
              <a:solidFill>
                <a:schemeClr val="tx1"/>
              </a:solidFill>
            </a:rPr>
            <a:t>Community Forum</a:t>
          </a:r>
          <a:r>
            <a:rPr lang="en-US" sz="1800" b="0" kern="1200" dirty="0" smtClean="0">
              <a:solidFill>
                <a:schemeClr val="tx1"/>
              </a:solidFill>
            </a:rPr>
            <a:t>.</a:t>
          </a:r>
          <a:endParaRPr lang="en-US" sz="1800" b="0" kern="1200" dirty="0">
            <a:solidFill>
              <a:schemeClr val="tx1"/>
            </a:solidFill>
          </a:endParaRPr>
        </a:p>
      </dsp:txBody>
      <dsp:txXfrm rot="-5400000">
        <a:off x="943254" y="92045"/>
        <a:ext cx="6840952" cy="1190306"/>
      </dsp:txXfrm>
    </dsp:sp>
    <dsp:sp modelId="{3150CBD8-11B6-453F-83C1-A5A5EC4DEF5A}">
      <dsp:nvSpPr>
        <dsp:cNvPr id="0" name=""/>
        <dsp:cNvSpPr/>
      </dsp:nvSpPr>
      <dsp:spPr>
        <a:xfrm rot="5400000">
          <a:off x="-132905" y="1892225"/>
          <a:ext cx="1347506" cy="943254"/>
        </a:xfrm>
        <a:prstGeom prst="chevron">
          <a:avLst/>
        </a:prstGeom>
        <a:solidFill>
          <a:srgbClr val="A50021"/>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2800" b="1" kern="1200" dirty="0" smtClean="0"/>
            <a:t>E</a:t>
          </a:r>
        </a:p>
      </dsp:txBody>
      <dsp:txXfrm rot="-5400000">
        <a:off x="69221" y="2161726"/>
        <a:ext cx="943254" cy="404252"/>
      </dsp:txXfrm>
    </dsp:sp>
    <dsp:sp modelId="{31680A30-3461-4126-9B68-EC44F5891054}">
      <dsp:nvSpPr>
        <dsp:cNvPr id="0" name=""/>
        <dsp:cNvSpPr/>
      </dsp:nvSpPr>
      <dsp:spPr>
        <a:xfrm rot="5400000">
          <a:off x="3650199" y="-1425712"/>
          <a:ext cx="1452198" cy="6918949"/>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i="0" kern="1200" dirty="0" smtClean="0">
              <a:solidFill>
                <a:srgbClr val="A50021"/>
              </a:solidFill>
            </a:rPr>
            <a:t>E</a:t>
          </a:r>
          <a:r>
            <a:rPr lang="en-US" sz="2400" b="1" i="0" kern="1200" dirty="0" smtClean="0"/>
            <a:t>xamine</a:t>
          </a:r>
          <a:r>
            <a:rPr lang="en-US" sz="2400" i="0" kern="1200" dirty="0" smtClean="0"/>
            <a:t> </a:t>
          </a:r>
          <a:r>
            <a:rPr lang="en-US" sz="2400" b="1" i="0" kern="1200" dirty="0" smtClean="0"/>
            <a:t>and follow directions:</a:t>
          </a:r>
          <a:endParaRPr lang="en-US" sz="2400" kern="1200" dirty="0"/>
        </a:p>
        <a:p>
          <a:pPr marL="342900" lvl="2" indent="-171450" algn="l" defTabSz="800100">
            <a:lnSpc>
              <a:spcPct val="90000"/>
            </a:lnSpc>
            <a:spcBef>
              <a:spcPct val="0"/>
            </a:spcBef>
            <a:spcAft>
              <a:spcPct val="15000"/>
            </a:spcAft>
            <a:buChar char="••"/>
          </a:pPr>
          <a:r>
            <a:rPr lang="en-US" sz="1800" b="0" kern="1200" dirty="0" smtClean="0">
              <a:solidFill>
                <a:schemeClr val="tx1"/>
              </a:solidFill>
            </a:rPr>
            <a:t>Review the </a:t>
          </a:r>
          <a:r>
            <a:rPr lang="en-US" sz="1800" b="1" i="0" kern="1200" dirty="0" smtClean="0">
              <a:solidFill>
                <a:schemeClr val="tx1"/>
              </a:solidFill>
            </a:rPr>
            <a:t>Learning Community Standards </a:t>
          </a:r>
          <a:r>
            <a:rPr lang="en-US" sz="1800" b="0" kern="1200" dirty="0" smtClean="0">
              <a:solidFill>
                <a:schemeClr val="tx1"/>
              </a:solidFill>
            </a:rPr>
            <a:t>presented in Getting Started starting on pg. 10.  </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Think about how you are going to implement them into your Learning Community and share with your partner. </a:t>
          </a:r>
          <a:endParaRPr lang="en-US" sz="1800" b="0" kern="1200" dirty="0">
            <a:solidFill>
              <a:schemeClr val="tx1"/>
            </a:solidFill>
          </a:endParaRPr>
        </a:p>
      </dsp:txBody>
      <dsp:txXfrm rot="-5400000">
        <a:off x="916824" y="1378553"/>
        <a:ext cx="6848059" cy="1310418"/>
      </dsp:txXfrm>
    </dsp:sp>
    <dsp:sp modelId="{D0491403-681B-4811-95C4-7C532FBB7D11}">
      <dsp:nvSpPr>
        <dsp:cNvPr id="0" name=""/>
        <dsp:cNvSpPr/>
      </dsp:nvSpPr>
      <dsp:spPr>
        <a:xfrm rot="5400000">
          <a:off x="-205526" y="3388736"/>
          <a:ext cx="1347506" cy="943254"/>
        </a:xfrm>
        <a:prstGeom prst="chevron">
          <a:avLst/>
        </a:prstGeom>
        <a:solidFill>
          <a:srgbClr val="A50021"/>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T</a:t>
          </a:r>
          <a:endParaRPr lang="en-US" sz="2800" b="1" kern="1200" dirty="0"/>
        </a:p>
      </dsp:txBody>
      <dsp:txXfrm rot="-5400000">
        <a:off x="-3400" y="3658237"/>
        <a:ext cx="943254" cy="404252"/>
      </dsp:txXfrm>
    </dsp:sp>
    <dsp:sp modelId="{B4090223-8742-430E-B81A-B2627AD9A608}">
      <dsp:nvSpPr>
        <dsp:cNvPr id="0" name=""/>
        <dsp:cNvSpPr/>
      </dsp:nvSpPr>
      <dsp:spPr>
        <a:xfrm rot="5400000">
          <a:off x="3525920" y="181363"/>
          <a:ext cx="1709733" cy="6909972"/>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T</a:t>
          </a:r>
          <a:r>
            <a:rPr lang="en-US" sz="2400" b="1" kern="1200" dirty="0" smtClean="0"/>
            <a:t>ake the Challenge!</a:t>
          </a:r>
          <a:endParaRPr lang="en-US" sz="2400" b="1" kern="1200" dirty="0"/>
        </a:p>
        <a:p>
          <a:pPr marL="342900" lvl="2" indent="-171450" algn="l" defTabSz="800100">
            <a:lnSpc>
              <a:spcPct val="90000"/>
            </a:lnSpc>
            <a:spcBef>
              <a:spcPct val="0"/>
            </a:spcBef>
            <a:spcAft>
              <a:spcPct val="15000"/>
            </a:spcAft>
            <a:buChar char="••"/>
          </a:pPr>
          <a:r>
            <a:rPr lang="en-US" sz="1800" b="0" i="0" kern="1200" dirty="0" smtClean="0">
              <a:solidFill>
                <a:schemeClr val="tx1"/>
              </a:solidFill>
            </a:rPr>
            <a:t>Review and think about the </a:t>
          </a:r>
          <a:r>
            <a:rPr lang="en-US" sz="1800" b="1" i="1" kern="1200" dirty="0" smtClean="0">
              <a:solidFill>
                <a:schemeClr val="tx1"/>
              </a:solidFill>
            </a:rPr>
            <a:t>Challenge Question</a:t>
          </a:r>
          <a:r>
            <a:rPr lang="en-US" sz="1800" b="0" i="1" kern="1200" dirty="0" smtClean="0">
              <a:solidFill>
                <a:srgbClr val="C00000"/>
              </a:solidFill>
            </a:rPr>
            <a:t>:</a:t>
          </a:r>
          <a:endParaRPr lang="en-US" sz="1800" b="1" i="1" kern="1200" dirty="0">
            <a:solidFill>
              <a:srgbClr val="C00000"/>
            </a:solidFill>
          </a:endParaRPr>
        </a:p>
        <a:p>
          <a:pPr marL="342900" lvl="2" indent="-171450" algn="l" defTabSz="800100">
            <a:lnSpc>
              <a:spcPct val="90000"/>
            </a:lnSpc>
            <a:spcBef>
              <a:spcPct val="0"/>
            </a:spcBef>
            <a:spcAft>
              <a:spcPct val="15000"/>
            </a:spcAft>
            <a:buChar char="••"/>
          </a:pPr>
          <a:r>
            <a:rPr lang="en-US" sz="1800" b="1" i="1" kern="1200" baseline="0" dirty="0" smtClean="0">
              <a:solidFill>
                <a:srgbClr val="C00000"/>
              </a:solidFill>
            </a:rPr>
            <a:t>How does the use of various Learning Groups and HP Teaming Principles enhance learning opportunities for </a:t>
          </a:r>
          <a:r>
            <a:rPr lang="en-US" sz="1800" b="1" i="1" u="sng" kern="1200" baseline="0" dirty="0" smtClean="0">
              <a:solidFill>
                <a:srgbClr val="C00000"/>
              </a:solidFill>
            </a:rPr>
            <a:t>all</a:t>
          </a:r>
          <a:r>
            <a:rPr lang="en-US" sz="1800" b="1" i="1" kern="1200" baseline="0" dirty="0" smtClean="0">
              <a:solidFill>
                <a:srgbClr val="C00000"/>
              </a:solidFill>
            </a:rPr>
            <a:t> students, including those with special needs?</a:t>
          </a:r>
          <a:endParaRPr lang="en-US" sz="1800" b="1" i="1" kern="1200" dirty="0">
            <a:solidFill>
              <a:srgbClr val="C00000"/>
            </a:solidFill>
          </a:endParaRPr>
        </a:p>
      </dsp:txBody>
      <dsp:txXfrm rot="-5400000">
        <a:off x="925801" y="2864944"/>
        <a:ext cx="6826510" cy="15428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7FEED3-F6B7-4586-96D3-7159F43D83C1}" type="slidenum">
              <a:rPr lang="en-US" smtClean="0"/>
              <a:pPr/>
              <a:t>‹#›</a:t>
            </a:fld>
            <a:endParaRPr lang="en-US"/>
          </a:p>
        </p:txBody>
      </p:sp>
    </p:spTree>
    <p:extLst>
      <p:ext uri="{BB962C8B-B14F-4D97-AF65-F5344CB8AC3E}">
        <p14:creationId xmlns:p14="http://schemas.microsoft.com/office/powerpoint/2010/main" val="37254846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7F8CD8-2594-4A3D-8F2C-F56635F7E1C9}" type="slidenum">
              <a:rPr lang="en-US" smtClean="0"/>
              <a:pPr/>
              <a:t>‹#›</a:t>
            </a:fld>
            <a:endParaRPr lang="en-US"/>
          </a:p>
        </p:txBody>
      </p:sp>
    </p:spTree>
    <p:extLst>
      <p:ext uri="{BB962C8B-B14F-4D97-AF65-F5344CB8AC3E}">
        <p14:creationId xmlns:p14="http://schemas.microsoft.com/office/powerpoint/2010/main" val="17003945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Session</a:t>
            </a:r>
            <a:r>
              <a:rPr lang="en-US" baseline="0" dirty="0" smtClean="0"/>
              <a:t> 2.  </a:t>
            </a:r>
            <a:r>
              <a:rPr lang="en-US" b="1" baseline="0" dirty="0" smtClean="0"/>
              <a:t>Structured Cooperative Learning:  </a:t>
            </a:r>
            <a:r>
              <a:rPr lang="en-US" b="1" i="1" dirty="0" smtClean="0">
                <a:solidFill>
                  <a:schemeClr val="tx1"/>
                </a:solidFill>
              </a:rPr>
              <a:t>Learning Groups</a:t>
            </a:r>
            <a:r>
              <a:rPr lang="en-US" b="1" i="1" baseline="0" dirty="0" smtClean="0">
                <a:solidFill>
                  <a:schemeClr val="tx1"/>
                </a:solidFill>
              </a:rPr>
              <a:t> and </a:t>
            </a:r>
            <a:r>
              <a:rPr lang="en-US" b="1" i="1" dirty="0" smtClean="0">
                <a:solidFill>
                  <a:schemeClr val="tx1"/>
                </a:solidFill>
              </a:rPr>
              <a:t>HP Teaming Principles.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solidFill>
                <a:schemeClr val="tx1"/>
              </a:solidFill>
            </a:endParaRPr>
          </a:p>
          <a:p>
            <a:pPr eaLnBrk="1" hangingPunct="1">
              <a:spcBef>
                <a:spcPct val="0"/>
              </a:spcBef>
            </a:pPr>
            <a:r>
              <a:rPr lang="en-US" dirty="0" smtClean="0"/>
              <a:t>You will continue</a:t>
            </a:r>
            <a:r>
              <a:rPr lang="en-US" baseline="0" dirty="0" smtClean="0"/>
              <a:t> to use the </a:t>
            </a:r>
            <a:r>
              <a:rPr lang="en-US" b="1" baseline="0" dirty="0" smtClean="0"/>
              <a:t>TBCI</a:t>
            </a:r>
            <a:r>
              <a:rPr lang="en-US" baseline="0" dirty="0" smtClean="0"/>
              <a:t> as </a:t>
            </a:r>
            <a:r>
              <a:rPr lang="en-US" dirty="0" smtClean="0"/>
              <a:t>you progress through the </a:t>
            </a:r>
            <a:r>
              <a:rPr lang="en-US" b="1" dirty="0" smtClean="0"/>
              <a:t>Online Learning Events </a:t>
            </a:r>
            <a:r>
              <a:rPr lang="en-US" dirty="0" smtClean="0"/>
              <a:t>(</a:t>
            </a:r>
            <a:r>
              <a:rPr lang="en-US" b="1" dirty="0" smtClean="0"/>
              <a:t>OLEs</a:t>
            </a:r>
            <a:r>
              <a:rPr lang="en-US" dirty="0" smtClean="0"/>
              <a:t>), associated</a:t>
            </a:r>
            <a:r>
              <a:rPr lang="en-US" baseline="0" dirty="0" smtClean="0"/>
              <a:t> with these topics.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center of the hexagon is </a:t>
            </a:r>
            <a:r>
              <a:rPr lang="en-US" b="1" baseline="0" dirty="0" smtClean="0"/>
              <a:t>UDL (Universal Design for Learning), </a:t>
            </a:r>
            <a:r>
              <a:rPr lang="en-US" baseline="0" dirty="0" smtClean="0"/>
              <a:t>illustrating that </a:t>
            </a:r>
            <a:r>
              <a:rPr lang="en-US" b="1" baseline="0" dirty="0" smtClean="0"/>
              <a:t>UDL </a:t>
            </a:r>
            <a:r>
              <a:rPr lang="en-US" baseline="0" dirty="0" smtClean="0"/>
              <a:t>is central to all elements of </a:t>
            </a:r>
            <a:r>
              <a:rPr lang="en-US" b="1" baseline="0" dirty="0" smtClean="0"/>
              <a:t>Structured Cooperative Learning.  UDL </a:t>
            </a:r>
            <a:r>
              <a:rPr lang="en-US" baseline="0" dirty="0" smtClean="0"/>
              <a:t>provides guidelines fo</a:t>
            </a:r>
            <a:r>
              <a:rPr lang="en-US" dirty="0" smtClean="0"/>
              <a:t>r developing instructional goals, methods, materials, and assessments as well as organizing</a:t>
            </a:r>
            <a:r>
              <a:rPr lang="en-US" baseline="0" dirty="0" smtClean="0"/>
              <a:t> the learning environment to</a:t>
            </a:r>
            <a:r>
              <a:rPr lang="en-US" dirty="0" smtClean="0"/>
              <a:t> </a:t>
            </a:r>
            <a:r>
              <a:rPr lang="en-US" baseline="0" dirty="0" smtClean="0"/>
              <a:t>help</a:t>
            </a:r>
            <a:r>
              <a:rPr lang="en-US" dirty="0" smtClean="0"/>
              <a:t> </a:t>
            </a:r>
            <a:r>
              <a:rPr lang="en-US" i="0" dirty="0" smtClean="0"/>
              <a:t>everyone engage</a:t>
            </a:r>
            <a:r>
              <a:rPr lang="en-US" i="0" baseline="0" dirty="0" smtClean="0"/>
              <a:t> and become </a:t>
            </a:r>
            <a:r>
              <a:rPr lang="en-US" b="1" i="0" baseline="0" dirty="0" smtClean="0"/>
              <a:t>expert learners</a:t>
            </a:r>
            <a:r>
              <a:rPr lang="en-US" i="1" baseline="0" dirty="0" smtClean="0"/>
              <a:t>. </a:t>
            </a:r>
            <a:r>
              <a:rPr lang="en-US" i="0" baseline="0" dirty="0" smtClean="0"/>
              <a:t>However, this does not mean that </a:t>
            </a:r>
            <a:r>
              <a:rPr lang="en-US" b="1" i="0" baseline="0" dirty="0" smtClean="0"/>
              <a:t>UDL</a:t>
            </a:r>
            <a:r>
              <a:rPr lang="en-US" i="0" baseline="0" dirty="0" smtClean="0"/>
              <a:t> </a:t>
            </a:r>
            <a:r>
              <a:rPr lang="en-US" dirty="0" smtClean="0"/>
              <a:t>promotes a “one-size-fits-all” approach. Instead, </a:t>
            </a:r>
            <a:r>
              <a:rPr lang="en-US" b="1" dirty="0" smtClean="0"/>
              <a:t>UDL</a:t>
            </a:r>
            <a:r>
              <a:rPr lang="en-US" dirty="0" smtClean="0"/>
              <a:t> includes</a:t>
            </a:r>
            <a:r>
              <a:rPr lang="en-US" baseline="0" dirty="0" smtClean="0"/>
              <a:t> </a:t>
            </a:r>
            <a:r>
              <a:rPr lang="en-US" dirty="0" smtClean="0"/>
              <a:t>flexible approaches that can be tailored</a:t>
            </a:r>
            <a:r>
              <a:rPr lang="en-US" baseline="0" dirty="0" smtClean="0"/>
              <a:t> to address the needs of individual students</a:t>
            </a:r>
            <a:r>
              <a:rPr lang="en-US" dirty="0" smtClean="0"/>
              <a:t>.</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 first considerations for </a:t>
            </a:r>
            <a:r>
              <a:rPr lang="en-US" b="1" baseline="0" dirty="0" smtClean="0"/>
              <a:t>UDL</a:t>
            </a:r>
            <a:r>
              <a:rPr lang="en-US" baseline="0" dirty="0" smtClean="0"/>
              <a:t> is to ensure the classroom is organized for optimal instruction and student groups are formed strategically to maximize engagement and learning. Clearly defining the types of </a:t>
            </a:r>
            <a:r>
              <a:rPr lang="en-US" b="1" baseline="0" dirty="0" smtClean="0"/>
              <a:t>Learning Groups </a:t>
            </a:r>
            <a:r>
              <a:rPr lang="en-US" baseline="0" dirty="0" smtClean="0"/>
              <a:t>that will be utilized throughout the year sets the stage for students to work side-by-side during peer learning activities. In virtually no circumstance should students be placed together to complete an assignment or other instructional tasks without first planning for how the group structure and tasks will advance performance and learning. </a:t>
            </a:r>
          </a:p>
        </p:txBody>
      </p:sp>
      <p:sp>
        <p:nvSpPr>
          <p:cNvPr id="4" name="Slide Number Placeholder 3"/>
          <p:cNvSpPr>
            <a:spLocks noGrp="1"/>
          </p:cNvSpPr>
          <p:nvPr>
            <p:ph type="sldNum" sz="quarter" idx="10"/>
          </p:nvPr>
        </p:nvSpPr>
        <p:spPr/>
        <p:txBody>
          <a:bodyPr/>
          <a:lstStyle/>
          <a:p>
            <a:fld id="{CF7F8CD8-2594-4A3D-8F2C-F56635F7E1C9}"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baseline="0" dirty="0" smtClean="0">
                <a:solidFill>
                  <a:schemeClr val="tx1"/>
                </a:solidFill>
              </a:rPr>
              <a:t>NOTEBOOK:  </a:t>
            </a:r>
            <a:r>
              <a:rPr lang="en-US" sz="1200" b="0" i="1" baseline="0" dirty="0" smtClean="0">
                <a:solidFill>
                  <a:schemeClr val="tx1"/>
                </a:solidFill>
              </a:rPr>
              <a:t>SCL </a:t>
            </a:r>
          </a:p>
          <a:p>
            <a:endParaRPr lang="en-US" sz="1200" b="0" i="0" baseline="0" dirty="0" smtClean="0">
              <a:solidFill>
                <a:schemeClr val="tx1"/>
              </a:solidFill>
            </a:endParaRPr>
          </a:p>
          <a:p>
            <a:r>
              <a:rPr lang="en-US" sz="1200" b="0" i="0" baseline="0" dirty="0" smtClean="0">
                <a:solidFill>
                  <a:schemeClr val="tx1"/>
                </a:solidFill>
              </a:rPr>
              <a:t>This </a:t>
            </a:r>
            <a:r>
              <a:rPr lang="en-US" sz="1200" b="1" i="0" baseline="0" dirty="0" smtClean="0">
                <a:solidFill>
                  <a:schemeClr val="tx1"/>
                </a:solidFill>
              </a:rPr>
              <a:t>Presentation</a:t>
            </a:r>
            <a:r>
              <a:rPr lang="en-US" sz="1200" b="0" i="0" baseline="0" dirty="0" smtClean="0">
                <a:solidFill>
                  <a:schemeClr val="tx1"/>
                </a:solidFill>
              </a:rPr>
              <a:t> examines several types of grouping structures and how they are used in our </a:t>
            </a:r>
            <a:r>
              <a:rPr lang="en-US" sz="1200" b="1" i="0" baseline="0" dirty="0" smtClean="0">
                <a:solidFill>
                  <a:schemeClr val="tx1"/>
                </a:solidFill>
              </a:rPr>
              <a:t>BUZzzz Learning Community</a:t>
            </a:r>
            <a:r>
              <a:rPr lang="en-US" sz="1200" b="0" i="0" baseline="0" dirty="0" smtClean="0">
                <a:solidFill>
                  <a:schemeClr val="tx1"/>
                </a:solidFill>
              </a:rPr>
              <a:t>.  </a:t>
            </a:r>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404448FA-F9A4-4617-998C-A5D78C3BB306}" type="slidenum">
              <a:rPr lang="en-US" smtClean="0"/>
              <a:pPr>
                <a:defRPr/>
              </a:pPr>
              <a:t>12</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endParaRPr lang="en-US" baseline="0" dirty="0" smtClean="0"/>
          </a:p>
          <a:p>
            <a:pPr eaLnBrk="1" hangingPunct="1"/>
            <a:r>
              <a:rPr lang="en-US" baseline="0" dirty="0" smtClean="0"/>
              <a:t>All teachers must address grouping students in the class. One of the first decisions related to grouping is how to configure the desk/table arrangement in the classroom.  Let’s look at some typical types of grouping arrangements.  </a:t>
            </a:r>
          </a:p>
          <a:p>
            <a:pPr eaLnBrk="1" hangingPunct="1"/>
            <a:endParaRPr lang="en-US" baseline="0" dirty="0" smtClean="0"/>
          </a:p>
          <a:p>
            <a:pPr eaLnBrk="1" hangingPunct="1"/>
            <a:r>
              <a:rPr lang="en-US" baseline="0" dirty="0" smtClean="0"/>
              <a:t>Next, we are going to create a </a:t>
            </a:r>
            <a:r>
              <a:rPr lang="en-US" b="1" baseline="0" dirty="0" smtClean="0"/>
              <a:t>People Graph</a:t>
            </a:r>
            <a:r>
              <a:rPr lang="en-US" b="0" baseline="0" dirty="0" smtClean="0"/>
              <a:t> to review different types of grouping arrangements you have experienced as a student and teacher.</a:t>
            </a:r>
            <a:r>
              <a:rPr lang="en-US" baseline="0" dirty="0" smtClean="0"/>
              <a:t>  And, as you prepare for this next activity, remember the principle—</a:t>
            </a:r>
            <a:r>
              <a:rPr lang="en-US" b="1" baseline="0" dirty="0" smtClean="0"/>
              <a:t>Engage</a:t>
            </a:r>
            <a:r>
              <a:rPr lang="en-US" baseline="0" dirty="0" smtClean="0"/>
              <a:t>. So, let’s make a People Graph with enthusiasm!</a:t>
            </a:r>
          </a:p>
          <a:p>
            <a:pPr eaLnBrk="1" hangingPunct="1"/>
            <a:endParaRPr lang="en-US" baseline="0" dirty="0" smtClean="0"/>
          </a:p>
          <a:p>
            <a:pPr eaLnBrk="1" hangingPunct="1"/>
            <a:r>
              <a:rPr lang="en-US" b="1" u="sng" baseline="0" dirty="0" smtClean="0"/>
              <a:t>Preparation:</a:t>
            </a:r>
          </a:p>
          <a:p>
            <a:pPr marL="228600" indent="-228600" eaLnBrk="1" hangingPunct="1">
              <a:buFont typeface="+mj-lt"/>
              <a:buAutoNum type="arabicPeriod"/>
            </a:pPr>
            <a:r>
              <a:rPr lang="en-US" b="0" u="none" baseline="0" dirty="0" smtClean="0"/>
              <a:t>Create full page pictures of each grouping arrangement.</a:t>
            </a:r>
          </a:p>
          <a:p>
            <a:pPr eaLnBrk="1" hangingPunct="1"/>
            <a:endParaRPr lang="en-US" baseline="0" dirty="0" smtClean="0"/>
          </a:p>
          <a:p>
            <a:pPr eaLnBrk="1" hangingPunct="1"/>
            <a:r>
              <a:rPr lang="en-US" b="1" u="sng" baseline="0" dirty="0" smtClean="0"/>
              <a:t>ACTIVITY:</a:t>
            </a:r>
          </a:p>
          <a:p>
            <a:pPr eaLnBrk="1" hangingPunct="1"/>
            <a:r>
              <a:rPr lang="en-US" b="1" u="none" baseline="0" dirty="0" smtClean="0"/>
              <a:t>People Graph</a:t>
            </a:r>
          </a:p>
          <a:p>
            <a:pPr marL="0" indent="0" eaLnBrk="1" hangingPunct="1">
              <a:buNone/>
            </a:pPr>
            <a:endParaRPr lang="en-US" baseline="0" dirty="0" smtClean="0"/>
          </a:p>
          <a:p>
            <a:pPr marL="0" indent="0" eaLnBrk="1" hangingPunct="1">
              <a:buNone/>
            </a:pPr>
            <a:r>
              <a:rPr lang="en-US" b="1" u="sng" baseline="0" dirty="0" smtClean="0"/>
              <a:t>DIRECTIONS:</a:t>
            </a:r>
          </a:p>
          <a:p>
            <a:pPr marL="228600" indent="-228600" eaLnBrk="1" hangingPunct="1">
              <a:buAutoNum type="arabicPeriod"/>
            </a:pPr>
            <a:r>
              <a:rPr lang="en-US" baseline="0" dirty="0" smtClean="0"/>
              <a:t>Place different grouping cards (i.e. rows, horseshoe, pairs, groups/teams, circle) along a continuum on the floor.</a:t>
            </a:r>
          </a:p>
          <a:p>
            <a:pPr marL="228600" indent="-228600" eaLnBrk="1" hangingPunct="1">
              <a:buAutoNum type="arabicPeriod"/>
            </a:pPr>
            <a:r>
              <a:rPr lang="en-US" baseline="0" dirty="0" smtClean="0"/>
              <a:t>Review the types of Grouping Arrangements with participants.</a:t>
            </a:r>
          </a:p>
          <a:p>
            <a:pPr marL="228600" indent="-228600" eaLnBrk="1" hangingPunct="1">
              <a:buAutoNum type="arabicPeriod"/>
            </a:pPr>
            <a:r>
              <a:rPr lang="en-US" baseline="0" dirty="0" smtClean="0"/>
              <a:t>Have participants complete a 1-2-3 transition to the graphing area.</a:t>
            </a:r>
          </a:p>
          <a:p>
            <a:pPr marL="228600" indent="-228600" eaLnBrk="1" hangingPunct="1">
              <a:buAutoNum type="arabicPeriod"/>
            </a:pPr>
            <a:r>
              <a:rPr lang="en-US" baseline="0" dirty="0" smtClean="0"/>
              <a:t>Ask participants “Think about when you were in elementary school.  What was the primary grouping arrangement for instruction?”</a:t>
            </a:r>
          </a:p>
          <a:p>
            <a:pPr marL="228600" indent="-228600" eaLnBrk="1" hangingPunct="1">
              <a:buAutoNum type="arabicPeriod"/>
            </a:pPr>
            <a:r>
              <a:rPr lang="en-US" baseline="0" dirty="0" smtClean="0"/>
              <a:t>Participants will then line up behind the grouping arrangement that corresponds with their answer (standing in a line).</a:t>
            </a:r>
          </a:p>
          <a:p>
            <a:pPr marL="228600" indent="-228600" eaLnBrk="1" hangingPunct="1">
              <a:buAutoNum type="arabicPeriod"/>
            </a:pPr>
            <a:r>
              <a:rPr lang="en-US" baseline="0" dirty="0" smtClean="0"/>
              <a:t>Follow-up:  How helpful was this structure to your learning?  Did it promote engagement?</a:t>
            </a:r>
          </a:p>
          <a:p>
            <a:pPr marL="228600" indent="-228600" eaLnBrk="1" hangingPunct="1">
              <a:buAutoNum type="arabicPeriod"/>
            </a:pPr>
            <a:r>
              <a:rPr lang="en-US" baseline="0" dirty="0" smtClean="0"/>
              <a:t>Next, ask participants, “Think about how your classroom is structured.  What is your primary grouping arrangement for instruction?”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Participants will then line up behind the grouping arrangement that corresponds with their answer(standing in a line).</a:t>
            </a:r>
          </a:p>
          <a:p>
            <a:pPr marL="228600" indent="-228600" eaLnBrk="1" hangingPunct="1">
              <a:buAutoNum type="arabicPeriod"/>
            </a:pPr>
            <a:r>
              <a:rPr lang="en-US" baseline="0" dirty="0" smtClean="0"/>
              <a:t>Follow-up:  Participants standing in Groups/Teams category, choose whether they use groups or teams and why.</a:t>
            </a:r>
          </a:p>
          <a:p>
            <a:pPr eaLnBrk="1" hangingPunct="1"/>
            <a:endParaRPr lang="en-US" baseline="0" dirty="0" smtClean="0"/>
          </a:p>
          <a:p>
            <a:pPr eaLnBrk="1" hangingPunct="1"/>
            <a:r>
              <a:rPr lang="en-US" baseline="0" dirty="0" smtClean="0"/>
              <a:t>Additional questions if needed:</a:t>
            </a:r>
          </a:p>
          <a:p>
            <a:pPr marL="171450" indent="-171450" eaLnBrk="1" hangingPunct="1">
              <a:buFont typeface="Arial" panose="020B0604020202020204" pitchFamily="34" charset="0"/>
              <a:buChar char="•"/>
            </a:pPr>
            <a:r>
              <a:rPr lang="en-US" baseline="0" dirty="0" smtClean="0"/>
              <a:t>What is the next grouping structure you most frequently use?</a:t>
            </a:r>
          </a:p>
          <a:p>
            <a:pPr marL="171450" indent="-171450" eaLnBrk="1" hangingPunct="1">
              <a:buFont typeface="Arial" panose="020B0604020202020204" pitchFamily="34" charset="0"/>
              <a:buChar char="•"/>
            </a:pPr>
            <a:r>
              <a:rPr lang="en-US" baseline="0" dirty="0" smtClean="0"/>
              <a:t>What grouping structure do you use the least?</a:t>
            </a:r>
          </a:p>
          <a:p>
            <a:pPr marL="171450" indent="-171450" eaLnBrk="1" hangingPunct="1">
              <a:buFont typeface="Arial" panose="020B0604020202020204" pitchFamily="34" charset="0"/>
              <a:buChar char="•"/>
            </a:pPr>
            <a:r>
              <a:rPr lang="en-US" baseline="0" dirty="0" smtClean="0"/>
              <a:t>What grouping structure do you like to use the most?</a:t>
            </a:r>
          </a:p>
          <a:p>
            <a:pPr marL="171450" indent="-171450" eaLnBrk="1" hangingPunct="1">
              <a:buFont typeface="Arial" panose="020B0604020202020204" pitchFamily="34" charset="0"/>
              <a:buChar char="•"/>
            </a:pPr>
            <a:endParaRPr lang="en-US" baseline="0" dirty="0" smtClean="0"/>
          </a:p>
          <a:p>
            <a:pPr marL="0" indent="0" eaLnBrk="1" hangingPunct="1">
              <a:buFont typeface="Arial" panose="020B0604020202020204" pitchFamily="34" charset="0"/>
              <a:buNone/>
            </a:pPr>
            <a:r>
              <a:rPr lang="en-US" i="1" baseline="0" dirty="0" smtClean="0"/>
              <a:t>Recommended time for this activity is:  15 minutes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0101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36C0D185-A61A-4320-943C-AB7B791E8915}" type="slidenum">
              <a:rPr lang="en-US" smtClean="0"/>
              <a:pPr>
                <a:defRPr/>
              </a:pPr>
              <a:t>13</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i="1" kern="1200" baseline="0" dirty="0" smtClean="0">
              <a:solidFill>
                <a:schemeClr val="tx1"/>
              </a:solidFill>
              <a:effectLst/>
              <a:latin typeface="+mn-lt"/>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solidFill>
                  <a:schemeClr val="tx1"/>
                </a:solidFill>
              </a:rPr>
              <a:t>Basically, there are five types of </a:t>
            </a:r>
            <a:r>
              <a:rPr lang="en-US" b="1" baseline="0" dirty="0" smtClean="0">
                <a:solidFill>
                  <a:schemeClr val="tx1"/>
                </a:solidFill>
              </a:rPr>
              <a:t>Learning Groups</a:t>
            </a:r>
            <a:r>
              <a:rPr lang="en-US" baseline="0" dirty="0" smtClean="0">
                <a:solidFill>
                  <a:schemeClr val="tx1"/>
                </a:solidFill>
              </a:rPr>
              <a:t> used within the </a:t>
            </a:r>
            <a:r>
              <a:rPr lang="en-US" b="1" baseline="0" dirty="0" smtClean="0">
                <a:solidFill>
                  <a:schemeClr val="tx1"/>
                </a:solidFill>
              </a:rPr>
              <a:t>BUZzzz Learning Community</a:t>
            </a:r>
            <a:r>
              <a:rPr lang="en-US" baseline="0" dirty="0" smtClean="0">
                <a:solidFill>
                  <a:schemeClr val="tx1"/>
                </a:solidFill>
              </a:rPr>
              <a:t>:  </a:t>
            </a:r>
            <a:r>
              <a:rPr lang="en-US" b="1" i="0" baseline="0" dirty="0" smtClean="0">
                <a:solidFill>
                  <a:schemeClr val="tx1"/>
                </a:solidFill>
              </a:rPr>
              <a:t>Community Forum, Cluster Groups, Cooperative Groups, Power Partners, and High Performance Learning Teams.  </a:t>
            </a:r>
            <a:r>
              <a:rPr lang="en-US" b="0" i="0" baseline="0" dirty="0" smtClean="0">
                <a:solidFill>
                  <a:schemeClr val="tx1"/>
                </a:solidFill>
                <a:cs typeface="Times New Roman" pitchFamily="18" charset="0"/>
              </a:rPr>
              <a:t>Across all of these </a:t>
            </a:r>
            <a:r>
              <a:rPr lang="en-US" i="0" dirty="0" smtClean="0">
                <a:solidFill>
                  <a:schemeClr val="tx1"/>
                </a:solidFill>
                <a:cs typeface="Times New Roman" pitchFamily="18" charset="0"/>
              </a:rPr>
              <a:t>groups,</a:t>
            </a:r>
            <a:r>
              <a:rPr lang="en-US" i="0" baseline="0" dirty="0" smtClean="0">
                <a:solidFill>
                  <a:schemeClr val="tx1"/>
                </a:solidFill>
                <a:cs typeface="Times New Roman" pitchFamily="18" charset="0"/>
              </a:rPr>
              <a:t> students are expected to work toward </a:t>
            </a:r>
            <a:r>
              <a:rPr lang="en-US" i="0" dirty="0" smtClean="0">
                <a:solidFill>
                  <a:schemeClr val="tx1"/>
                </a:solidFill>
                <a:cs typeface="Times New Roman" pitchFamily="18" charset="0"/>
              </a:rPr>
              <a:t>a common purpose, achieve, and help each other to succeed. </a:t>
            </a:r>
            <a:r>
              <a:rPr lang="en-US" dirty="0" smtClean="0">
                <a:solidFill>
                  <a:schemeClr val="tx1"/>
                </a:solidFill>
              </a:rPr>
              <a:t>Moreover,</a:t>
            </a:r>
            <a:r>
              <a:rPr lang="en-US" baseline="0" dirty="0" smtClean="0">
                <a:solidFill>
                  <a:schemeClr val="tx1"/>
                </a:solidFill>
              </a:rPr>
              <a:t> when working together they acquire fundamental skills relative to productive group work, which are necessary for realizing the benefits of peer-assisted instructional approaches used in the </a:t>
            </a:r>
            <a:r>
              <a:rPr lang="en-US" b="1" baseline="0" dirty="0" err="1" smtClean="0">
                <a:solidFill>
                  <a:schemeClr val="tx1"/>
                </a:solidFill>
              </a:rPr>
              <a:t>BUZzzz</a:t>
            </a:r>
            <a:r>
              <a:rPr lang="en-US" baseline="0" dirty="0" smtClean="0">
                <a:solidFill>
                  <a:schemeClr val="tx1"/>
                </a:solidFill>
              </a:rPr>
              <a:t> program.  It is important to note </a:t>
            </a:r>
            <a:r>
              <a:rPr lang="en-US" i="0" baseline="0" dirty="0" smtClean="0">
                <a:solidFill>
                  <a:schemeClr val="tx1"/>
                </a:solidFill>
              </a:rPr>
              <a:t>that e</a:t>
            </a:r>
            <a:r>
              <a:rPr lang="en-US" i="0" dirty="0" smtClean="0">
                <a:solidFill>
                  <a:schemeClr val="tx1"/>
                </a:solidFill>
              </a:rPr>
              <a:t>xtensive research for over 30 years has demonstrated the effectiveness of peer-assisted learning methodologies,</a:t>
            </a:r>
            <a:r>
              <a:rPr lang="en-US" i="0" baseline="0" dirty="0" smtClean="0">
                <a:solidFill>
                  <a:schemeClr val="tx1"/>
                </a:solidFill>
              </a:rPr>
              <a:t> such as </a:t>
            </a:r>
            <a:r>
              <a:rPr lang="en-US" b="0" i="0" baseline="0" dirty="0" smtClean="0">
                <a:solidFill>
                  <a:schemeClr val="tx1"/>
                </a:solidFill>
              </a:rPr>
              <a:t>c</a:t>
            </a:r>
            <a:r>
              <a:rPr lang="en-US" b="0" i="0" dirty="0" smtClean="0">
                <a:solidFill>
                  <a:schemeClr val="tx1"/>
                </a:solidFill>
              </a:rPr>
              <a:t>ooperative learning</a:t>
            </a:r>
            <a:r>
              <a:rPr lang="en-US" b="0" i="0" baseline="0" dirty="0" smtClean="0">
                <a:solidFill>
                  <a:schemeClr val="tx1"/>
                </a:solidFill>
              </a:rPr>
              <a:t> </a:t>
            </a:r>
            <a:r>
              <a:rPr lang="en-US" i="0" dirty="0" smtClean="0">
                <a:solidFill>
                  <a:schemeClr val="tx1"/>
                </a:solidFill>
              </a:rPr>
              <a:t>and student learning teams,</a:t>
            </a:r>
            <a:r>
              <a:rPr lang="en-US" i="0" baseline="0" dirty="0" smtClean="0">
                <a:solidFill>
                  <a:schemeClr val="tx1"/>
                </a:solidFill>
              </a:rPr>
              <a:t> </a:t>
            </a:r>
            <a:r>
              <a:rPr lang="en-US" i="0" dirty="0" smtClean="0">
                <a:solidFill>
                  <a:schemeClr val="tx1"/>
                </a:solidFill>
              </a:rPr>
              <a:t>for promoting positive academic and behavioral outcomes for students, including students with special needs</a:t>
            </a:r>
            <a:r>
              <a:rPr lang="en-US" i="0" baseline="0" dirty="0" smtClean="0">
                <a:solidFill>
                  <a:schemeClr val="tx1"/>
                </a:solidFill>
              </a:rPr>
              <a:t> (</a:t>
            </a:r>
            <a:r>
              <a:rPr lang="en-US" sz="1200" b="0" i="0" u="none" strike="noStrike" kern="1200" baseline="0" dirty="0" smtClean="0">
                <a:solidFill>
                  <a:schemeClr val="tx1"/>
                </a:solidFill>
                <a:latin typeface="+mn-lt"/>
                <a:ea typeface="+mn-ea"/>
                <a:cs typeface="+mn-cs"/>
              </a:rPr>
              <a:t>Slavin, Lake, &amp; Groff, 2008).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solidFill>
                  <a:schemeClr val="tx1"/>
                </a:solidFill>
              </a:rPr>
              <a:t>The </a:t>
            </a:r>
            <a:r>
              <a:rPr lang="en-US" b="1" baseline="0" dirty="0" smtClean="0">
                <a:solidFill>
                  <a:schemeClr val="tx1"/>
                </a:solidFill>
              </a:rPr>
              <a:t>Learning Groups </a:t>
            </a:r>
            <a:r>
              <a:rPr lang="en-US" baseline="0" dirty="0" smtClean="0">
                <a:solidFill>
                  <a:schemeClr val="tx1"/>
                </a:solidFill>
              </a:rPr>
              <a:t>differ in relation to how they are structured and to the intensity of teamwork. </a:t>
            </a:r>
            <a:r>
              <a:rPr lang="en-US" dirty="0" smtClean="0">
                <a:solidFill>
                  <a:schemeClr val="tx1"/>
                </a:solidFill>
              </a:rPr>
              <a:t>Within</a:t>
            </a:r>
            <a:r>
              <a:rPr lang="en-US" baseline="0" dirty="0" smtClean="0">
                <a:solidFill>
                  <a:schemeClr val="tx1"/>
                </a:solidFill>
              </a:rPr>
              <a:t> three years, teachers should be competent in facilitating the entire continuum of groups, from low structured to highly structured. </a:t>
            </a:r>
            <a:r>
              <a:rPr lang="en-US" dirty="0" smtClean="0">
                <a:solidFill>
                  <a:schemeClr val="tx1"/>
                </a:solidFill>
              </a:rPr>
              <a:t>It</a:t>
            </a:r>
            <a:r>
              <a:rPr lang="en-US" baseline="0" dirty="0" smtClean="0">
                <a:solidFill>
                  <a:schemeClr val="tx1"/>
                </a:solidFill>
              </a:rPr>
              <a:t> is expected that</a:t>
            </a:r>
            <a:r>
              <a:rPr lang="en-US" dirty="0" smtClean="0">
                <a:solidFill>
                  <a:schemeClr val="tx1"/>
                </a:solidFill>
              </a:rPr>
              <a:t> teachers are</a:t>
            </a:r>
            <a:r>
              <a:rPr lang="en-US" baseline="0" dirty="0" smtClean="0">
                <a:solidFill>
                  <a:schemeClr val="tx1"/>
                </a:solidFill>
              </a:rPr>
              <a:t> able to form these different groups </a:t>
            </a:r>
            <a:r>
              <a:rPr lang="en-US" dirty="0" smtClean="0">
                <a:solidFill>
                  <a:schemeClr val="tx1"/>
                </a:solidFill>
              </a:rPr>
              <a:t>in relation to instructional</a:t>
            </a:r>
            <a:r>
              <a:rPr lang="en-US" baseline="0" dirty="0" smtClean="0">
                <a:solidFill>
                  <a:schemeClr val="tx1"/>
                </a:solidFill>
              </a:rPr>
              <a:t> needs and manage them as </a:t>
            </a:r>
            <a:r>
              <a:rPr lang="en-US" dirty="0" smtClean="0">
                <a:solidFill>
                  <a:schemeClr val="tx1"/>
                </a:solidFill>
              </a:rPr>
              <a:t>interdependent,</a:t>
            </a:r>
            <a:r>
              <a:rPr lang="en-US" baseline="0" dirty="0" smtClean="0">
                <a:solidFill>
                  <a:schemeClr val="tx1"/>
                </a:solidFill>
              </a:rPr>
              <a:t> working components of the </a:t>
            </a:r>
            <a:r>
              <a:rPr lang="en-US" b="1" baseline="0" dirty="0" smtClean="0">
                <a:solidFill>
                  <a:schemeClr val="tx1"/>
                </a:solidFill>
              </a:rPr>
              <a:t>Learning Community</a:t>
            </a:r>
            <a:r>
              <a:rPr lang="en-US" baseline="0" dirty="0" smtClean="0">
                <a:solidFill>
                  <a:schemeClr val="tx1"/>
                </a:solidFill>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solidFill>
                <a:schemeClr val="tx1"/>
              </a:solidFill>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mn-lt"/>
                <a:ea typeface="+mn-ea"/>
                <a:cs typeface="+mn-cs"/>
              </a:rPr>
              <a:t>Reference</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err="1" smtClean="0">
                <a:solidFill>
                  <a:schemeClr val="tx1"/>
                </a:solidFill>
                <a:effectLst/>
              </a:rPr>
              <a:t>Slavin</a:t>
            </a:r>
            <a:r>
              <a:rPr lang="en-US" dirty="0" smtClean="0">
                <a:solidFill>
                  <a:schemeClr val="tx1"/>
                </a:solidFill>
                <a:effectLst/>
              </a:rPr>
              <a:t>, R. E., Lake, C., &amp; Groff, C. (2008, October). Effective programs in middle and high school mathematics: A best evidence synthesis. Baltimore, MD: Johns Hopkins University, Center for Data-Driven Reform in Education.</a:t>
            </a:r>
            <a:endParaRPr lang="en-US" dirty="0" smtClean="0">
              <a:solidFill>
                <a:schemeClr val="tx1"/>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8235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36C0D185-A61A-4320-943C-AB7B791E8915}" type="slidenum">
              <a:rPr lang="en-US" smtClean="0"/>
              <a:pPr>
                <a:defRPr/>
              </a:pPr>
              <a:t>14</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Although all </a:t>
            </a:r>
            <a:r>
              <a:rPr lang="en-US" b="1" baseline="0" dirty="0" smtClean="0"/>
              <a:t>Learning Groups </a:t>
            </a:r>
            <a:r>
              <a:rPr lang="en-US" baseline="0" dirty="0" smtClean="0"/>
              <a:t>share some characteristics, such as </a:t>
            </a:r>
            <a:r>
              <a:rPr lang="en-US" b="1" baseline="0" dirty="0" smtClean="0"/>
              <a:t>learning goals, roles</a:t>
            </a:r>
            <a:r>
              <a:rPr lang="en-US" baseline="0" dirty="0" smtClean="0"/>
              <a:t>, </a:t>
            </a:r>
            <a:r>
              <a:rPr lang="en-US" b="1" baseline="0" dirty="0" smtClean="0"/>
              <a:t>HP Teaming Principles</a:t>
            </a:r>
            <a:r>
              <a:rPr lang="en-US" baseline="0" dirty="0" smtClean="0"/>
              <a:t>, and </a:t>
            </a:r>
            <a:r>
              <a:rPr lang="en-US" b="1" baseline="0" dirty="0" smtClean="0"/>
              <a:t>H-O-T Performance Rating</a:t>
            </a:r>
            <a:r>
              <a:rPr lang="en-US" baseline="0" dirty="0" smtClean="0"/>
              <a:t>, each group is defined by a particular set of characteristics. For example, </a:t>
            </a:r>
            <a:r>
              <a:rPr lang="en-US" b="1" baseline="0" dirty="0" smtClean="0"/>
              <a:t>Cluster Groups </a:t>
            </a:r>
            <a:r>
              <a:rPr lang="en-US" baseline="0" dirty="0" smtClean="0"/>
              <a:t>are frequently formed by random assignment, whereas </a:t>
            </a:r>
            <a:r>
              <a:rPr lang="en-US" b="1" i="0" baseline="0" dirty="0" smtClean="0"/>
              <a:t>Cooperative Groups, Power Partners, and High Performance Learning Teams </a:t>
            </a:r>
            <a:r>
              <a:rPr lang="en-US" baseline="0" dirty="0" smtClean="0"/>
              <a:t>are configured by strategically placing students in relation to achievement, ethnicity, motivation, gender, and/or special needs to form </a:t>
            </a:r>
            <a:r>
              <a:rPr lang="en-US" b="1" baseline="0" dirty="0" smtClean="0"/>
              <a:t>equal-status</a:t>
            </a:r>
            <a:r>
              <a:rPr lang="en-US" baseline="0" dirty="0" smtClean="0"/>
              <a:t> groups.  And, although </a:t>
            </a:r>
            <a:r>
              <a:rPr lang="en-US" b="1" baseline="0" dirty="0" smtClean="0"/>
              <a:t>Cooperative Groups </a:t>
            </a:r>
            <a:r>
              <a:rPr lang="en-US" baseline="0" dirty="0" smtClean="0"/>
              <a:t>strive to maximize individual and group success, </a:t>
            </a:r>
            <a:r>
              <a:rPr lang="en-US" b="1" baseline="0" dirty="0" smtClean="0"/>
              <a:t>Power Partners </a:t>
            </a:r>
            <a:r>
              <a:rPr lang="en-US" baseline="0" dirty="0" smtClean="0"/>
              <a:t>and </a:t>
            </a:r>
            <a:r>
              <a:rPr lang="en-US" b="1" baseline="0" dirty="0" smtClean="0"/>
              <a:t>High Performance Learning Teams</a:t>
            </a:r>
            <a:r>
              <a:rPr lang="en-US" baseline="0" dirty="0" smtClean="0"/>
              <a:t> are highly committed to exceeding expectations.  </a:t>
            </a:r>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284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15</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The</a:t>
            </a:r>
            <a:r>
              <a:rPr lang="en-US" baseline="0" dirty="0" smtClean="0"/>
              <a:t> initial step toward building a 21</a:t>
            </a:r>
            <a:r>
              <a:rPr lang="en-US" baseline="30000" dirty="0" smtClean="0"/>
              <a:t>st</a:t>
            </a:r>
            <a:r>
              <a:rPr lang="en-US" baseline="0" dirty="0" smtClean="0"/>
              <a:t> century </a:t>
            </a:r>
            <a:r>
              <a:rPr lang="en-US" b="1" baseline="0" dirty="0" err="1" smtClean="0"/>
              <a:t>BUZzzz</a:t>
            </a:r>
            <a:r>
              <a:rPr lang="en-US" baseline="0" dirty="0" smtClean="0"/>
              <a:t> </a:t>
            </a:r>
            <a:r>
              <a:rPr lang="en-US" b="1" baseline="0" dirty="0" smtClean="0"/>
              <a:t>Learning Community </a:t>
            </a:r>
            <a:r>
              <a:rPr lang="en-US" baseline="0" dirty="0" smtClean="0"/>
              <a:t>is for teachers to enlighten their students to the idea that over the course of the year they will be working together in groups, partnerships, and teams—that each student will have the opportunity to engage in tasks with </a:t>
            </a:r>
            <a:r>
              <a:rPr lang="en-US" b="1" baseline="0" dirty="0" smtClean="0"/>
              <a:t>every</a:t>
            </a:r>
            <a:r>
              <a:rPr lang="en-US" baseline="0" dirty="0" smtClean="0"/>
              <a:t> student in the </a:t>
            </a:r>
            <a:r>
              <a:rPr lang="en-US" b="1" baseline="0" dirty="0" smtClean="0"/>
              <a:t>Learning Community</a:t>
            </a:r>
            <a:r>
              <a:rPr lang="en-US" baseline="0" dirty="0" smtClean="0"/>
              <a:t>. Students participate in community-building activities that encourage engagement, trust, a sense of belonging, appreciation of differences, and mutual concern.  They learn that an authentic </a:t>
            </a:r>
            <a:r>
              <a:rPr lang="en-US" b="1" baseline="0" dirty="0" smtClean="0"/>
              <a:t>Learning Community </a:t>
            </a:r>
            <a:r>
              <a:rPr lang="en-US" baseline="0" dirty="0" smtClean="0"/>
              <a:t>strives for the success of the community as a whole, as well as for each of its members. </a:t>
            </a:r>
            <a:r>
              <a:rPr lang="en-US" dirty="0" smtClean="0"/>
              <a:t>T</a:t>
            </a:r>
            <a:r>
              <a:rPr lang="en-US" baseline="0" dirty="0" smtClean="0"/>
              <a:t>hey build the </a:t>
            </a:r>
            <a:r>
              <a:rPr lang="en-US" dirty="0" smtClean="0"/>
              <a:t>understanding that they will</a:t>
            </a:r>
            <a:r>
              <a:rPr lang="en-US" baseline="0" dirty="0" smtClean="0"/>
              <a:t> be working in different types of groups and with </a:t>
            </a:r>
            <a:r>
              <a:rPr lang="en-US" dirty="0" smtClean="0"/>
              <a:t>everyone in the </a:t>
            </a:r>
            <a:r>
              <a:rPr lang="en-US" b="1" dirty="0" smtClean="0"/>
              <a:t>Learning Community </a:t>
            </a:r>
            <a:r>
              <a:rPr lang="en-US" dirty="0" smtClean="0"/>
              <a:t>at some point in time. </a:t>
            </a:r>
            <a:r>
              <a:rPr lang="en-US" i="0" baseline="0" dirty="0" smtClean="0">
                <a:solidFill>
                  <a:srgbClr val="C00000"/>
                </a:solidFill>
                <a:cs typeface="Times New Roman" pitchFamily="18" charset="0"/>
              </a:rPr>
              <a:t> </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Activities for building the </a:t>
            </a:r>
            <a:r>
              <a:rPr lang="en-US" b="1" baseline="0" dirty="0" smtClean="0"/>
              <a:t>BUZzzz Learning Community </a:t>
            </a:r>
            <a:r>
              <a:rPr lang="en-US" baseline="0" dirty="0" smtClean="0"/>
              <a:t>begin on the first day of school.  T</a:t>
            </a:r>
            <a:r>
              <a:rPr lang="en-US" dirty="0" smtClean="0"/>
              <a:t>he teacher convenes the class as a large group—a community structure.  It is recommended that the teacher configure the students into a circle to conduct a </a:t>
            </a:r>
            <a:r>
              <a:rPr lang="en-US" b="1" dirty="0" smtClean="0"/>
              <a:t>Community Forum</a:t>
            </a:r>
            <a:r>
              <a:rPr lang="en-US" dirty="0" smtClean="0"/>
              <a:t>.  Use of this group</a:t>
            </a:r>
            <a:r>
              <a:rPr lang="en-US" baseline="0" dirty="0" smtClean="0"/>
              <a:t> type</a:t>
            </a:r>
            <a:r>
              <a:rPr lang="en-US" dirty="0" smtClean="0"/>
              <a:t> conveys the message that the class is more than a group of individuals assigned to desks in rows.  Seating students in a circle creates a sense of unity while they engage in a purposeful series of community-building activities.</a:t>
            </a:r>
            <a:r>
              <a:rPr lang="en-US" baseline="0" dirty="0" smtClean="0"/>
              <a:t>  These experiences are</a:t>
            </a:r>
            <a:r>
              <a:rPr lang="en-US" dirty="0" smtClean="0"/>
              <a:t> orchestrated to put forth the message</a:t>
            </a:r>
            <a:r>
              <a:rPr lang="en-US" baseline="0" dirty="0" smtClean="0"/>
              <a:t> </a:t>
            </a:r>
            <a:r>
              <a:rPr lang="en-US" dirty="0" smtClean="0"/>
              <a:t>that the class is a community</a:t>
            </a:r>
            <a:r>
              <a:rPr lang="en-US" baseline="0" dirty="0" smtClean="0"/>
              <a:t> - </a:t>
            </a:r>
            <a:r>
              <a:rPr lang="en-US" dirty="0" smtClean="0"/>
              <a:t>a </a:t>
            </a:r>
            <a:r>
              <a:rPr lang="en-US" b="1" dirty="0" smtClean="0"/>
              <a:t>community of learners </a:t>
            </a:r>
            <a:r>
              <a:rPr lang="en-US" dirty="0" smtClean="0"/>
              <a:t>in which each student strives to do their best while helping others to be successful as well. The teacher explains that their </a:t>
            </a:r>
            <a:r>
              <a:rPr lang="en-US" b="1" dirty="0" smtClean="0"/>
              <a:t>Learning</a:t>
            </a:r>
            <a:r>
              <a:rPr lang="en-US" dirty="0" smtClean="0"/>
              <a:t> </a:t>
            </a:r>
            <a:r>
              <a:rPr lang="en-US" b="1" dirty="0" smtClean="0"/>
              <a:t>Community</a:t>
            </a:r>
            <a:r>
              <a:rPr lang="en-US" dirty="0" smtClean="0"/>
              <a:t> is part of the larger school learning community, so that students develop the understanding that their work can be shared with other classes. It is also emphasized that technology can be used to open connections with the students in other parts of the nation and throughout the world. </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9801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16</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defRPr/>
            </a:pPr>
            <a:endParaRPr lang="en-US" dirty="0" smtClean="0"/>
          </a:p>
          <a:p>
            <a:pPr eaLnBrk="1" hangingPunct="1">
              <a:defRPr/>
            </a:pPr>
            <a:r>
              <a:rPr lang="en-US" dirty="0" smtClean="0"/>
              <a:t>Community</a:t>
            </a:r>
            <a:r>
              <a:rPr lang="en-US" baseline="0" dirty="0" smtClean="0"/>
              <a:t> building activities often will require students to work as partners, trios, or in </a:t>
            </a:r>
            <a:r>
              <a:rPr lang="en-US" b="1" baseline="0" dirty="0" smtClean="0"/>
              <a:t>Cluster Groups </a:t>
            </a:r>
            <a:r>
              <a:rPr lang="en-US" baseline="0" dirty="0" smtClean="0"/>
              <a:t>of 4 to 5 members.  In many instances, students may be randomly placed together for brief periods of time to complete assignments. Or, in other situations, instruction may need to be differentiated based on particular learning needs, necessitating that students be assigned to </a:t>
            </a:r>
            <a:r>
              <a:rPr lang="en-US" b="1" baseline="0" dirty="0" smtClean="0"/>
              <a:t>Cluster Groups </a:t>
            </a:r>
            <a:r>
              <a:rPr lang="en-US" baseline="0" dirty="0" smtClean="0"/>
              <a:t>or partnerships for re-teaching, reinforcement, or enrichment. </a:t>
            </a:r>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888944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17</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defRPr/>
            </a:pPr>
            <a:endParaRPr lang="en-US" baseline="0" dirty="0" smtClean="0"/>
          </a:p>
          <a:p>
            <a:pPr eaLnBrk="1" hangingPunct="1">
              <a:defRPr/>
            </a:pPr>
            <a:r>
              <a:rPr lang="en-US" baseline="0" dirty="0" smtClean="0"/>
              <a:t>Furthermore, students may be placed together for longer periods in </a:t>
            </a:r>
            <a:r>
              <a:rPr lang="en-US" b="1" baseline="0" dirty="0" smtClean="0"/>
              <a:t>Cooperative Groups </a:t>
            </a:r>
            <a:r>
              <a:rPr lang="en-US" baseline="0" dirty="0" smtClean="0"/>
              <a:t>in regards to task responsibilities, differentiated learning needs, content rigor, achievement level, etc.  These groupings are more structured than </a:t>
            </a:r>
            <a:r>
              <a:rPr lang="en-US" b="1" baseline="0" dirty="0" smtClean="0"/>
              <a:t>Cluster Groups</a:t>
            </a:r>
            <a:r>
              <a:rPr lang="en-US" baseline="0" dirty="0" smtClean="0"/>
              <a:t>. </a:t>
            </a:r>
            <a:r>
              <a:rPr lang="en-US" b="1" baseline="0" dirty="0" smtClean="0"/>
              <a:t>Learning goals </a:t>
            </a:r>
            <a:r>
              <a:rPr lang="en-US" baseline="0" dirty="0" smtClean="0"/>
              <a:t>are specifically identified along with </a:t>
            </a:r>
            <a:r>
              <a:rPr lang="en-US" b="1" baseline="0" dirty="0" smtClean="0"/>
              <a:t>roles</a:t>
            </a:r>
            <a:r>
              <a:rPr lang="en-US" baseline="0" dirty="0" smtClean="0"/>
              <a:t> and responsibilities for each student to fulfill.  </a:t>
            </a:r>
            <a:r>
              <a:rPr lang="en-US" b="1" baseline="0" dirty="0" smtClean="0"/>
              <a:t>Cooperative Groups </a:t>
            </a:r>
            <a:r>
              <a:rPr lang="en-US" baseline="0" dirty="0" smtClean="0"/>
              <a:t>are allotted time to assess their group effectiveness.  </a:t>
            </a:r>
          </a:p>
          <a:p>
            <a:pPr eaLnBrk="1" hangingPunct="1">
              <a:defRPr/>
            </a:pPr>
            <a:endParaRPr lang="en-US" baseline="0" dirty="0" smtClean="0"/>
          </a:p>
          <a:p>
            <a:pPr eaLnBrk="1" hangingPunct="1">
              <a:defRPr/>
            </a:pPr>
            <a:r>
              <a:rPr lang="en-US" dirty="0" smtClean="0"/>
              <a:t>As</a:t>
            </a:r>
            <a:r>
              <a:rPr lang="en-US" baseline="0" dirty="0" smtClean="0"/>
              <a:t> teachers acquire more information related to students’ needs instructionally and behaviorally, they are better able to structure learning partnerships and groups for productivity and proficiency.  Likewise, students participating in </a:t>
            </a:r>
            <a:r>
              <a:rPr lang="en-US" b="1" baseline="0" dirty="0" smtClean="0"/>
              <a:t>Community Forums </a:t>
            </a:r>
            <a:r>
              <a:rPr lang="en-US" baseline="0" dirty="0" smtClean="0"/>
              <a:t>and other types of </a:t>
            </a:r>
            <a:r>
              <a:rPr lang="en-US" b="1" baseline="0" dirty="0" smtClean="0"/>
              <a:t>Learning Groups </a:t>
            </a:r>
            <a:r>
              <a:rPr lang="en-US" baseline="0" dirty="0" smtClean="0"/>
              <a:t>acquire more understanding of </a:t>
            </a:r>
            <a:r>
              <a:rPr lang="en-US" b="1" baseline="0" dirty="0" smtClean="0"/>
              <a:t>Expectations</a:t>
            </a:r>
            <a:r>
              <a:rPr lang="en-US" baseline="0" dirty="0" smtClean="0"/>
              <a:t>, </a:t>
            </a:r>
            <a:r>
              <a:rPr lang="en-US" b="1" baseline="0" dirty="0" smtClean="0"/>
              <a:t>Learning</a:t>
            </a:r>
            <a:r>
              <a:rPr lang="en-US" baseline="0" dirty="0" smtClean="0"/>
              <a:t> </a:t>
            </a:r>
            <a:r>
              <a:rPr lang="en-US" b="1" baseline="0" dirty="0" smtClean="0"/>
              <a:t>Community</a:t>
            </a:r>
            <a:r>
              <a:rPr lang="en-US" baseline="0" dirty="0" smtClean="0"/>
              <a:t> </a:t>
            </a:r>
            <a:r>
              <a:rPr lang="en-US" b="1" baseline="0" dirty="0" smtClean="0"/>
              <a:t>Standards</a:t>
            </a:r>
            <a:r>
              <a:rPr lang="en-US" baseline="0" dirty="0" smtClean="0"/>
              <a:t>, and </a:t>
            </a:r>
            <a:r>
              <a:rPr lang="en-US" b="1" baseline="0" dirty="0" smtClean="0"/>
              <a:t>HP Teaming Principles</a:t>
            </a:r>
            <a:r>
              <a:rPr lang="en-US" baseline="0" dirty="0" smtClean="0"/>
              <a:t>.  Over time, as students become more adept in cooperative practices, teachers find it easier to implement </a:t>
            </a:r>
            <a:r>
              <a:rPr lang="en-US" b="1" baseline="0" dirty="0" smtClean="0"/>
              <a:t>Power Partners </a:t>
            </a:r>
            <a:r>
              <a:rPr lang="en-US" baseline="0" dirty="0" smtClean="0"/>
              <a:t>and </a:t>
            </a:r>
            <a:r>
              <a:rPr lang="en-US" b="1" baseline="0" dirty="0" smtClean="0"/>
              <a:t>HP Learning Teams</a:t>
            </a:r>
            <a:r>
              <a:rPr lang="en-US" baseline="0" dirty="0" smtClean="0"/>
              <a:t>.</a:t>
            </a:r>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22182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18</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Let us take a closer look at </a:t>
            </a:r>
            <a:r>
              <a:rPr lang="en-US" sz="1200" b="1" baseline="0" dirty="0" smtClean="0"/>
              <a:t>Power Partners</a:t>
            </a:r>
            <a:r>
              <a:rPr lang="en-US" sz="1200" baseline="0" dirty="0" smtClean="0"/>
              <a:t>. When teachers structure </a:t>
            </a:r>
            <a:r>
              <a:rPr lang="en-US" sz="1200" b="1" baseline="0" dirty="0" smtClean="0"/>
              <a:t>Power Partners</a:t>
            </a:r>
            <a:r>
              <a:rPr lang="en-US" sz="1200" baseline="0" dirty="0" smtClean="0"/>
              <a:t>, they strategically assign students to the partnership based on their capability of working together productively.  In some situations, teachers pair a high achieving student with a lower achiever to build a constructive peer tutoring relationship.  In another circumstance, an active, highly verbal student is assigned to a partner who actually performs well on tests, but is very shy to speak in the </a:t>
            </a:r>
            <a:r>
              <a:rPr lang="en-US" sz="1200" b="1" baseline="0" dirty="0" smtClean="0"/>
              <a:t>Learning Community</a:t>
            </a:r>
            <a:r>
              <a:rPr lang="en-US" sz="1200" baseline="0" dirty="0" smtClean="0"/>
              <a:t>. </a:t>
            </a:r>
          </a:p>
          <a:p>
            <a:pPr>
              <a:defRPr/>
            </a:pPr>
            <a:endParaRPr lang="en-US" sz="1200" kern="1200" dirty="0" smtClean="0">
              <a:solidFill>
                <a:schemeClr val="tx1"/>
              </a:solidFill>
              <a:latin typeface="+mn-lt"/>
              <a:ea typeface="+mn-ea"/>
              <a:cs typeface="+mn-cs"/>
            </a:endParaRPr>
          </a:p>
          <a:p>
            <a:pPr>
              <a:defRPr/>
            </a:pPr>
            <a:r>
              <a:rPr lang="en-US" sz="1200" b="1" kern="1200" dirty="0" smtClean="0">
                <a:solidFill>
                  <a:schemeClr val="tx1"/>
                </a:solidFill>
                <a:latin typeface="+mn-lt"/>
                <a:ea typeface="+mn-ea"/>
                <a:cs typeface="+mn-cs"/>
              </a:rPr>
              <a:t>Power Partners</a:t>
            </a:r>
            <a:r>
              <a:rPr lang="en-US" sz="1200" kern="1200" dirty="0" smtClean="0">
                <a:solidFill>
                  <a:schemeClr val="tx1"/>
                </a:solidFill>
                <a:latin typeface="+mn-lt"/>
                <a:ea typeface="+mn-ea"/>
                <a:cs typeface="+mn-cs"/>
              </a:rPr>
              <a:t> follow</a:t>
            </a:r>
            <a:r>
              <a:rPr lang="en-US" sz="1200" kern="1200" baseline="0" dirty="0" smtClean="0">
                <a:solidFill>
                  <a:schemeClr val="tx1"/>
                </a:solidFill>
                <a:latin typeface="+mn-lt"/>
                <a:ea typeface="+mn-ea"/>
                <a:cs typeface="+mn-cs"/>
              </a:rPr>
              <a:t> particular protocols as they learn together.  For example, e</a:t>
            </a:r>
            <a:r>
              <a:rPr lang="en-US" sz="1200" kern="1200" dirty="0" smtClean="0">
                <a:solidFill>
                  <a:schemeClr val="tx1"/>
                </a:solidFill>
                <a:latin typeface="+mn-lt"/>
                <a:ea typeface="+mn-ea"/>
                <a:cs typeface="+mn-cs"/>
              </a:rPr>
              <a:t>ach partner states the purpose of why they are working together and reviews the directions of an assigned task. Students complete the assigned task individually, asking for help from their partner only when necessary. At the end of the task, students follow</a:t>
            </a:r>
            <a:r>
              <a:rPr lang="en-US" sz="1200" kern="1200" baseline="0" dirty="0" smtClean="0">
                <a:solidFill>
                  <a:schemeClr val="tx1"/>
                </a:solidFill>
                <a:latin typeface="+mn-lt"/>
                <a:ea typeface="+mn-ea"/>
                <a:cs typeface="+mn-cs"/>
              </a:rPr>
              <a:t> guidelines for processing the quality of their work and teaming. </a:t>
            </a:r>
            <a:endParaRPr lang="en-US" sz="1200"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80661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0D2720E9-53CB-4578-ACED-C4D451DC47F9}" type="slidenum">
              <a:rPr lang="en-US" smtClean="0"/>
              <a:pPr>
                <a:defRPr/>
              </a:pPr>
              <a:t>19</a:t>
            </a:fld>
            <a:endParaRPr 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endParaRPr lang="en-US" dirty="0" smtClean="0">
              <a:solidFill>
                <a:schemeClr val="tx1"/>
              </a:solidFill>
            </a:endParaRPr>
          </a:p>
          <a:p>
            <a:pPr eaLnBrk="1" hangingPunct="1"/>
            <a:r>
              <a:rPr lang="en-US" dirty="0" smtClean="0">
                <a:solidFill>
                  <a:schemeClr val="tx1"/>
                </a:solidFill>
              </a:rPr>
              <a:t>After students have participated</a:t>
            </a:r>
            <a:r>
              <a:rPr lang="en-US" baseline="0" dirty="0" smtClean="0">
                <a:solidFill>
                  <a:schemeClr val="tx1"/>
                </a:solidFill>
              </a:rPr>
              <a:t> in many community-building, </a:t>
            </a:r>
            <a:r>
              <a:rPr lang="en-US" b="1" baseline="0" dirty="0" smtClean="0">
                <a:solidFill>
                  <a:schemeClr val="tx1"/>
                </a:solidFill>
              </a:rPr>
              <a:t>Cluster Group, Cooperative Group</a:t>
            </a:r>
            <a:r>
              <a:rPr lang="en-US" baseline="0" dirty="0" smtClean="0">
                <a:solidFill>
                  <a:schemeClr val="tx1"/>
                </a:solidFill>
              </a:rPr>
              <a:t>, and </a:t>
            </a:r>
            <a:r>
              <a:rPr lang="en-US" b="1" baseline="0" dirty="0" smtClean="0">
                <a:solidFill>
                  <a:schemeClr val="tx1"/>
                </a:solidFill>
              </a:rPr>
              <a:t>Power Partner </a:t>
            </a:r>
            <a:r>
              <a:rPr lang="en-US" baseline="0" dirty="0" smtClean="0">
                <a:solidFill>
                  <a:schemeClr val="tx1"/>
                </a:solidFill>
              </a:rPr>
              <a:t>activities,</a:t>
            </a:r>
            <a:r>
              <a:rPr lang="en-US" dirty="0" smtClean="0">
                <a:solidFill>
                  <a:schemeClr val="tx1"/>
                </a:solidFill>
              </a:rPr>
              <a:t> the teacher establishes a network of </a:t>
            </a:r>
            <a:r>
              <a:rPr lang="en-US" b="1" dirty="0" smtClean="0">
                <a:solidFill>
                  <a:schemeClr val="tx1"/>
                </a:solidFill>
              </a:rPr>
              <a:t>equal-status</a:t>
            </a:r>
            <a:r>
              <a:rPr lang="en-US" dirty="0" smtClean="0">
                <a:solidFill>
                  <a:schemeClr val="tx1"/>
                </a:solidFill>
              </a:rPr>
              <a:t> </a:t>
            </a:r>
            <a:r>
              <a:rPr lang="en-US" b="1" dirty="0" smtClean="0">
                <a:solidFill>
                  <a:schemeClr val="tx1"/>
                </a:solidFill>
              </a:rPr>
              <a:t>High</a:t>
            </a:r>
            <a:r>
              <a:rPr lang="en-US" b="1" baseline="0" dirty="0" smtClean="0">
                <a:solidFill>
                  <a:schemeClr val="tx1"/>
                </a:solidFill>
              </a:rPr>
              <a:t> Performance </a:t>
            </a:r>
            <a:r>
              <a:rPr lang="en-US" b="1" dirty="0" smtClean="0">
                <a:solidFill>
                  <a:schemeClr val="tx1"/>
                </a:solidFill>
              </a:rPr>
              <a:t>Learning Teams</a:t>
            </a:r>
            <a:r>
              <a:rPr lang="en-US" dirty="0" smtClean="0">
                <a:solidFill>
                  <a:schemeClr val="tx1"/>
                </a:solidFill>
              </a:rPr>
              <a:t>. These teams are highly structured from their initial formation and students follow specific procedures and protocols for goal-setting, learning together, and progress monitoring throughout their duration. Typically, </a:t>
            </a:r>
            <a:r>
              <a:rPr lang="en-US" b="1" dirty="0" smtClean="0">
                <a:solidFill>
                  <a:schemeClr val="tx1"/>
                </a:solidFill>
              </a:rPr>
              <a:t>High</a:t>
            </a:r>
            <a:r>
              <a:rPr lang="en-US" b="1" baseline="0" dirty="0" smtClean="0">
                <a:solidFill>
                  <a:schemeClr val="tx1"/>
                </a:solidFill>
              </a:rPr>
              <a:t> Performance </a:t>
            </a:r>
            <a:r>
              <a:rPr lang="en-US" b="1" dirty="0" smtClean="0">
                <a:solidFill>
                  <a:schemeClr val="tx1"/>
                </a:solidFill>
              </a:rPr>
              <a:t>Learning Teams </a:t>
            </a:r>
            <a:r>
              <a:rPr lang="en-US" dirty="0" smtClean="0">
                <a:solidFill>
                  <a:schemeClr val="tx1"/>
                </a:solidFill>
              </a:rPr>
              <a:t>remain in place for a grading period (6 to 9 weeks) and then new ones are formed for each subsequent interval. </a:t>
            </a:r>
            <a:r>
              <a:rPr lang="en-US" dirty="0" smtClean="0">
                <a:solidFill>
                  <a:schemeClr val="tx1"/>
                </a:solidFill>
                <a:cs typeface="Times New Roman" pitchFamily="18" charset="0"/>
              </a:rPr>
              <a:t>The intent is to build a</a:t>
            </a:r>
            <a:r>
              <a:rPr lang="en-US" baseline="0" dirty="0" smtClean="0">
                <a:solidFill>
                  <a:schemeClr val="tx1"/>
                </a:solidFill>
                <a:cs typeface="Times New Roman" pitchFamily="18" charset="0"/>
              </a:rPr>
              <a:t> network of </a:t>
            </a:r>
            <a:r>
              <a:rPr lang="en-US" dirty="0" smtClean="0">
                <a:solidFill>
                  <a:schemeClr val="tx1"/>
                </a:solidFill>
                <a:cs typeface="Times New Roman" pitchFamily="18" charset="0"/>
              </a:rPr>
              <a:t>highly</a:t>
            </a:r>
            <a:r>
              <a:rPr lang="en-US" baseline="0" dirty="0" smtClean="0">
                <a:solidFill>
                  <a:schemeClr val="tx1"/>
                </a:solidFill>
                <a:cs typeface="Times New Roman" pitchFamily="18" charset="0"/>
              </a:rPr>
              <a:t> </a:t>
            </a:r>
            <a:r>
              <a:rPr lang="en-US" dirty="0" smtClean="0">
                <a:solidFill>
                  <a:schemeClr val="tx1"/>
                </a:solidFill>
                <a:cs typeface="Times New Roman" pitchFamily="18" charset="0"/>
              </a:rPr>
              <a:t>structured, heterogeneous, interdependent teams that use </a:t>
            </a:r>
            <a:r>
              <a:rPr lang="en-US" b="1" u="none" dirty="0" smtClean="0">
                <a:solidFill>
                  <a:schemeClr val="tx1"/>
                </a:solidFill>
                <a:cs typeface="Times New Roman" pitchFamily="18" charset="0"/>
              </a:rPr>
              <a:t>technology</a:t>
            </a:r>
            <a:r>
              <a:rPr lang="en-US" dirty="0" smtClean="0">
                <a:solidFill>
                  <a:schemeClr val="tx1"/>
                </a:solidFill>
                <a:cs typeface="Times New Roman" pitchFamily="18" charset="0"/>
              </a:rPr>
              <a:t>, </a:t>
            </a:r>
            <a:r>
              <a:rPr lang="en-US" b="1" dirty="0" smtClean="0">
                <a:solidFill>
                  <a:schemeClr val="tx1"/>
                </a:solidFill>
                <a:cs typeface="Times New Roman" pitchFamily="18" charset="0"/>
              </a:rPr>
              <a:t>protocols</a:t>
            </a:r>
            <a:r>
              <a:rPr lang="en-US" dirty="0" smtClean="0">
                <a:solidFill>
                  <a:schemeClr val="tx1"/>
                </a:solidFill>
                <a:cs typeface="Times New Roman" pitchFamily="18" charset="0"/>
              </a:rPr>
              <a:t>, and </a:t>
            </a:r>
            <a:r>
              <a:rPr lang="en-US" b="1" dirty="0" smtClean="0">
                <a:solidFill>
                  <a:schemeClr val="tx1"/>
                </a:solidFill>
                <a:cs typeface="Times New Roman" pitchFamily="18" charset="0"/>
              </a:rPr>
              <a:t>cooperative</a:t>
            </a:r>
            <a:r>
              <a:rPr lang="en-US" dirty="0" smtClean="0">
                <a:solidFill>
                  <a:schemeClr val="tx1"/>
                </a:solidFill>
                <a:cs typeface="Times New Roman" pitchFamily="18" charset="0"/>
              </a:rPr>
              <a:t> </a:t>
            </a:r>
            <a:r>
              <a:rPr lang="en-US" b="1" dirty="0" smtClean="0">
                <a:solidFill>
                  <a:schemeClr val="tx1"/>
                </a:solidFill>
                <a:cs typeface="Times New Roman" pitchFamily="18" charset="0"/>
              </a:rPr>
              <a:t>learning</a:t>
            </a:r>
            <a:r>
              <a:rPr lang="en-US" dirty="0" smtClean="0">
                <a:solidFill>
                  <a:schemeClr val="tx1"/>
                </a:solidFill>
                <a:cs typeface="Times New Roman" pitchFamily="18" charset="0"/>
              </a:rPr>
              <a:t> to advance achievement and performance among students, including those with special needs. </a:t>
            </a:r>
            <a:r>
              <a:rPr lang="en-US" dirty="0" smtClean="0">
                <a:solidFill>
                  <a:schemeClr val="tx1"/>
                </a:solidFill>
                <a:cs typeface="+mn-cs"/>
              </a:rPr>
              <a:t>These</a:t>
            </a:r>
            <a:r>
              <a:rPr lang="en-US" baseline="0" dirty="0" smtClean="0">
                <a:solidFill>
                  <a:schemeClr val="tx1"/>
                </a:solidFill>
                <a:cs typeface="+mn-cs"/>
              </a:rPr>
              <a:t> </a:t>
            </a:r>
            <a:r>
              <a:rPr lang="en-US" b="1" baseline="0" dirty="0" smtClean="0">
                <a:solidFill>
                  <a:schemeClr val="tx1"/>
                </a:solidFill>
                <a:cs typeface="+mn-cs"/>
              </a:rPr>
              <a:t>HP Learning Teams </a:t>
            </a:r>
            <a:r>
              <a:rPr lang="en-US" baseline="0" dirty="0" smtClean="0">
                <a:solidFill>
                  <a:schemeClr val="tx1"/>
                </a:solidFill>
                <a:cs typeface="+mn-cs"/>
              </a:rPr>
              <a:t>operate within a highly structured, cooperative learning context.</a:t>
            </a:r>
            <a:endParaRPr lang="en-US" dirty="0" smtClean="0">
              <a:solidFill>
                <a:schemeClr val="tx1"/>
              </a:solidFill>
              <a:cs typeface="Times New Roman" pitchFamily="18"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5799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a:t>
            </a: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sz="1200" b="1" i="0" dirty="0" smtClean="0">
              <a:solidFill>
                <a:srgbClr val="C00000"/>
              </a:solidFill>
            </a:endParaRPr>
          </a:p>
          <a:p>
            <a:pPr marL="457200" marR="0" lvl="1" indent="0" algn="l" defTabSz="914400" rtl="0" eaLnBrk="1" fontAlgn="auto" latinLnBrk="0" hangingPunct="1">
              <a:lnSpc>
                <a:spcPct val="90000"/>
              </a:lnSpc>
              <a:spcBef>
                <a:spcPts val="0"/>
              </a:spcBef>
              <a:spcAft>
                <a:spcPts val="0"/>
              </a:spcAft>
              <a:buClrTx/>
              <a:buSzTx/>
              <a:buFontTx/>
              <a:buNone/>
              <a:tabLst/>
              <a:defRPr/>
            </a:pPr>
            <a:r>
              <a:rPr lang="en-US" sz="1200" b="0" i="1" dirty="0" smtClean="0">
                <a:solidFill>
                  <a:srgbClr val="C00000"/>
                </a:solidFill>
              </a:rPr>
              <a:t>Notes:  Implement </a:t>
            </a:r>
            <a:r>
              <a:rPr lang="en-US" sz="1200" b="0" i="1" dirty="0" err="1" smtClean="0">
                <a:solidFill>
                  <a:srgbClr val="C00000"/>
                </a:solidFill>
              </a:rPr>
              <a:t>SET-Up</a:t>
            </a:r>
            <a:r>
              <a:rPr lang="en-US" sz="1200" b="0" i="1" dirty="0" smtClean="0">
                <a:solidFill>
                  <a:srgbClr val="C00000"/>
                </a:solidFill>
              </a:rPr>
              <a:t>.</a:t>
            </a:r>
            <a:r>
              <a:rPr lang="en-US" sz="1200" b="0" i="1" baseline="0" dirty="0" smtClean="0">
                <a:solidFill>
                  <a:srgbClr val="C00000"/>
                </a:solidFill>
              </a:rPr>
              <a:t>  Allow 5-7 minutes to complete.</a:t>
            </a:r>
            <a:endParaRPr lang="en-US" sz="1200" b="0" i="1" dirty="0" smtClean="0">
              <a:solidFill>
                <a:srgbClr val="C00000"/>
              </a:solidFill>
            </a:endParaRP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sz="1200" b="1" i="0" dirty="0" smtClean="0">
              <a:solidFill>
                <a:srgbClr val="C00000"/>
              </a:solidFill>
            </a:endParaRPr>
          </a:p>
          <a:p>
            <a:pPr marL="457200" marR="0" lvl="1"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 now take a few minutes, greet your partner, follow the </a:t>
            </a:r>
            <a:r>
              <a:rPr kumimoji="0" lang="en-US" sz="1200" b="1" i="0" u="none" strike="noStrike" kern="1200" cap="none" spc="0" normalizeH="0" baseline="0" noProof="0" dirty="0" err="1" smtClean="0">
                <a:ln>
                  <a:noFill/>
                </a:ln>
                <a:solidFill>
                  <a:prstClr val="black"/>
                </a:solidFill>
                <a:effectLst/>
                <a:uLnTx/>
                <a:uFillTx/>
                <a:latin typeface="+mn-lt"/>
                <a:ea typeface="+mn-ea"/>
                <a:cs typeface="+mn-cs"/>
              </a:rPr>
              <a:t>SET-Up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directions, and reflect on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Learning Community Standards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how you are going to implement them into your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Learning Community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Be ready to share your ideas with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Learning Community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Ready to Learn Time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of_____.</a:t>
            </a:r>
            <a:endParaRPr lang="en-US" sz="1200" b="1" i="0" dirty="0" smtClean="0">
              <a:solidFill>
                <a:srgbClr val="C00000"/>
              </a:solidFill>
            </a:endParaRP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sz="1200" b="1" i="0" dirty="0" smtClean="0">
              <a:solidFill>
                <a:srgbClr val="C00000"/>
              </a:solidFill>
            </a:endParaRPr>
          </a:p>
          <a:p>
            <a:pPr marL="457200" marR="0" lvl="1" indent="0" algn="l" defTabSz="914400" rtl="0" eaLnBrk="1" fontAlgn="auto" latinLnBrk="0" hangingPunct="1">
              <a:lnSpc>
                <a:spcPct val="9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review and think about the</a:t>
            </a:r>
            <a:r>
              <a:rPr lang="en-US" sz="1200" b="1" kern="1200" dirty="0" smtClean="0">
                <a:solidFill>
                  <a:schemeClr val="tx1"/>
                </a:solidFill>
                <a:effectLst/>
                <a:latin typeface="+mn-lt"/>
                <a:ea typeface="+mn-ea"/>
                <a:cs typeface="+mn-cs"/>
              </a:rPr>
              <a:t> Challenge Question:  </a:t>
            </a:r>
            <a:r>
              <a:rPr lang="en-US" sz="1200" b="1" i="1" baseline="0" dirty="0" smtClean="0">
                <a:solidFill>
                  <a:srgbClr val="C00000"/>
                </a:solidFill>
              </a:rPr>
              <a:t>How does the use of various Learning Groups and HP Teaming Principles enhance learning opportunities for </a:t>
            </a:r>
            <a:r>
              <a:rPr lang="en-US" sz="1200" b="1" i="1" u="sng" baseline="0" dirty="0" smtClean="0">
                <a:solidFill>
                  <a:srgbClr val="C00000"/>
                </a:solidFill>
              </a:rPr>
              <a:t>all</a:t>
            </a:r>
            <a:r>
              <a:rPr lang="en-US" sz="1200" b="1" i="1" baseline="0" dirty="0" smtClean="0">
                <a:solidFill>
                  <a:srgbClr val="C00000"/>
                </a:solidFill>
              </a:rPr>
              <a:t> students, including those with special needs?</a:t>
            </a:r>
            <a:endParaRPr lang="en-US" sz="1200" b="1" i="1" dirty="0" smtClean="0">
              <a:solidFill>
                <a:srgbClr val="C00000"/>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31856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20</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fontAlgn="t" latinLnBrk="0" hangingPunct="1"/>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a:t>
            </a:r>
          </a:p>
          <a:p>
            <a:pPr rtl="0" eaLnBrk="1" fontAlgn="t" latinLnBrk="0" hangingPunct="1"/>
            <a:endParaRPr lang="en-US" sz="1200" i="1" kern="1200" baseline="0" dirty="0" smtClean="0">
              <a:solidFill>
                <a:schemeClr val="tx1"/>
              </a:solidFill>
              <a:effectLst/>
              <a:latin typeface="+mn-lt"/>
              <a:ea typeface="+mn-ea"/>
              <a:cs typeface="+mn-cs"/>
            </a:endParaRPr>
          </a:p>
          <a:p>
            <a:pPr rtl="0" eaLnBrk="1" fontAlgn="t" latinLnBrk="0" hangingPunct="1"/>
            <a:r>
              <a:rPr lang="en-US" baseline="0" dirty="0" smtClean="0"/>
              <a:t>Similar to </a:t>
            </a:r>
            <a:r>
              <a:rPr lang="en-US" b="1" baseline="0" dirty="0" smtClean="0"/>
              <a:t>Power Partners</a:t>
            </a:r>
            <a:r>
              <a:rPr lang="en-US" baseline="0" dirty="0" smtClean="0"/>
              <a:t>, </a:t>
            </a:r>
            <a:r>
              <a:rPr lang="en-US" b="1" i="0" baseline="0" dirty="0" smtClean="0"/>
              <a:t>High Performance Learning Teams </a:t>
            </a:r>
            <a:r>
              <a:rPr lang="en-US" baseline="0" dirty="0" smtClean="0"/>
              <a:t>are highly structured for organization and learning.  Teachers follow strategic guidelines for forming the </a:t>
            </a:r>
            <a:r>
              <a:rPr lang="en-US" b="1" baseline="0" dirty="0" smtClean="0"/>
              <a:t>HP Learning Teams </a:t>
            </a:r>
            <a:r>
              <a:rPr lang="en-US" baseline="0" dirty="0" smtClean="0"/>
              <a:t>and students follow specific protocols as they advance through teambuilding and participate in learning activities. Students are explicitly taught logistics for studying and learning together as well as the </a:t>
            </a:r>
            <a:r>
              <a:rPr lang="en-US" b="1" baseline="0" dirty="0" smtClean="0"/>
              <a:t>High Performance Teaming Principles </a:t>
            </a:r>
            <a:r>
              <a:rPr lang="en-US" baseline="0" dirty="0" smtClean="0"/>
              <a:t>in order to promote the understanding that success includes a commitment toward excellence for individuals and the team. </a:t>
            </a:r>
            <a:r>
              <a:rPr lang="en-US" b="1" baseline="0" dirty="0" smtClean="0"/>
              <a:t>High Performance Learning Teams </a:t>
            </a:r>
            <a:r>
              <a:rPr lang="en-US" baseline="0" dirty="0" smtClean="0"/>
              <a:t>embrace a fundamental team concept</a:t>
            </a:r>
            <a:r>
              <a:rPr lang="en-US" i="0" baseline="0" dirty="0" smtClean="0"/>
              <a:t>: “the whole is greater than the sum of the individual parts” </a:t>
            </a:r>
            <a:r>
              <a:rPr lang="en-US" b="1" i="0" baseline="0" dirty="0" smtClean="0"/>
              <a:t>(Positive</a:t>
            </a:r>
            <a:r>
              <a:rPr lang="en-US" i="1" baseline="0" dirty="0" smtClean="0"/>
              <a:t> </a:t>
            </a:r>
            <a:r>
              <a:rPr lang="en-US" b="1" i="0" baseline="0" dirty="0" smtClean="0"/>
              <a:t>Interdependence) </a:t>
            </a:r>
            <a:r>
              <a:rPr lang="en-US" i="0" baseline="0" dirty="0" smtClean="0"/>
              <a:t>and</a:t>
            </a:r>
            <a:r>
              <a:rPr lang="en-US" i="1" baseline="0" dirty="0" smtClean="0"/>
              <a:t> </a:t>
            </a:r>
            <a:r>
              <a:rPr lang="en-US" baseline="0" dirty="0" smtClean="0"/>
              <a:t>are comprised of the following characteristics:</a:t>
            </a:r>
          </a:p>
          <a:p>
            <a:pPr marL="285750" indent="-285750" fontAlgn="t">
              <a:buFont typeface="Arial" panose="020B0604020202020204" pitchFamily="34" charset="0"/>
              <a:buChar char="•"/>
            </a:pPr>
            <a:r>
              <a:rPr lang="en-US" sz="1200" b="0" dirty="0" smtClean="0"/>
              <a:t>Duration: Grading Period (6-9 weeks)</a:t>
            </a:r>
          </a:p>
          <a:p>
            <a:pPr marL="285750" indent="-285750" fontAlgn="t">
              <a:buFont typeface="Arial" panose="020B0604020202020204" pitchFamily="34" charset="0"/>
              <a:buChar char="•"/>
            </a:pPr>
            <a:r>
              <a:rPr lang="en-US" sz="1200" b="0" dirty="0" smtClean="0"/>
              <a:t>Strategic Formation</a:t>
            </a:r>
          </a:p>
          <a:p>
            <a:pPr marL="285750" indent="-285750" fontAlgn="t">
              <a:buFont typeface="Arial" panose="020B0604020202020204" pitchFamily="34" charset="0"/>
              <a:buChar char="•"/>
            </a:pPr>
            <a:r>
              <a:rPr lang="en-US" sz="1200" b="0" dirty="0" smtClean="0"/>
              <a:t>Committed Toward Exceeding Expectations</a:t>
            </a:r>
          </a:p>
          <a:p>
            <a:pPr marL="285750" indent="-285750" fontAlgn="t">
              <a:buFont typeface="Arial" panose="020B0604020202020204" pitchFamily="34" charset="0"/>
              <a:buChar char="•"/>
            </a:pPr>
            <a:r>
              <a:rPr lang="en-US" sz="1200" b="0" dirty="0" smtClean="0"/>
              <a:t>Standards</a:t>
            </a:r>
          </a:p>
          <a:p>
            <a:pPr marL="285750" indent="-285750" fontAlgn="t">
              <a:buFont typeface="Arial" panose="020B0604020202020204" pitchFamily="34" charset="0"/>
              <a:buChar char="•"/>
            </a:pPr>
            <a:r>
              <a:rPr lang="en-US" sz="1200" b="0" dirty="0" smtClean="0"/>
              <a:t>Team Identity </a:t>
            </a:r>
          </a:p>
          <a:p>
            <a:pPr marL="285750" indent="-285750" fontAlgn="t">
              <a:buFont typeface="Arial" panose="020B0604020202020204" pitchFamily="34" charset="0"/>
              <a:buChar char="•"/>
            </a:pPr>
            <a:r>
              <a:rPr lang="en-US" sz="1200" b="0" dirty="0" smtClean="0"/>
              <a:t>Learning Goals </a:t>
            </a:r>
          </a:p>
          <a:p>
            <a:pPr marL="285750" indent="-285750" fontAlgn="t">
              <a:buFont typeface="Arial" panose="020B0604020202020204" pitchFamily="34" charset="0"/>
              <a:buChar char="•"/>
            </a:pPr>
            <a:r>
              <a:rPr lang="en-US" sz="1200" b="0" dirty="0" smtClean="0"/>
              <a:t>Roles </a:t>
            </a:r>
          </a:p>
          <a:p>
            <a:pPr marL="285750" indent="-285750" fontAlgn="t">
              <a:buFont typeface="Arial" panose="020B0604020202020204" pitchFamily="34" charset="0"/>
              <a:buChar char="•"/>
            </a:pPr>
            <a:r>
              <a:rPr lang="en-US" sz="1200" b="0" dirty="0" smtClean="0"/>
              <a:t>HP Teaming Principles</a:t>
            </a:r>
          </a:p>
          <a:p>
            <a:pPr marL="285750" indent="-285750">
              <a:buFont typeface="Arial" panose="020B0604020202020204" pitchFamily="34" charset="0"/>
              <a:buChar char="•"/>
            </a:pPr>
            <a:r>
              <a:rPr lang="en-US" sz="1200" b="0" dirty="0" smtClean="0"/>
              <a:t>H-O-T Performance Rating (Processing)</a:t>
            </a:r>
          </a:p>
          <a:p>
            <a:pPr marL="285750" indent="-285750">
              <a:buFont typeface="Arial" panose="020B0604020202020204" pitchFamily="34" charset="0"/>
              <a:buChar char="•"/>
            </a:pPr>
            <a:r>
              <a:rPr lang="en-US" sz="1200" b="0" dirty="0" smtClean="0"/>
              <a:t>Tasks with Teamwork Protocols</a:t>
            </a:r>
          </a:p>
          <a:p>
            <a:pPr marL="285750" indent="-285750">
              <a:buFont typeface="Arial" panose="020B0604020202020204" pitchFamily="34" charset="0"/>
              <a:buChar char="•"/>
            </a:pPr>
            <a:r>
              <a:rPr lang="en-US" sz="1200" b="0" dirty="0" smtClean="0"/>
              <a:t>Logistics &amp; Study Methods</a:t>
            </a:r>
          </a:p>
          <a:p>
            <a:pPr marL="285750" indent="-285750" fontAlgn="t">
              <a:buFont typeface="Arial" panose="020B0604020202020204" pitchFamily="34" charset="0"/>
              <a:buChar char="•"/>
            </a:pPr>
            <a:r>
              <a:rPr lang="en-US" sz="1200" b="0" dirty="0" smtClean="0"/>
              <a:t>Technology</a:t>
            </a:r>
          </a:p>
          <a:p>
            <a:pPr marL="285750" indent="-285750" fontAlgn="t">
              <a:buFont typeface="Arial" panose="020B0604020202020204" pitchFamily="34" charset="0"/>
              <a:buChar char="•"/>
            </a:pPr>
            <a:r>
              <a:rPr lang="en-US" sz="1200" b="0" dirty="0" smtClean="0"/>
              <a:t>Promote individual/partner/group success </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96377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0D2720E9-53CB-4578-ACED-C4D451DC47F9}" type="slidenum">
              <a:rPr lang="en-US" smtClean="0"/>
              <a:pPr>
                <a:defRPr/>
              </a:pPr>
              <a:t>21</a:t>
            </a:fld>
            <a:endParaRPr 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essence, the </a:t>
            </a:r>
            <a:r>
              <a:rPr lang="en-US" b="1" baseline="0" dirty="0" err="1" smtClean="0"/>
              <a:t>BUZzzz</a:t>
            </a:r>
            <a:r>
              <a:rPr lang="en-US" b="1" baseline="0" dirty="0" smtClean="0"/>
              <a:t> Learning Community </a:t>
            </a:r>
            <a:r>
              <a:rPr lang="en-US" baseline="0" dirty="0" smtClean="0"/>
              <a:t>is a </a:t>
            </a:r>
            <a:r>
              <a:rPr lang="en-US" b="0" baseline="0" dirty="0" smtClean="0"/>
              <a:t>social system </a:t>
            </a:r>
            <a:r>
              <a:rPr lang="en-US" baseline="0" dirty="0" smtClean="0"/>
              <a:t>comprised of </a:t>
            </a:r>
            <a:r>
              <a:rPr lang="en-US" b="0" baseline="0" dirty="0" smtClean="0"/>
              <a:t>interdependent, </a:t>
            </a:r>
            <a:r>
              <a:rPr lang="en-US" b="1" baseline="0" dirty="0" smtClean="0"/>
              <a:t>expert learners</a:t>
            </a:r>
            <a:r>
              <a:rPr lang="en-US" baseline="0" dirty="0" smtClean="0"/>
              <a:t>. In this social system, students are goal-driven and take responsibility for their performance as well as for the performance of others in the </a:t>
            </a:r>
            <a:r>
              <a:rPr lang="en-US" b="1" baseline="0" dirty="0" smtClean="0"/>
              <a:t>Learning</a:t>
            </a:r>
            <a:r>
              <a:rPr lang="en-US" baseline="0" dirty="0" smtClean="0"/>
              <a:t> </a:t>
            </a:r>
            <a:r>
              <a:rPr lang="en-US" b="1" baseline="0" dirty="0" smtClean="0"/>
              <a:t>Community</a:t>
            </a:r>
            <a:r>
              <a:rPr lang="en-US" baseline="0" dirty="0" smtClean="0"/>
              <a:t>. In other words, everyone carries the responsibility for helping the community to function successfully as they engage in learning activities, whether it be as a whole class, partnership, group, or team. Students in the </a:t>
            </a:r>
            <a:r>
              <a:rPr lang="en-US" b="1" baseline="0" dirty="0" smtClean="0"/>
              <a:t>BUZzzz Learning Community </a:t>
            </a:r>
            <a:r>
              <a:rPr lang="en-US" baseline="0" dirty="0" smtClean="0"/>
              <a:t>hold the belief that they </a:t>
            </a:r>
            <a:r>
              <a:rPr lang="en-US" b="1" baseline="0" dirty="0" smtClean="0"/>
              <a:t>“Sink or Sail Together.”</a:t>
            </a:r>
            <a:endParaRPr lang="en-US" b="1"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10950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endParaRPr lang="en-US" sz="1200" i="1" kern="1200" baseline="0" dirty="0" smtClean="0">
              <a:solidFill>
                <a:schemeClr val="tx1"/>
              </a:solidFill>
              <a:effectLst/>
              <a:latin typeface="+mn-lt"/>
              <a:ea typeface="+mn-ea"/>
              <a:cs typeface="+mn-cs"/>
            </a:endParaRPr>
          </a:p>
          <a:p>
            <a:pPr eaLnBrk="1" hangingPunct="1"/>
            <a:r>
              <a:rPr lang="en-US" dirty="0" smtClean="0">
                <a:solidFill>
                  <a:schemeClr val="tx1"/>
                </a:solidFill>
                <a:cs typeface="Times New Roman" pitchFamily="18" charset="0"/>
              </a:rPr>
              <a:t>It</a:t>
            </a:r>
            <a:r>
              <a:rPr lang="en-US" baseline="0" dirty="0" smtClean="0">
                <a:solidFill>
                  <a:schemeClr val="tx1"/>
                </a:solidFill>
                <a:cs typeface="Times New Roman" pitchFamily="18" charset="0"/>
              </a:rPr>
              <a:t> is important for teachers and students to realize that </a:t>
            </a:r>
            <a:r>
              <a:rPr lang="en-US" b="1" baseline="0" dirty="0" smtClean="0">
                <a:solidFill>
                  <a:schemeClr val="tx1"/>
                </a:solidFill>
                <a:cs typeface="Times New Roman" pitchFamily="18" charset="0"/>
              </a:rPr>
              <a:t>Learning Communities </a:t>
            </a:r>
            <a:r>
              <a:rPr lang="en-US" baseline="0" dirty="0" smtClean="0">
                <a:solidFill>
                  <a:schemeClr val="tx1"/>
                </a:solidFill>
                <a:cs typeface="Times New Roman" pitchFamily="18" charset="0"/>
              </a:rPr>
              <a:t>and </a:t>
            </a:r>
            <a:r>
              <a:rPr lang="en-US" b="1" baseline="0" dirty="0" smtClean="0">
                <a:solidFill>
                  <a:schemeClr val="tx1"/>
                </a:solidFill>
                <a:cs typeface="Times New Roman" pitchFamily="18" charset="0"/>
              </a:rPr>
              <a:t>HP Learning Teams </a:t>
            </a:r>
            <a:r>
              <a:rPr lang="en-US" baseline="0" dirty="0" smtClean="0">
                <a:solidFill>
                  <a:schemeClr val="tx1"/>
                </a:solidFill>
                <a:cs typeface="Times New Roman" pitchFamily="18" charset="0"/>
              </a:rPr>
              <a:t>typically move through four phases: </a:t>
            </a:r>
            <a:r>
              <a:rPr lang="en-US" b="1" baseline="0" dirty="0" smtClean="0">
                <a:solidFill>
                  <a:schemeClr val="tx1"/>
                </a:solidFill>
                <a:cs typeface="Times New Roman" pitchFamily="18" charset="0"/>
              </a:rPr>
              <a:t>Forming/Storming/Norming/Performing</a:t>
            </a:r>
            <a:r>
              <a:rPr lang="en-US" baseline="0" dirty="0" smtClean="0">
                <a:solidFill>
                  <a:schemeClr val="tx1"/>
                </a:solidFill>
                <a:cs typeface="Times New Roman" pitchFamily="18" charset="0"/>
              </a:rPr>
              <a:t> before they find their wings, fly, and “</a:t>
            </a:r>
            <a:r>
              <a:rPr lang="en-US" b="1" baseline="0" dirty="0" smtClean="0">
                <a:solidFill>
                  <a:schemeClr val="tx1"/>
                </a:solidFill>
                <a:cs typeface="Times New Roman" pitchFamily="18" charset="0"/>
              </a:rPr>
              <a:t>BUZzzz</a:t>
            </a:r>
            <a:r>
              <a:rPr lang="en-US" baseline="0" dirty="0" smtClean="0">
                <a:solidFill>
                  <a:schemeClr val="tx1"/>
                </a:solidFill>
                <a:cs typeface="Times New Roman" pitchFamily="18" charset="0"/>
              </a:rPr>
              <a:t>” smoothly, fulfilling duties and accomplishing goals. </a:t>
            </a:r>
          </a:p>
          <a:p>
            <a:pPr eaLnBrk="1" hangingPunct="1"/>
            <a:endParaRPr lang="en-US" dirty="0" smtClean="0">
              <a:solidFill>
                <a:schemeClr val="tx1"/>
              </a:solidFill>
            </a:endParaRPr>
          </a:p>
          <a:p>
            <a:pPr eaLnBrk="1" hangingPunct="1"/>
            <a:r>
              <a:rPr lang="en-US" dirty="0" smtClean="0">
                <a:solidFill>
                  <a:schemeClr val="tx1"/>
                </a:solidFill>
              </a:rPr>
              <a:t>If</a:t>
            </a:r>
            <a:r>
              <a:rPr lang="en-US" baseline="0" dirty="0" smtClean="0">
                <a:solidFill>
                  <a:schemeClr val="tx1"/>
                </a:solidFill>
              </a:rPr>
              <a:t> teams are “storming,” teachers should provide conflict management strategies to help students solve problems effectively and efficiently.</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CF7F8CD8-2594-4A3D-8F2C-F56635F7E1C9}"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0D2720E9-53CB-4578-ACED-C4D451DC47F9}" type="slidenum">
              <a:rPr lang="en-US" smtClean="0"/>
              <a:pPr>
                <a:defRPr/>
              </a:pPr>
              <a:t>23</a:t>
            </a:fld>
            <a:endParaRPr 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endParaRPr lang="en-US" b="0" baseline="0" dirty="0" smtClean="0">
              <a:solidFill>
                <a:schemeClr val="tx1"/>
              </a:solidFill>
              <a:cs typeface="Times New Roman" pitchFamily="18" charset="0"/>
            </a:endParaRPr>
          </a:p>
          <a:p>
            <a:pPr eaLnBrk="1" hangingPunct="1"/>
            <a:r>
              <a:rPr lang="en-US" b="0" baseline="0" dirty="0" smtClean="0">
                <a:solidFill>
                  <a:schemeClr val="tx1"/>
                </a:solidFill>
                <a:cs typeface="Times New Roman" pitchFamily="18" charset="0"/>
              </a:rPr>
              <a:t>An effective </a:t>
            </a:r>
            <a:r>
              <a:rPr lang="en-US" b="1" baseline="0" dirty="0" smtClean="0">
                <a:solidFill>
                  <a:schemeClr val="tx1"/>
                </a:solidFill>
                <a:cs typeface="Times New Roman" pitchFamily="18" charset="0"/>
              </a:rPr>
              <a:t>Learning Community </a:t>
            </a:r>
            <a:r>
              <a:rPr lang="en-US" b="0" baseline="0" dirty="0" smtClean="0">
                <a:solidFill>
                  <a:schemeClr val="tx1"/>
                </a:solidFill>
                <a:cs typeface="Times New Roman" pitchFamily="18" charset="0"/>
              </a:rPr>
              <a:t>is….</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chemeClr val="tx1"/>
                </a:solidFill>
                <a:cs typeface="Times New Roman" pitchFamily="18" charset="0"/>
              </a:rPr>
              <a:t>comprised of a </a:t>
            </a:r>
            <a:r>
              <a:rPr lang="en-US" sz="1200" i="0" dirty="0" smtClean="0">
                <a:solidFill>
                  <a:schemeClr val="tx1"/>
                </a:solidFill>
                <a:cs typeface="Times New Roman" pitchFamily="18" charset="0"/>
              </a:rPr>
              <a:t>network of interdependent, structured, heterogeneous teams that use </a:t>
            </a:r>
            <a:r>
              <a:rPr lang="en-US" sz="1200" b="1" i="0" dirty="0" smtClean="0">
                <a:solidFill>
                  <a:schemeClr val="tx1"/>
                </a:solidFill>
                <a:cs typeface="Times New Roman" pitchFamily="18" charset="0"/>
              </a:rPr>
              <a:t>Technology</a:t>
            </a:r>
            <a:r>
              <a:rPr lang="en-US" sz="1200" i="0" dirty="0" smtClean="0">
                <a:solidFill>
                  <a:schemeClr val="tx1"/>
                </a:solidFill>
                <a:cs typeface="Times New Roman" pitchFamily="18" charset="0"/>
              </a:rPr>
              <a:t>, </a:t>
            </a:r>
            <a:r>
              <a:rPr lang="en-US" sz="1200" b="1" i="0" dirty="0" smtClean="0">
                <a:solidFill>
                  <a:schemeClr val="tx1"/>
                </a:solidFill>
                <a:cs typeface="Times New Roman" pitchFamily="18" charset="0"/>
              </a:rPr>
              <a:t>Protocols</a:t>
            </a:r>
            <a:r>
              <a:rPr lang="en-US" sz="1200" i="0" dirty="0" smtClean="0">
                <a:solidFill>
                  <a:schemeClr val="tx1"/>
                </a:solidFill>
                <a:cs typeface="Times New Roman" pitchFamily="18" charset="0"/>
              </a:rPr>
              <a:t>, and </a:t>
            </a:r>
            <a:r>
              <a:rPr lang="en-US" sz="1200" b="1" i="0" dirty="0" smtClean="0">
                <a:solidFill>
                  <a:schemeClr val="tx1"/>
                </a:solidFill>
                <a:cs typeface="Times New Roman" pitchFamily="18" charset="0"/>
              </a:rPr>
              <a:t>Cooperative Learning </a:t>
            </a:r>
            <a:r>
              <a:rPr lang="en-US" sz="1200" i="0" dirty="0" smtClean="0">
                <a:solidFill>
                  <a:schemeClr val="tx1"/>
                </a:solidFill>
                <a:cs typeface="Times New Roman" pitchFamily="18" charset="0"/>
              </a:rPr>
              <a:t>to advance learning and performance among students, including those with special needs. </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5726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0D2720E9-53CB-4578-ACED-C4D451DC47F9}" type="slidenum">
              <a:rPr lang="en-US" smtClean="0"/>
              <a:pPr>
                <a:defRPr/>
              </a:pPr>
              <a:t>24</a:t>
            </a:fld>
            <a:endParaRPr 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Notes:  Explain to participants that they are working in a Community Forum Partner simulation.</a:t>
            </a:r>
          </a:p>
          <a:p>
            <a:pPr eaLnBrk="1" hangingPunct="1"/>
            <a:r>
              <a:rPr lang="en-US" b="1" u="sng" dirty="0" smtClean="0">
                <a:solidFill>
                  <a:schemeClr val="tx1"/>
                </a:solidFill>
                <a:cs typeface="Times New Roman" pitchFamily="18" charset="0"/>
              </a:rPr>
              <a:t> </a:t>
            </a:r>
          </a:p>
          <a:p>
            <a:pPr eaLnBrk="1" hangingPunct="1"/>
            <a:r>
              <a:rPr lang="en-US" b="1" u="sng" dirty="0" smtClean="0">
                <a:solidFill>
                  <a:schemeClr val="tx1"/>
                </a:solidFill>
                <a:cs typeface="Times New Roman" pitchFamily="18" charset="0"/>
              </a:rPr>
              <a:t>ACTIVITY:</a:t>
            </a:r>
          </a:p>
          <a:p>
            <a:pPr eaLnBrk="1" hangingPunct="1"/>
            <a:r>
              <a:rPr lang="en-US" b="1" dirty="0" smtClean="0">
                <a:solidFill>
                  <a:schemeClr val="tx1"/>
                </a:solidFill>
                <a:cs typeface="Times New Roman" pitchFamily="18" charset="0"/>
              </a:rPr>
              <a:t>Community</a:t>
            </a:r>
            <a:r>
              <a:rPr lang="en-US" b="1" baseline="0" dirty="0" smtClean="0">
                <a:solidFill>
                  <a:schemeClr val="tx1"/>
                </a:solidFill>
                <a:cs typeface="Times New Roman" pitchFamily="18" charset="0"/>
              </a:rPr>
              <a:t> Forum Partners</a:t>
            </a:r>
          </a:p>
          <a:p>
            <a:pPr eaLnBrk="1" hangingPunct="1"/>
            <a:endParaRPr lang="en-US" b="1" baseline="0" dirty="0" smtClean="0">
              <a:solidFill>
                <a:schemeClr val="tx1"/>
              </a:solidFill>
              <a:cs typeface="Times New Roman" pitchFamily="18" charset="0"/>
            </a:endParaRPr>
          </a:p>
          <a:p>
            <a:pPr eaLnBrk="1" hangingPunct="1"/>
            <a:r>
              <a:rPr lang="en-US" b="1" u="sng" baseline="0" dirty="0" smtClean="0">
                <a:solidFill>
                  <a:schemeClr val="tx1"/>
                </a:solidFill>
                <a:cs typeface="Times New Roman" pitchFamily="18" charset="0"/>
              </a:rPr>
              <a:t>DIRECTIONS:</a:t>
            </a:r>
          </a:p>
          <a:p>
            <a:pPr marL="228600" indent="-228600" eaLnBrk="1" hangingPunct="1">
              <a:buFont typeface="+mj-lt"/>
              <a:buAutoNum type="arabicPeriod"/>
            </a:pPr>
            <a:r>
              <a:rPr lang="en-US" b="0" baseline="0" dirty="0" smtClean="0">
                <a:solidFill>
                  <a:schemeClr val="tx1"/>
                </a:solidFill>
                <a:cs typeface="Times New Roman" pitchFamily="18" charset="0"/>
              </a:rPr>
              <a:t>Count off by 2’s.  </a:t>
            </a:r>
          </a:p>
          <a:p>
            <a:pPr marL="228600" indent="-228600" eaLnBrk="1" hangingPunct="1">
              <a:buFont typeface="+mj-lt"/>
              <a:buAutoNum type="arabicPeriod"/>
            </a:pPr>
            <a:r>
              <a:rPr lang="en-US" b="0" baseline="0" dirty="0" smtClean="0">
                <a:solidFill>
                  <a:schemeClr val="tx1"/>
                </a:solidFill>
                <a:cs typeface="Times New Roman" pitchFamily="18" charset="0"/>
              </a:rPr>
              <a:t>Select a pair of a 1 and 2 as the initial partnership.</a:t>
            </a:r>
          </a:p>
          <a:p>
            <a:pPr marL="228600" indent="-228600" eaLnBrk="1" hangingPunct="1">
              <a:buFont typeface="+mj-lt"/>
              <a:buAutoNum type="arabicPeriod"/>
            </a:pPr>
            <a:r>
              <a:rPr lang="en-US" b="0" baseline="0" dirty="0" smtClean="0">
                <a:solidFill>
                  <a:schemeClr val="tx1"/>
                </a:solidFill>
                <a:cs typeface="Times New Roman" pitchFamily="18" charset="0"/>
              </a:rPr>
              <a:t>Continue clockwise forming remaining partnerships.</a:t>
            </a:r>
          </a:p>
          <a:p>
            <a:pPr marL="228600" indent="-228600" eaLnBrk="1" hangingPunct="1">
              <a:buFont typeface="+mj-lt"/>
              <a:buAutoNum type="arabicPeriod"/>
            </a:pPr>
            <a:r>
              <a:rPr lang="en-US" b="0" baseline="0" dirty="0" smtClean="0">
                <a:solidFill>
                  <a:schemeClr val="tx1"/>
                </a:solidFill>
                <a:cs typeface="Times New Roman" pitchFamily="18" charset="0"/>
              </a:rPr>
              <a:t>Greet your new partners.</a:t>
            </a:r>
          </a:p>
          <a:p>
            <a:pPr marL="228600" indent="-228600" eaLnBrk="1" hangingPunct="1">
              <a:buFont typeface="+mj-lt"/>
              <a:buAutoNum type="arabicPeriod"/>
            </a:pPr>
            <a:r>
              <a:rPr lang="en-US" b="0" baseline="0" dirty="0" smtClean="0">
                <a:solidFill>
                  <a:schemeClr val="tx1"/>
                </a:solidFill>
                <a:cs typeface="Times New Roman" pitchFamily="18" charset="0"/>
              </a:rPr>
              <a:t>Ask the following question:</a:t>
            </a:r>
          </a:p>
          <a:p>
            <a:pPr eaLnBrk="1" hangingPunct="1">
              <a:buFont typeface="Arial" pitchFamily="34" charset="0"/>
              <a:buChar char="•"/>
            </a:pPr>
            <a:r>
              <a:rPr lang="en-US" b="0" i="0" baseline="0" dirty="0" smtClean="0">
                <a:solidFill>
                  <a:schemeClr val="tx1"/>
                </a:solidFill>
                <a:cs typeface="Times New Roman" pitchFamily="18" charset="0"/>
              </a:rPr>
              <a:t>Have you ever stepped back and thought about your class as a social system (that is as a </a:t>
            </a:r>
            <a:r>
              <a:rPr lang="en-US" i="0" dirty="0" smtClean="0">
                <a:solidFill>
                  <a:schemeClr val="tx1"/>
                </a:solidFill>
                <a:effectLst/>
              </a:rPr>
              <a:t>patterned series of interrelationships existing between individuals</a:t>
            </a:r>
            <a:r>
              <a:rPr lang="en-US" i="0" baseline="0" dirty="0" smtClean="0">
                <a:solidFill>
                  <a:schemeClr val="tx1"/>
                </a:solidFill>
                <a:effectLst/>
              </a:rPr>
              <a:t> and </a:t>
            </a:r>
            <a:r>
              <a:rPr lang="en-US" i="0" dirty="0" smtClean="0">
                <a:solidFill>
                  <a:schemeClr val="tx1"/>
                </a:solidFill>
                <a:effectLst/>
              </a:rPr>
              <a:t>groups</a:t>
            </a:r>
            <a:r>
              <a:rPr lang="en-US" i="0" baseline="0" dirty="0" smtClean="0">
                <a:solidFill>
                  <a:schemeClr val="tx1"/>
                </a:solidFill>
                <a:effectLst/>
              </a:rPr>
              <a:t> </a:t>
            </a:r>
            <a:r>
              <a:rPr lang="en-US" i="0" dirty="0" smtClean="0">
                <a:solidFill>
                  <a:schemeClr val="tx1"/>
                </a:solidFill>
                <a:effectLst/>
              </a:rPr>
              <a:t>and forming a coherent whole): a social</a:t>
            </a:r>
            <a:r>
              <a:rPr lang="en-US" i="0" baseline="0" dirty="0" smtClean="0">
                <a:solidFill>
                  <a:schemeClr val="tx1"/>
                </a:solidFill>
                <a:effectLst/>
              </a:rPr>
              <a:t> system</a:t>
            </a:r>
            <a:r>
              <a:rPr lang="en-US" b="0" i="0" baseline="0" dirty="0" smtClean="0">
                <a:solidFill>
                  <a:schemeClr val="tx1"/>
                </a:solidFill>
                <a:cs typeface="Times New Roman" pitchFamily="18" charset="0"/>
              </a:rPr>
              <a:t> in which groups need to be strategically organized to optimize learning?</a:t>
            </a:r>
          </a:p>
          <a:p>
            <a:pPr eaLnBrk="1" hangingPunct="1"/>
            <a:endParaRPr lang="en-US" b="0" i="1" baseline="0" dirty="0" smtClean="0">
              <a:solidFill>
                <a:schemeClr val="tx1"/>
              </a:solidFill>
              <a:cs typeface="Times New Roman" pitchFamily="18" charset="0"/>
            </a:endParaRPr>
          </a:p>
          <a:p>
            <a:pPr eaLnBrk="1" hangingPunct="1">
              <a:buFont typeface="Arial" pitchFamily="34" charset="0"/>
              <a:buChar char="•"/>
            </a:pPr>
            <a:r>
              <a:rPr lang="en-US" b="0" i="0" baseline="0" dirty="0" smtClean="0">
                <a:solidFill>
                  <a:schemeClr val="tx1"/>
                </a:solidFill>
                <a:cs typeface="Times New Roman" pitchFamily="18" charset="0"/>
              </a:rPr>
              <a:t>In your past teaching experience, have you specifically defined your class as a </a:t>
            </a:r>
            <a:r>
              <a:rPr lang="en-US" b="1" i="0" baseline="0" dirty="0" smtClean="0">
                <a:solidFill>
                  <a:schemeClr val="tx1"/>
                </a:solidFill>
                <a:cs typeface="Times New Roman" pitchFamily="18" charset="0"/>
              </a:rPr>
              <a:t>Learning Community</a:t>
            </a:r>
            <a:r>
              <a:rPr lang="en-US" b="0" i="0" baseline="0" dirty="0" smtClean="0">
                <a:solidFill>
                  <a:schemeClr val="tx1"/>
                </a:solidFill>
                <a:cs typeface="Times New Roman" pitchFamily="18" charset="0"/>
              </a:rPr>
              <a:t>? Why? Or, Why not? (Leader uses </a:t>
            </a:r>
            <a:r>
              <a:rPr lang="en-US" b="1" i="0" baseline="0" dirty="0" err="1" smtClean="0">
                <a:solidFill>
                  <a:schemeClr val="tx1"/>
                </a:solidFill>
                <a:cs typeface="Times New Roman" pitchFamily="18" charset="0"/>
              </a:rPr>
              <a:t>Revoicing</a:t>
            </a:r>
            <a:r>
              <a:rPr lang="en-US" b="1" i="0" baseline="0" dirty="0" smtClean="0">
                <a:solidFill>
                  <a:schemeClr val="tx1"/>
                </a:solidFill>
                <a:cs typeface="Times New Roman" pitchFamily="18" charset="0"/>
              </a:rPr>
              <a:t>..”So, you are saying….”)</a:t>
            </a:r>
          </a:p>
          <a:p>
            <a:pPr eaLnBrk="1" hangingPunct="1">
              <a:buFont typeface="Arial" pitchFamily="34" charset="0"/>
              <a:buNone/>
            </a:pPr>
            <a:endParaRPr lang="en-US" b="1" i="0" baseline="0" dirty="0" smtClean="0">
              <a:solidFill>
                <a:schemeClr val="tx1"/>
              </a:solidFill>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i="1" baseline="0" dirty="0" smtClean="0"/>
              <a:t>Recommended time for this activity is:  10 minutes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8360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25</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HANDOUT – 3 COPIES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Explain to participants that they are participating in a Cluster Groups simulation.</a:t>
            </a:r>
          </a:p>
          <a:p>
            <a:endParaRPr lang="en-US" dirty="0" smtClean="0">
              <a:solidFill>
                <a:schemeClr val="tx1"/>
              </a:solidFill>
            </a:endParaRPr>
          </a:p>
          <a:p>
            <a:r>
              <a:rPr lang="en-US" b="1" u="sng" dirty="0" smtClean="0">
                <a:solidFill>
                  <a:schemeClr val="tx1"/>
                </a:solidFill>
              </a:rPr>
              <a:t>ACTIVITY:</a:t>
            </a:r>
          </a:p>
          <a:p>
            <a:r>
              <a:rPr lang="en-US" b="1" dirty="0" smtClean="0">
                <a:solidFill>
                  <a:schemeClr val="tx1"/>
                </a:solidFill>
              </a:rPr>
              <a:t>Question</a:t>
            </a:r>
            <a:r>
              <a:rPr lang="en-US" b="1" baseline="0" dirty="0" smtClean="0">
                <a:solidFill>
                  <a:schemeClr val="tx1"/>
                </a:solidFill>
              </a:rPr>
              <a:t> Cue Card</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solidFill>
                  <a:schemeClr val="tx1"/>
                </a:solidFill>
                <a:cs typeface="Times New Roman" pitchFamily="18" charset="0"/>
              </a:rPr>
              <a:t>(The goal of this activity is t</a:t>
            </a:r>
            <a:r>
              <a:rPr lang="en-US" sz="1200" b="0" i="1" dirty="0" smtClean="0">
                <a:solidFill>
                  <a:schemeClr val="tx1"/>
                </a:solidFill>
              </a:rPr>
              <a:t>o enhance our understanding that the BUZzzz Learning Community is a </a:t>
            </a:r>
            <a:r>
              <a:rPr lang="en-US" sz="1200" b="0" i="1" u="sng" dirty="0" smtClean="0">
                <a:solidFill>
                  <a:schemeClr val="tx1"/>
                </a:solidFill>
              </a:rPr>
              <a:t>social system</a:t>
            </a:r>
            <a:r>
              <a:rPr lang="en-US" sz="1200" b="0" i="1" u="none" dirty="0" smtClean="0">
                <a:solidFill>
                  <a:schemeClr val="tx1"/>
                </a:solidFill>
              </a:rPr>
              <a:t> </a:t>
            </a:r>
            <a:r>
              <a:rPr lang="en-US" sz="1200" b="0" i="1" dirty="0" smtClean="0">
                <a:solidFill>
                  <a:schemeClr val="tx1"/>
                </a:solidFill>
              </a:rPr>
              <a:t>comprised of Structured Cooperative</a:t>
            </a:r>
            <a:r>
              <a:rPr lang="en-US" sz="1200" b="0" i="1" baseline="0" dirty="0" smtClean="0">
                <a:solidFill>
                  <a:schemeClr val="tx1"/>
                </a:solidFill>
              </a:rPr>
              <a:t> Learning partnerships, groups, team within a Learning Community.)</a:t>
            </a:r>
            <a:endParaRPr lang="en-US" sz="1200" b="0" i="1" dirty="0" smtClean="0">
              <a:solidFill>
                <a:schemeClr val="tx1"/>
              </a:solidFill>
            </a:endParaRPr>
          </a:p>
          <a:p>
            <a:pPr eaLnBrk="1" hangingPunct="1"/>
            <a:endParaRPr lang="en-US" b="1" baseline="0" dirty="0" smtClean="0">
              <a:solidFill>
                <a:schemeClr val="tx1"/>
              </a:solidFill>
              <a:cs typeface="Times New Roman" pitchFamily="18" charset="0"/>
            </a:endParaRPr>
          </a:p>
          <a:p>
            <a:pPr eaLnBrk="1" hangingPunct="1"/>
            <a:r>
              <a:rPr lang="en-US" b="1" u="sng" baseline="0" dirty="0" smtClean="0">
                <a:solidFill>
                  <a:schemeClr val="tx1"/>
                </a:solidFill>
                <a:cs typeface="Times New Roman" pitchFamily="18" charset="0"/>
              </a:rPr>
              <a:t>Preparation:</a:t>
            </a:r>
          </a:p>
          <a:p>
            <a:pPr marL="228600" indent="-228600" eaLnBrk="1" hangingPunct="1">
              <a:buAutoNum type="arabicPeriod"/>
            </a:pPr>
            <a:r>
              <a:rPr lang="en-US" b="0" baseline="0" dirty="0" smtClean="0">
                <a:solidFill>
                  <a:schemeClr val="tx1"/>
                </a:solidFill>
                <a:cs typeface="Times New Roman" pitchFamily="18" charset="0"/>
              </a:rPr>
              <a:t>Make three large </a:t>
            </a:r>
            <a:r>
              <a:rPr lang="en-US" b="1" baseline="0" dirty="0" smtClean="0">
                <a:solidFill>
                  <a:schemeClr val="tx1"/>
                </a:solidFill>
                <a:cs typeface="Times New Roman" pitchFamily="18" charset="0"/>
              </a:rPr>
              <a:t>Number Cards</a:t>
            </a:r>
            <a:r>
              <a:rPr lang="en-US" b="0" baseline="0" dirty="0" smtClean="0">
                <a:solidFill>
                  <a:schemeClr val="tx1"/>
                </a:solidFill>
                <a:cs typeface="Times New Roman" pitchFamily="18" charset="0"/>
              </a:rPr>
              <a:t>. Each one has one number. The first card is #1, the second, #2, and the third, #3 and place them in 3 different locations in the room. </a:t>
            </a:r>
          </a:p>
          <a:p>
            <a:pPr marL="228600" indent="-228600" eaLnBrk="1" hangingPunct="1">
              <a:buAutoNum type="arabicPeriod"/>
            </a:pPr>
            <a:r>
              <a:rPr lang="en-US" b="0" baseline="0" dirty="0" smtClean="0">
                <a:solidFill>
                  <a:schemeClr val="tx1"/>
                </a:solidFill>
                <a:cs typeface="Times New Roman" pitchFamily="18" charset="0"/>
              </a:rPr>
              <a:t>Make three copies of the </a:t>
            </a:r>
            <a:r>
              <a:rPr lang="en-US" b="1" baseline="0" dirty="0" smtClean="0">
                <a:solidFill>
                  <a:schemeClr val="tx1"/>
                </a:solidFill>
                <a:cs typeface="Times New Roman" pitchFamily="18" charset="0"/>
              </a:rPr>
              <a:t>Question Cue Card</a:t>
            </a:r>
            <a:r>
              <a:rPr lang="en-US" b="0" baseline="0" dirty="0" smtClean="0">
                <a:solidFill>
                  <a:schemeClr val="tx1"/>
                </a:solidFill>
                <a:cs typeface="Times New Roman" pitchFamily="18" charset="0"/>
              </a:rPr>
              <a:t>.  Circle number #1 on the first </a:t>
            </a:r>
            <a:r>
              <a:rPr lang="en-US" b="1" baseline="0" dirty="0" smtClean="0">
                <a:solidFill>
                  <a:schemeClr val="tx1"/>
                </a:solidFill>
                <a:cs typeface="Times New Roman" pitchFamily="18" charset="0"/>
              </a:rPr>
              <a:t>Question</a:t>
            </a:r>
            <a:r>
              <a:rPr lang="en-US" b="0" baseline="0" dirty="0" smtClean="0">
                <a:solidFill>
                  <a:schemeClr val="tx1"/>
                </a:solidFill>
                <a:cs typeface="Times New Roman" pitchFamily="18" charset="0"/>
              </a:rPr>
              <a:t> </a:t>
            </a:r>
            <a:r>
              <a:rPr lang="en-US" b="1" baseline="0" dirty="0" smtClean="0">
                <a:solidFill>
                  <a:schemeClr val="tx1"/>
                </a:solidFill>
                <a:cs typeface="Times New Roman" pitchFamily="18" charset="0"/>
              </a:rPr>
              <a:t>Cue Card</a:t>
            </a:r>
            <a:r>
              <a:rPr lang="en-US" b="0" baseline="0" dirty="0" smtClean="0">
                <a:solidFill>
                  <a:schemeClr val="tx1"/>
                </a:solidFill>
                <a:cs typeface="Times New Roman" pitchFamily="18" charset="0"/>
              </a:rPr>
              <a:t>. Circle # 2 on the second. And, circle #3 on the third </a:t>
            </a:r>
            <a:r>
              <a:rPr lang="en-US" b="1" baseline="0" dirty="0" smtClean="0">
                <a:solidFill>
                  <a:schemeClr val="tx1"/>
                </a:solidFill>
                <a:cs typeface="Times New Roman" pitchFamily="18" charset="0"/>
              </a:rPr>
              <a:t>Question Cue Card</a:t>
            </a:r>
            <a:r>
              <a:rPr lang="en-US" b="0" baseline="0" dirty="0" smtClean="0">
                <a:solidFill>
                  <a:schemeClr val="tx1"/>
                </a:solidFill>
                <a:cs typeface="Times New Roman" pitchFamily="18" charset="0"/>
              </a:rPr>
              <a:t>.  </a:t>
            </a:r>
          </a:p>
          <a:p>
            <a:pPr marL="228600" indent="-228600" eaLnBrk="1" hangingPunct="1">
              <a:buAutoNum type="arabicPeriod"/>
            </a:pPr>
            <a:r>
              <a:rPr lang="en-US" b="0" baseline="0" dirty="0" smtClean="0">
                <a:solidFill>
                  <a:schemeClr val="tx1"/>
                </a:solidFill>
                <a:cs typeface="Times New Roman" pitchFamily="18" charset="0"/>
              </a:rPr>
              <a:t>Use the following slide for the </a:t>
            </a:r>
            <a:r>
              <a:rPr lang="en-US" b="1" baseline="0" dirty="0" smtClean="0">
                <a:solidFill>
                  <a:schemeClr val="tx1"/>
                </a:solidFill>
                <a:cs typeface="Times New Roman" pitchFamily="18" charset="0"/>
              </a:rPr>
              <a:t>Group Role Cards </a:t>
            </a:r>
            <a:r>
              <a:rPr lang="en-US" b="0" baseline="0" dirty="0" smtClean="0">
                <a:solidFill>
                  <a:schemeClr val="tx1"/>
                </a:solidFill>
                <a:cs typeface="Times New Roman" pitchFamily="18" charset="0"/>
              </a:rPr>
              <a:t>(one for each number) with numbers and tasks for the activity:</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b="0" baseline="0" dirty="0" smtClean="0">
                <a:solidFill>
                  <a:schemeClr val="tx1"/>
                </a:solidFill>
                <a:cs typeface="Times New Roman" pitchFamily="18" charset="0"/>
              </a:rPr>
              <a:t>1. Recorder – Records responses</a:t>
            </a:r>
          </a:p>
          <a:p>
            <a:pPr marL="457200" lvl="1" indent="0" eaLnBrk="1" hangingPunct="1">
              <a:buFont typeface="+mj-lt"/>
              <a:buNone/>
            </a:pPr>
            <a:r>
              <a:rPr lang="en-US" b="0" baseline="0" dirty="0" smtClean="0">
                <a:solidFill>
                  <a:schemeClr val="tx1"/>
                </a:solidFill>
                <a:cs typeface="Times New Roman" pitchFamily="18" charset="0"/>
              </a:rPr>
              <a:t>2. Facilitator – Leads the activity</a:t>
            </a:r>
          </a:p>
          <a:p>
            <a:pPr marL="457200" lvl="1" indent="0" eaLnBrk="1" hangingPunct="1">
              <a:buFont typeface="+mj-lt"/>
              <a:buNone/>
            </a:pPr>
            <a:r>
              <a:rPr lang="en-US" b="0" baseline="0" dirty="0" smtClean="0">
                <a:solidFill>
                  <a:schemeClr val="tx1"/>
                </a:solidFill>
                <a:cs typeface="Times New Roman" pitchFamily="18" charset="0"/>
              </a:rPr>
              <a:t>3/5. Coach – Reminds the group of the </a:t>
            </a:r>
            <a:r>
              <a:rPr lang="en-US" b="1" baseline="0" dirty="0" smtClean="0">
                <a:solidFill>
                  <a:schemeClr val="tx1"/>
                </a:solidFill>
                <a:cs typeface="Times New Roman" pitchFamily="18" charset="0"/>
              </a:rPr>
              <a:t>Learning Community Standard:  Engage with Enthusiasm</a:t>
            </a:r>
          </a:p>
          <a:p>
            <a:pPr marL="457200" lvl="1" indent="0" eaLnBrk="1" hangingPunct="1">
              <a:buFont typeface="+mj-lt"/>
              <a:buNone/>
            </a:pPr>
            <a:r>
              <a:rPr lang="en-US" b="0" baseline="0" dirty="0" smtClean="0">
                <a:solidFill>
                  <a:schemeClr val="tx1"/>
                </a:solidFill>
                <a:cs typeface="Times New Roman" pitchFamily="18" charset="0"/>
              </a:rPr>
              <a:t>4. Data Manager – Monitors time for the activity</a:t>
            </a:r>
          </a:p>
          <a:p>
            <a:pPr marL="228600" indent="-228600" eaLnBrk="1" hangingPunct="1">
              <a:buAutoNum type="arabicPeriod"/>
            </a:pPr>
            <a:r>
              <a:rPr lang="en-US" b="0" baseline="0" dirty="0" smtClean="0">
                <a:solidFill>
                  <a:schemeClr val="tx1"/>
                </a:solidFill>
                <a:cs typeface="Times New Roman" pitchFamily="18" charset="0"/>
              </a:rPr>
              <a:t>Hang the large </a:t>
            </a:r>
            <a:r>
              <a:rPr lang="en-US" b="1" baseline="0" dirty="0" smtClean="0">
                <a:solidFill>
                  <a:schemeClr val="tx1"/>
                </a:solidFill>
                <a:cs typeface="Times New Roman" pitchFamily="18" charset="0"/>
              </a:rPr>
              <a:t>Number Cards </a:t>
            </a:r>
            <a:r>
              <a:rPr lang="en-US" b="0" baseline="0" dirty="0" smtClean="0">
                <a:solidFill>
                  <a:schemeClr val="tx1"/>
                </a:solidFill>
                <a:cs typeface="Times New Roman" pitchFamily="18" charset="0"/>
              </a:rPr>
              <a:t>along with the accompanying </a:t>
            </a:r>
            <a:r>
              <a:rPr lang="en-US" b="1" baseline="0" dirty="0" smtClean="0">
                <a:solidFill>
                  <a:schemeClr val="tx1"/>
                </a:solidFill>
                <a:cs typeface="Times New Roman" pitchFamily="18" charset="0"/>
              </a:rPr>
              <a:t>Question</a:t>
            </a:r>
            <a:r>
              <a:rPr lang="en-US" b="0" baseline="0" dirty="0" smtClean="0">
                <a:solidFill>
                  <a:schemeClr val="tx1"/>
                </a:solidFill>
                <a:cs typeface="Times New Roman" pitchFamily="18" charset="0"/>
              </a:rPr>
              <a:t> </a:t>
            </a:r>
            <a:r>
              <a:rPr lang="en-US" b="1" baseline="0" dirty="0" smtClean="0">
                <a:solidFill>
                  <a:schemeClr val="tx1"/>
                </a:solidFill>
                <a:cs typeface="Times New Roman" pitchFamily="18" charset="0"/>
              </a:rPr>
              <a:t>Cue</a:t>
            </a:r>
            <a:r>
              <a:rPr lang="en-US" b="0" baseline="0" dirty="0" smtClean="0">
                <a:solidFill>
                  <a:schemeClr val="tx1"/>
                </a:solidFill>
                <a:cs typeface="Times New Roman" pitchFamily="18" charset="0"/>
              </a:rPr>
              <a:t> </a:t>
            </a:r>
            <a:r>
              <a:rPr lang="en-US" b="1" baseline="0" dirty="0" smtClean="0">
                <a:solidFill>
                  <a:schemeClr val="tx1"/>
                </a:solidFill>
                <a:cs typeface="Times New Roman" pitchFamily="18" charset="0"/>
              </a:rPr>
              <a:t>Cards,</a:t>
            </a:r>
            <a:r>
              <a:rPr lang="en-US" b="0" baseline="0" dirty="0" smtClean="0">
                <a:solidFill>
                  <a:schemeClr val="tx1"/>
                </a:solidFill>
                <a:cs typeface="Times New Roman" pitchFamily="18" charset="0"/>
              </a:rPr>
              <a:t> and </a:t>
            </a:r>
            <a:r>
              <a:rPr lang="en-US" b="1" baseline="0" dirty="0" smtClean="0">
                <a:solidFill>
                  <a:schemeClr val="tx1"/>
                </a:solidFill>
                <a:cs typeface="Times New Roman" pitchFamily="18" charset="0"/>
              </a:rPr>
              <a:t>Role Cards</a:t>
            </a:r>
            <a:r>
              <a:rPr lang="en-US" b="0" baseline="0" dirty="0" smtClean="0">
                <a:solidFill>
                  <a:schemeClr val="tx1"/>
                </a:solidFill>
                <a:cs typeface="Times New Roman" pitchFamily="18" charset="0"/>
              </a:rPr>
              <a:t> in three different areas (stations) in the classroom prior to the beginning of the workshop.  </a:t>
            </a:r>
          </a:p>
          <a:p>
            <a:pPr marL="228600" indent="-228600" eaLnBrk="1" hangingPunct="1">
              <a:buAutoNum type="arabicPeriod"/>
            </a:pPr>
            <a:r>
              <a:rPr lang="en-US" b="0" baseline="0" dirty="0" smtClean="0">
                <a:solidFill>
                  <a:schemeClr val="tx1"/>
                </a:solidFill>
                <a:cs typeface="Times New Roman" pitchFamily="18" charset="0"/>
              </a:rPr>
              <a:t>Have </a:t>
            </a:r>
            <a:r>
              <a:rPr lang="en-US" b="1" baseline="0" dirty="0" smtClean="0">
                <a:solidFill>
                  <a:schemeClr val="tx1"/>
                </a:solidFill>
                <a:cs typeface="Times New Roman" pitchFamily="18" charset="0"/>
              </a:rPr>
              <a:t>Flip Chart </a:t>
            </a:r>
            <a:r>
              <a:rPr lang="en-US" b="0" baseline="0" dirty="0" smtClean="0">
                <a:solidFill>
                  <a:schemeClr val="tx1"/>
                </a:solidFill>
                <a:cs typeface="Times New Roman" pitchFamily="18" charset="0"/>
              </a:rPr>
              <a:t>paper available at each station for recording.</a:t>
            </a:r>
          </a:p>
          <a:p>
            <a:pPr eaLnBrk="1" hangingPunct="1"/>
            <a:endParaRPr lang="en-US" b="0" baseline="0" dirty="0" smtClean="0">
              <a:solidFill>
                <a:schemeClr val="tx1"/>
              </a:solidFill>
              <a:cs typeface="Times New Roman" pitchFamily="18" charset="0"/>
            </a:endParaRPr>
          </a:p>
          <a:p>
            <a:pPr eaLnBrk="1" hangingPunct="1"/>
            <a:r>
              <a:rPr lang="en-US" b="1" u="sng" baseline="0" dirty="0" smtClean="0">
                <a:solidFill>
                  <a:schemeClr val="tx1"/>
                </a:solidFill>
                <a:cs typeface="Times New Roman" pitchFamily="18" charset="0"/>
              </a:rPr>
              <a:t>DIRECTIONS:</a:t>
            </a:r>
          </a:p>
          <a:p>
            <a:pPr marL="228600" indent="-228600" eaLnBrk="1" hangingPunct="1">
              <a:buFont typeface="+mj-lt"/>
              <a:buAutoNum type="arabicPeriod"/>
            </a:pPr>
            <a:r>
              <a:rPr lang="en-US" b="0" baseline="0" dirty="0" smtClean="0">
                <a:solidFill>
                  <a:schemeClr val="tx1"/>
                </a:solidFill>
                <a:cs typeface="Times New Roman" pitchFamily="18" charset="0"/>
              </a:rPr>
              <a:t>Turn to the </a:t>
            </a:r>
            <a:r>
              <a:rPr lang="en-US" b="1" baseline="0" dirty="0" smtClean="0">
                <a:solidFill>
                  <a:schemeClr val="tx1"/>
                </a:solidFill>
                <a:cs typeface="Times New Roman" pitchFamily="18" charset="0"/>
              </a:rPr>
              <a:t>Question</a:t>
            </a:r>
            <a:r>
              <a:rPr lang="en-US" b="0" baseline="0" dirty="0" smtClean="0">
                <a:solidFill>
                  <a:schemeClr val="tx1"/>
                </a:solidFill>
                <a:cs typeface="Times New Roman" pitchFamily="18" charset="0"/>
              </a:rPr>
              <a:t> </a:t>
            </a:r>
            <a:r>
              <a:rPr lang="en-US" b="1" baseline="0" dirty="0" smtClean="0">
                <a:solidFill>
                  <a:schemeClr val="tx1"/>
                </a:solidFill>
                <a:cs typeface="Times New Roman" pitchFamily="18" charset="0"/>
              </a:rPr>
              <a:t>Cue Card </a:t>
            </a:r>
            <a:r>
              <a:rPr lang="en-US" b="0" baseline="0" dirty="0" smtClean="0">
                <a:solidFill>
                  <a:schemeClr val="tx1"/>
                </a:solidFill>
                <a:cs typeface="Times New Roman" pitchFamily="18" charset="0"/>
              </a:rPr>
              <a:t>in this session of the notebook.</a:t>
            </a:r>
          </a:p>
          <a:p>
            <a:pPr marL="228600" indent="-228600" eaLnBrk="1" hangingPunct="1">
              <a:buFont typeface="+mj-lt"/>
              <a:buAutoNum type="arabicPeriod"/>
            </a:pPr>
            <a:r>
              <a:rPr lang="en-US" b="0" baseline="0" dirty="0" smtClean="0">
                <a:solidFill>
                  <a:schemeClr val="tx1"/>
                </a:solidFill>
                <a:cs typeface="Times New Roman" pitchFamily="18" charset="0"/>
              </a:rPr>
              <a:t>Count off by 3’s in the </a:t>
            </a:r>
            <a:r>
              <a:rPr lang="en-US" b="1" baseline="0" dirty="0" smtClean="0">
                <a:solidFill>
                  <a:schemeClr val="tx1"/>
                </a:solidFill>
                <a:cs typeface="Times New Roman" pitchFamily="18" charset="0"/>
              </a:rPr>
              <a:t>Community Forum</a:t>
            </a:r>
            <a:r>
              <a:rPr lang="en-US" b="0" baseline="0" dirty="0" smtClean="0">
                <a:solidFill>
                  <a:schemeClr val="tx1"/>
                </a:solidFill>
                <a:cs typeface="Times New Roman" pitchFamily="18" charset="0"/>
              </a:rPr>
              <a:t>.</a:t>
            </a:r>
          </a:p>
          <a:p>
            <a:pPr marL="228600" indent="-228600" eaLnBrk="1" hangingPunct="1">
              <a:buFont typeface="+mj-lt"/>
              <a:buAutoNum type="arabicPeriod"/>
            </a:pPr>
            <a:r>
              <a:rPr lang="en-US" b="0" baseline="0" dirty="0" smtClean="0">
                <a:solidFill>
                  <a:schemeClr val="tx1"/>
                </a:solidFill>
                <a:cs typeface="Times New Roman" pitchFamily="18" charset="0"/>
              </a:rPr>
              <a:t>Use </a:t>
            </a:r>
            <a:r>
              <a:rPr lang="en-US" b="1" baseline="0" dirty="0" smtClean="0">
                <a:solidFill>
                  <a:schemeClr val="tx1"/>
                </a:solidFill>
                <a:cs typeface="Times New Roman" pitchFamily="18" charset="0"/>
              </a:rPr>
              <a:t>1-2-3 Transition </a:t>
            </a:r>
            <a:r>
              <a:rPr lang="en-US" b="0" baseline="0" dirty="0" smtClean="0">
                <a:solidFill>
                  <a:schemeClr val="tx1"/>
                </a:solidFill>
                <a:cs typeface="Times New Roman" pitchFamily="18" charset="0"/>
              </a:rPr>
              <a:t>to move the participants to their </a:t>
            </a:r>
            <a:r>
              <a:rPr lang="en-US" b="1" baseline="0" dirty="0" smtClean="0">
                <a:solidFill>
                  <a:schemeClr val="tx1"/>
                </a:solidFill>
                <a:cs typeface="Times New Roman" pitchFamily="18" charset="0"/>
              </a:rPr>
              <a:t>Cluster Group </a:t>
            </a:r>
            <a:r>
              <a:rPr lang="en-US" b="0" baseline="0" dirty="0" smtClean="0">
                <a:solidFill>
                  <a:schemeClr val="tx1"/>
                </a:solidFill>
                <a:cs typeface="Times New Roman" pitchFamily="18" charset="0"/>
              </a:rPr>
              <a:t>at their assigned stations. </a:t>
            </a:r>
          </a:p>
          <a:p>
            <a:pPr marL="228600" indent="-228600" eaLnBrk="1" hangingPunct="1">
              <a:buFont typeface="+mj-lt"/>
              <a:buAutoNum type="arabicPeriod"/>
            </a:pPr>
            <a:r>
              <a:rPr lang="en-US" b="0" baseline="0" dirty="0" smtClean="0">
                <a:solidFill>
                  <a:schemeClr val="tx1"/>
                </a:solidFill>
                <a:cs typeface="Times New Roman" pitchFamily="18" charset="0"/>
              </a:rPr>
              <a:t>Once there, have participants number off 1, 2, 3 and 4 (5).</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solidFill>
                  <a:schemeClr val="tx1"/>
                </a:solidFill>
                <a:cs typeface="Times New Roman" pitchFamily="18" charset="0"/>
              </a:rPr>
              <a:t>Remind participants they are in a </a:t>
            </a:r>
            <a:r>
              <a:rPr lang="en-US" b="1" baseline="0" dirty="0" smtClean="0">
                <a:solidFill>
                  <a:schemeClr val="tx1"/>
                </a:solidFill>
                <a:cs typeface="Times New Roman" pitchFamily="18" charset="0"/>
              </a:rPr>
              <a:t>Cluster Group </a:t>
            </a:r>
            <a:r>
              <a:rPr lang="en-US" b="0" baseline="0" dirty="0" smtClean="0">
                <a:solidFill>
                  <a:schemeClr val="tx1"/>
                </a:solidFill>
                <a:cs typeface="Times New Roman" pitchFamily="18" charset="0"/>
              </a:rPr>
              <a:t>and review its characteristics (</a:t>
            </a:r>
            <a:r>
              <a:rPr lang="en-US" sz="1200" b="1" dirty="0" smtClean="0">
                <a:solidFill>
                  <a:schemeClr val="tx1"/>
                </a:solidFill>
              </a:rPr>
              <a:t>Learning</a:t>
            </a:r>
            <a:r>
              <a:rPr lang="en-US" sz="1200" b="1" baseline="0" dirty="0" smtClean="0">
                <a:solidFill>
                  <a:schemeClr val="tx1"/>
                </a:solidFill>
              </a:rPr>
              <a:t> Goals and Community Standards, HP Teaming Principles, H-O-T Performance Rating, Roles)</a:t>
            </a:r>
            <a:r>
              <a:rPr lang="en-US" b="0" baseline="0" dirty="0" smtClean="0">
                <a:solidFill>
                  <a:schemeClr val="tx1"/>
                </a:solidFill>
                <a:cs typeface="Times New Roman" pitchFamily="18" charset="0"/>
              </a:rPr>
              <a:t>.</a:t>
            </a:r>
          </a:p>
          <a:p>
            <a:pPr marL="228600" indent="-228600" eaLnBrk="1" hangingPunct="1">
              <a:buFont typeface="+mj-lt"/>
              <a:buAutoNum type="arabicPeriod"/>
            </a:pPr>
            <a:r>
              <a:rPr lang="en-US" b="0" baseline="0" dirty="0" smtClean="0">
                <a:solidFill>
                  <a:schemeClr val="tx1"/>
                </a:solidFill>
                <a:cs typeface="Times New Roman" pitchFamily="18" charset="0"/>
              </a:rPr>
              <a:t>Assign </a:t>
            </a:r>
            <a:r>
              <a:rPr lang="en-US" b="1" baseline="0" dirty="0" smtClean="0">
                <a:solidFill>
                  <a:schemeClr val="tx1"/>
                </a:solidFill>
                <a:cs typeface="Times New Roman" pitchFamily="18" charset="0"/>
              </a:rPr>
              <a:t>Roles</a:t>
            </a:r>
            <a:r>
              <a:rPr lang="en-US" b="0" baseline="0" dirty="0" smtClean="0">
                <a:solidFill>
                  <a:schemeClr val="tx1"/>
                </a:solidFill>
                <a:cs typeface="Times New Roman" pitchFamily="18" charset="0"/>
              </a:rPr>
              <a:t> for the activity:  </a:t>
            </a:r>
            <a:r>
              <a:rPr lang="en-US" b="1" baseline="0" dirty="0" smtClean="0">
                <a:solidFill>
                  <a:schemeClr val="tx1"/>
                </a:solidFill>
                <a:cs typeface="Times New Roman" pitchFamily="18" charset="0"/>
              </a:rPr>
              <a:t>Facilitator, Recorder, Coach, Data Manager </a:t>
            </a:r>
            <a:r>
              <a:rPr lang="en-US" b="0" baseline="0" dirty="0" smtClean="0">
                <a:solidFill>
                  <a:schemeClr val="tx1"/>
                </a:solidFill>
                <a:cs typeface="Times New Roman" pitchFamily="18" charset="0"/>
              </a:rPr>
              <a:t>(slide with roles follows)</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b="0" baseline="0" dirty="0" smtClean="0">
                <a:solidFill>
                  <a:schemeClr val="tx1"/>
                </a:solidFill>
                <a:cs typeface="Times New Roman" pitchFamily="18" charset="0"/>
              </a:rPr>
              <a:t>1. </a:t>
            </a:r>
            <a:r>
              <a:rPr lang="en-US" b="1" baseline="0" dirty="0" smtClean="0">
                <a:solidFill>
                  <a:schemeClr val="tx1"/>
                </a:solidFill>
                <a:cs typeface="Times New Roman" pitchFamily="18" charset="0"/>
              </a:rPr>
              <a:t>Recorder</a:t>
            </a:r>
            <a:r>
              <a:rPr lang="en-US" b="0" baseline="0" dirty="0" smtClean="0">
                <a:solidFill>
                  <a:schemeClr val="tx1"/>
                </a:solidFill>
                <a:cs typeface="Times New Roman" pitchFamily="18" charset="0"/>
              </a:rPr>
              <a:t> – Records responses</a:t>
            </a:r>
          </a:p>
          <a:p>
            <a:pPr marL="457200" lvl="1" indent="0" eaLnBrk="1" hangingPunct="1">
              <a:buFont typeface="+mj-lt"/>
              <a:buNone/>
            </a:pPr>
            <a:r>
              <a:rPr lang="en-US" b="0" baseline="0" dirty="0" smtClean="0">
                <a:solidFill>
                  <a:schemeClr val="tx1"/>
                </a:solidFill>
                <a:cs typeface="Times New Roman" pitchFamily="18" charset="0"/>
              </a:rPr>
              <a:t>2</a:t>
            </a:r>
            <a:r>
              <a:rPr lang="en-US" b="1" baseline="0" dirty="0" smtClean="0">
                <a:solidFill>
                  <a:schemeClr val="tx1"/>
                </a:solidFill>
                <a:cs typeface="Times New Roman" pitchFamily="18" charset="0"/>
              </a:rPr>
              <a:t>. Facilitator </a:t>
            </a:r>
            <a:r>
              <a:rPr lang="en-US" b="0" baseline="0" dirty="0" smtClean="0">
                <a:solidFill>
                  <a:schemeClr val="tx1"/>
                </a:solidFill>
                <a:cs typeface="Times New Roman" pitchFamily="18" charset="0"/>
              </a:rPr>
              <a:t>– Leads the activity</a:t>
            </a:r>
          </a:p>
          <a:p>
            <a:pPr marL="457200" lvl="1" indent="0" eaLnBrk="1" hangingPunct="1">
              <a:buFont typeface="+mj-lt"/>
              <a:buNone/>
            </a:pPr>
            <a:r>
              <a:rPr lang="en-US" b="0" baseline="0" dirty="0" smtClean="0">
                <a:solidFill>
                  <a:schemeClr val="tx1"/>
                </a:solidFill>
                <a:cs typeface="Times New Roman" pitchFamily="18" charset="0"/>
              </a:rPr>
              <a:t>3/5</a:t>
            </a:r>
            <a:r>
              <a:rPr lang="en-US" b="1" baseline="0" dirty="0" smtClean="0">
                <a:solidFill>
                  <a:schemeClr val="tx1"/>
                </a:solidFill>
                <a:cs typeface="Times New Roman" pitchFamily="18" charset="0"/>
              </a:rPr>
              <a:t>. Coach </a:t>
            </a:r>
            <a:r>
              <a:rPr lang="en-US" b="0" baseline="0" dirty="0" smtClean="0">
                <a:solidFill>
                  <a:schemeClr val="tx1"/>
                </a:solidFill>
                <a:cs typeface="Times New Roman" pitchFamily="18" charset="0"/>
              </a:rPr>
              <a:t>– Reminds the group of the </a:t>
            </a:r>
            <a:r>
              <a:rPr lang="en-US" b="1" baseline="0" dirty="0" smtClean="0">
                <a:solidFill>
                  <a:schemeClr val="tx1"/>
                </a:solidFill>
                <a:cs typeface="Times New Roman" pitchFamily="18" charset="0"/>
              </a:rPr>
              <a:t>Learning Community Standard:  Engage with Enthusiasm</a:t>
            </a:r>
          </a:p>
          <a:p>
            <a:pPr marL="457200" lvl="1" indent="0" eaLnBrk="1" hangingPunct="1">
              <a:buFont typeface="+mj-lt"/>
              <a:buNone/>
            </a:pPr>
            <a:r>
              <a:rPr lang="en-US" b="0" baseline="0" dirty="0" smtClean="0">
                <a:solidFill>
                  <a:schemeClr val="tx1"/>
                </a:solidFill>
                <a:cs typeface="Times New Roman" pitchFamily="18" charset="0"/>
              </a:rPr>
              <a:t>4. </a:t>
            </a:r>
            <a:r>
              <a:rPr lang="en-US" b="1" baseline="0" dirty="0" smtClean="0">
                <a:solidFill>
                  <a:schemeClr val="tx1"/>
                </a:solidFill>
                <a:cs typeface="Times New Roman" pitchFamily="18" charset="0"/>
              </a:rPr>
              <a:t>Data Manager</a:t>
            </a:r>
            <a:r>
              <a:rPr lang="en-US" b="0" baseline="0" dirty="0" smtClean="0">
                <a:solidFill>
                  <a:schemeClr val="tx1"/>
                </a:solidFill>
                <a:cs typeface="Times New Roman" pitchFamily="18" charset="0"/>
              </a:rPr>
              <a:t>– Monitors time for the activity</a:t>
            </a:r>
          </a:p>
          <a:p>
            <a:pPr marL="228600" lvl="0" indent="-228600" eaLnBrk="1" hangingPunct="1">
              <a:buFont typeface="+mj-lt"/>
              <a:buAutoNum type="arabicPeriod"/>
            </a:pPr>
            <a:r>
              <a:rPr lang="en-US" b="0" baseline="0" dirty="0" smtClean="0">
                <a:solidFill>
                  <a:schemeClr val="tx1"/>
                </a:solidFill>
                <a:cs typeface="Times New Roman" pitchFamily="18" charset="0"/>
              </a:rPr>
              <a:t>Answer question in corner and post responses on the Flip Chart.</a:t>
            </a:r>
          </a:p>
          <a:p>
            <a:pPr marL="228600" lvl="0" indent="-228600" eaLnBrk="1" hangingPunct="1">
              <a:buFont typeface="+mj-lt"/>
              <a:buAutoNum type="arabicPeriod"/>
            </a:pPr>
            <a:r>
              <a:rPr lang="en-US" b="0" baseline="0" dirty="0" smtClean="0">
                <a:solidFill>
                  <a:schemeClr val="tx1"/>
                </a:solidFill>
                <a:cs typeface="Times New Roman" pitchFamily="18" charset="0"/>
              </a:rPr>
              <a:t>Select one response from the </a:t>
            </a:r>
            <a:r>
              <a:rPr lang="en-US" b="1" baseline="0" dirty="0" smtClean="0">
                <a:solidFill>
                  <a:schemeClr val="tx1"/>
                </a:solidFill>
                <a:cs typeface="Times New Roman" pitchFamily="18" charset="0"/>
              </a:rPr>
              <a:t>Cluster Group </a:t>
            </a:r>
            <a:r>
              <a:rPr lang="en-US" b="0" baseline="0" dirty="0" smtClean="0">
                <a:solidFill>
                  <a:schemeClr val="tx1"/>
                </a:solidFill>
                <a:cs typeface="Times New Roman" pitchFamily="18" charset="0"/>
              </a:rPr>
              <a:t>to share with the </a:t>
            </a:r>
            <a:r>
              <a:rPr lang="en-US" b="1" baseline="0" dirty="0" smtClean="0">
                <a:solidFill>
                  <a:schemeClr val="tx1"/>
                </a:solidFill>
                <a:cs typeface="Times New Roman" pitchFamily="18" charset="0"/>
              </a:rPr>
              <a:t>Learning Community</a:t>
            </a:r>
            <a:r>
              <a:rPr lang="en-US" b="0" baseline="0" dirty="0" smtClean="0">
                <a:solidFill>
                  <a:schemeClr val="tx1"/>
                </a:solidFill>
                <a:cs typeface="Times New Roman" pitchFamily="18" charset="0"/>
              </a:rPr>
              <a:t>.</a:t>
            </a:r>
          </a:p>
          <a:p>
            <a:pPr marL="228600" lvl="0" indent="-228600" eaLnBrk="1" hangingPunct="1">
              <a:buFont typeface="+mj-lt"/>
              <a:buAutoNum type="arabicPeriod"/>
            </a:pPr>
            <a:r>
              <a:rPr lang="en-US" b="0" baseline="0" dirty="0" smtClean="0">
                <a:solidFill>
                  <a:schemeClr val="tx1"/>
                </a:solidFill>
                <a:cs typeface="Times New Roman" pitchFamily="18" charset="0"/>
              </a:rPr>
              <a:t>Start with </a:t>
            </a:r>
            <a:r>
              <a:rPr lang="en-US" b="1" baseline="0" dirty="0" smtClean="0">
                <a:solidFill>
                  <a:schemeClr val="tx1"/>
                </a:solidFill>
                <a:cs typeface="Times New Roman" pitchFamily="18" charset="0"/>
              </a:rPr>
              <a:t>Cluster Group </a:t>
            </a:r>
            <a:r>
              <a:rPr lang="en-US" b="0" baseline="0" dirty="0" smtClean="0">
                <a:solidFill>
                  <a:schemeClr val="tx1"/>
                </a:solidFill>
                <a:cs typeface="Times New Roman" pitchFamily="18" charset="0"/>
              </a:rPr>
              <a:t>#1. Select a role and have that person report for the </a:t>
            </a:r>
            <a:r>
              <a:rPr lang="en-US" b="1" baseline="0" dirty="0" smtClean="0">
                <a:solidFill>
                  <a:schemeClr val="tx1"/>
                </a:solidFill>
                <a:cs typeface="Times New Roman" pitchFamily="18" charset="0"/>
              </a:rPr>
              <a:t>Cluster Group</a:t>
            </a:r>
            <a:r>
              <a:rPr lang="en-US" b="0" baseline="0" dirty="0" smtClean="0">
                <a:solidFill>
                  <a:schemeClr val="tx1"/>
                </a:solidFill>
                <a:cs typeface="Times New Roman" pitchFamily="18" charset="0"/>
              </a:rPr>
              <a:t>. Then proceed to the next station following the same procedure.</a:t>
            </a:r>
          </a:p>
          <a:p>
            <a:pPr marL="228600" lvl="0" indent="-228600" eaLnBrk="1" hangingPunct="1">
              <a:buFont typeface="+mj-lt"/>
              <a:buAutoNum type="arabicPeriod"/>
            </a:pPr>
            <a:r>
              <a:rPr lang="en-US" b="0" baseline="0" dirty="0" smtClean="0">
                <a:solidFill>
                  <a:schemeClr val="tx1"/>
                </a:solidFill>
                <a:cs typeface="Times New Roman" pitchFamily="18" charset="0"/>
              </a:rPr>
              <a:t> Have participant with that number share the </a:t>
            </a:r>
            <a:r>
              <a:rPr lang="en-US" b="1" baseline="0" dirty="0" smtClean="0">
                <a:solidFill>
                  <a:schemeClr val="tx1"/>
                </a:solidFill>
                <a:cs typeface="Times New Roman" pitchFamily="18" charset="0"/>
              </a:rPr>
              <a:t>Cluster Group’s  </a:t>
            </a:r>
            <a:r>
              <a:rPr lang="en-US" b="0" baseline="0" dirty="0" smtClean="0">
                <a:solidFill>
                  <a:schemeClr val="tx1"/>
                </a:solidFill>
                <a:cs typeface="Times New Roman" pitchFamily="18" charset="0"/>
              </a:rPr>
              <a:t>highlight.</a:t>
            </a:r>
          </a:p>
          <a:p>
            <a:pPr marL="228600" lvl="0" indent="-228600" eaLnBrk="1" hangingPunct="1">
              <a:buFont typeface="+mj-lt"/>
              <a:buAutoNum type="arabicPeriod"/>
            </a:pPr>
            <a:r>
              <a:rPr lang="en-US" b="0" baseline="0" dirty="0" smtClean="0">
                <a:solidFill>
                  <a:schemeClr val="tx1"/>
                </a:solidFill>
                <a:cs typeface="Times New Roman" pitchFamily="18" charset="0"/>
              </a:rPr>
              <a:t> Use the </a:t>
            </a:r>
            <a:r>
              <a:rPr lang="en-US" b="1" baseline="0" dirty="0" smtClean="0">
                <a:solidFill>
                  <a:schemeClr val="tx1"/>
                </a:solidFill>
                <a:cs typeface="Times New Roman" pitchFamily="18" charset="0"/>
              </a:rPr>
              <a:t>Talk Move </a:t>
            </a:r>
            <a:r>
              <a:rPr lang="en-US" b="0" baseline="0" dirty="0" smtClean="0">
                <a:solidFill>
                  <a:schemeClr val="tx1"/>
                </a:solidFill>
                <a:cs typeface="Times New Roman" pitchFamily="18" charset="0"/>
              </a:rPr>
              <a:t>(reasoning) and ask </a:t>
            </a:r>
            <a:r>
              <a:rPr lang="en-US" b="1" baseline="0" dirty="0" smtClean="0">
                <a:solidFill>
                  <a:schemeClr val="tx1"/>
                </a:solidFill>
                <a:cs typeface="Times New Roman" pitchFamily="18" charset="0"/>
              </a:rPr>
              <a:t>Cluster Group</a:t>
            </a:r>
            <a:r>
              <a:rPr lang="en-US" b="0" baseline="0" dirty="0" smtClean="0">
                <a:solidFill>
                  <a:schemeClr val="tx1"/>
                </a:solidFill>
                <a:cs typeface="Times New Roman" pitchFamily="18" charset="0"/>
              </a:rPr>
              <a:t> #2 </a:t>
            </a:r>
            <a:r>
              <a:rPr lang="en-US" b="0" i="0" baseline="0" dirty="0" smtClean="0">
                <a:solidFill>
                  <a:schemeClr val="tx1"/>
                </a:solidFill>
                <a:cs typeface="Times New Roman" pitchFamily="18" charset="0"/>
              </a:rPr>
              <a:t>“Do you agree or disagree? Why?”</a:t>
            </a:r>
          </a:p>
          <a:p>
            <a:pPr marL="228600" lvl="0" indent="-228600" eaLnBrk="1" hangingPunct="1">
              <a:buFont typeface="+mj-lt"/>
              <a:buAutoNum type="arabicPeriod"/>
            </a:pPr>
            <a:r>
              <a:rPr lang="en-US" b="0" baseline="0" dirty="0" smtClean="0">
                <a:solidFill>
                  <a:schemeClr val="tx1"/>
                </a:solidFill>
                <a:cs typeface="Times New Roman" pitchFamily="18" charset="0"/>
              </a:rPr>
              <a:t> </a:t>
            </a:r>
            <a:r>
              <a:rPr lang="en-US" b="1" baseline="0" dirty="0" smtClean="0">
                <a:solidFill>
                  <a:schemeClr val="tx1"/>
                </a:solidFill>
                <a:cs typeface="Times New Roman" pitchFamily="18" charset="0"/>
              </a:rPr>
              <a:t>Cluster Group </a:t>
            </a:r>
            <a:r>
              <a:rPr lang="en-US" b="0" baseline="0" dirty="0" smtClean="0">
                <a:solidFill>
                  <a:schemeClr val="tx1"/>
                </a:solidFill>
                <a:cs typeface="Times New Roman" pitchFamily="18" charset="0"/>
              </a:rPr>
              <a:t>#2 answers their question.</a:t>
            </a:r>
          </a:p>
          <a:p>
            <a:pPr marL="228600" lvl="0" indent="-228600" eaLnBrk="1" hangingPunct="1">
              <a:buFont typeface="+mj-lt"/>
              <a:buAutoNum type="arabicPeriod"/>
            </a:pPr>
            <a:r>
              <a:rPr lang="en-US" b="0" baseline="0" dirty="0" smtClean="0">
                <a:solidFill>
                  <a:schemeClr val="tx1"/>
                </a:solidFill>
                <a:cs typeface="Times New Roman" pitchFamily="18" charset="0"/>
              </a:rPr>
              <a:t> </a:t>
            </a:r>
            <a:r>
              <a:rPr lang="en-US" b="1" baseline="0" dirty="0" smtClean="0">
                <a:solidFill>
                  <a:schemeClr val="tx1"/>
                </a:solidFill>
                <a:cs typeface="Times New Roman" pitchFamily="18" charset="0"/>
              </a:rPr>
              <a:t>Cluster Group </a:t>
            </a:r>
            <a:r>
              <a:rPr lang="en-US" b="0" baseline="0" dirty="0" smtClean="0">
                <a:solidFill>
                  <a:schemeClr val="tx1"/>
                </a:solidFill>
                <a:cs typeface="Times New Roman" pitchFamily="18" charset="0"/>
              </a:rPr>
              <a:t>#3 uses the </a:t>
            </a:r>
            <a:r>
              <a:rPr lang="en-US" b="1" baseline="0" dirty="0" smtClean="0">
                <a:solidFill>
                  <a:schemeClr val="tx1"/>
                </a:solidFill>
                <a:cs typeface="Times New Roman" pitchFamily="18" charset="0"/>
              </a:rPr>
              <a:t>Talk Move </a:t>
            </a:r>
            <a:r>
              <a:rPr lang="en-US" b="0" baseline="0" dirty="0" smtClean="0">
                <a:solidFill>
                  <a:schemeClr val="tx1"/>
                </a:solidFill>
                <a:cs typeface="Times New Roman" pitchFamily="18" charset="0"/>
              </a:rPr>
              <a:t>(reasoning) and then answers their question.</a:t>
            </a:r>
          </a:p>
          <a:p>
            <a:pPr marL="228600" lvl="0" indent="-228600" eaLnBrk="1" hangingPunct="1">
              <a:buFont typeface="+mj-lt"/>
              <a:buNone/>
            </a:pPr>
            <a:endParaRPr lang="en-US" b="0" baseline="0" dirty="0" smtClean="0">
              <a:solidFill>
                <a:schemeClr val="tx1"/>
              </a:solidFill>
              <a:cs typeface="Times New Roman" pitchFamily="18" charset="0"/>
            </a:endParaRPr>
          </a:p>
          <a:p>
            <a:pPr marL="685800" lvl="1" indent="-228600" eaLnBrk="1" hangingPunct="1">
              <a:buFont typeface="+mj-lt"/>
              <a:buNone/>
            </a:pPr>
            <a:r>
              <a:rPr lang="en-US" b="0" baseline="0" dirty="0" smtClean="0">
                <a:solidFill>
                  <a:schemeClr val="tx1"/>
                </a:solidFill>
                <a:cs typeface="Times New Roman" pitchFamily="18" charset="0"/>
              </a:rPr>
              <a:t>Cue Card Questions:</a:t>
            </a:r>
          </a:p>
          <a:p>
            <a:pPr marL="685800" lvl="1" indent="-228600" eaLnBrk="1" hangingPunct="1">
              <a:lnSpc>
                <a:spcPct val="100000"/>
              </a:lnSpc>
              <a:buFont typeface="Arial" pitchFamily="34" charset="0"/>
              <a:buChar char="•"/>
            </a:pPr>
            <a:r>
              <a:rPr lang="en-US" b="0" i="0" baseline="0" dirty="0" smtClean="0">
                <a:solidFill>
                  <a:schemeClr val="tx1"/>
                </a:solidFill>
                <a:cs typeface="Times New Roman" pitchFamily="18" charset="0"/>
              </a:rPr>
              <a:t>Why do you think it would be important to explicitly teach your students the various grouping structures?</a:t>
            </a:r>
          </a:p>
          <a:p>
            <a:pPr marL="685800" lvl="1" indent="-228600" eaLnBrk="1" hangingPunct="1">
              <a:lnSpc>
                <a:spcPct val="100000"/>
              </a:lnSpc>
              <a:buFont typeface="Arial" pitchFamily="34" charset="0"/>
              <a:buChar char="•"/>
            </a:pPr>
            <a:r>
              <a:rPr lang="en-US" b="0" i="0" baseline="0" dirty="0" smtClean="0">
                <a:solidFill>
                  <a:schemeClr val="tx1"/>
                </a:solidFill>
                <a:cs typeface="Times New Roman" pitchFamily="18" charset="0"/>
              </a:rPr>
              <a:t>Do you see ways in which these various </a:t>
            </a:r>
            <a:r>
              <a:rPr lang="en-US" b="1" i="0" baseline="0" dirty="0" smtClean="0">
                <a:solidFill>
                  <a:schemeClr val="tx1"/>
                </a:solidFill>
                <a:cs typeface="Times New Roman" pitchFamily="18" charset="0"/>
              </a:rPr>
              <a:t>Learning Group </a:t>
            </a:r>
            <a:r>
              <a:rPr lang="en-US" b="0" i="0" baseline="0" dirty="0" smtClean="0">
                <a:solidFill>
                  <a:schemeClr val="tx1"/>
                </a:solidFill>
                <a:cs typeface="Times New Roman" pitchFamily="18" charset="0"/>
              </a:rPr>
              <a:t>structures would benefit students with disabilities?</a:t>
            </a:r>
          </a:p>
          <a:p>
            <a:pPr lvl="1" eaLnBrk="1" hangingPunct="1">
              <a:lnSpc>
                <a:spcPct val="100000"/>
              </a:lnSpc>
              <a:buFont typeface="Arial" pitchFamily="34" charset="0"/>
              <a:buChar char="•"/>
            </a:pPr>
            <a:r>
              <a:rPr lang="en-US" b="0" i="0" baseline="0" dirty="0" smtClean="0">
                <a:solidFill>
                  <a:schemeClr val="tx1"/>
                </a:solidFill>
                <a:cs typeface="Times New Roman" pitchFamily="18" charset="0"/>
              </a:rPr>
              <a:t>    What relationship do you see between grouping structures and UDL?</a:t>
            </a:r>
          </a:p>
          <a:p>
            <a:pPr eaLnBrk="1" hangingPunct="1"/>
            <a:endParaRPr lang="en-US" b="0" i="0" baseline="0" dirty="0" smtClean="0">
              <a:solidFill>
                <a:schemeClr val="tx1"/>
              </a:solidFill>
              <a:cs typeface="Times New Roman" pitchFamily="18" charset="0"/>
            </a:endParaRPr>
          </a:p>
          <a:p>
            <a:pPr marL="228600" indent="-228600" eaLnBrk="1" hangingPunct="1">
              <a:buAutoNum type="arabicPeriod" startAt="14"/>
            </a:pPr>
            <a:r>
              <a:rPr lang="en-US" b="0" i="0" baseline="0" dirty="0" smtClean="0">
                <a:solidFill>
                  <a:schemeClr val="tx1"/>
                </a:solidFill>
                <a:cs typeface="Times New Roman" pitchFamily="18" charset="0"/>
              </a:rPr>
              <a:t>Have each </a:t>
            </a:r>
            <a:r>
              <a:rPr lang="en-US" b="1" i="0" baseline="0" dirty="0" smtClean="0">
                <a:solidFill>
                  <a:schemeClr val="tx1"/>
                </a:solidFill>
                <a:cs typeface="Times New Roman" pitchFamily="18" charset="0"/>
              </a:rPr>
              <a:t>Partnership </a:t>
            </a:r>
            <a:r>
              <a:rPr lang="en-US" b="0" i="0" baseline="0" dirty="0" smtClean="0">
                <a:solidFill>
                  <a:schemeClr val="tx1"/>
                </a:solidFill>
                <a:cs typeface="Times New Roman" pitchFamily="18" charset="0"/>
              </a:rPr>
              <a:t>assess</a:t>
            </a:r>
            <a:r>
              <a:rPr lang="en-US" b="1" i="0" baseline="0" dirty="0" smtClean="0">
                <a:solidFill>
                  <a:schemeClr val="tx1"/>
                </a:solidFill>
                <a:cs typeface="Times New Roman" pitchFamily="18" charset="0"/>
              </a:rPr>
              <a:t> </a:t>
            </a:r>
            <a:r>
              <a:rPr lang="en-US" b="0" i="0" baseline="0" dirty="0" smtClean="0">
                <a:solidFill>
                  <a:schemeClr val="tx1"/>
                </a:solidFill>
                <a:cs typeface="Times New Roman" pitchFamily="18" charset="0"/>
              </a:rPr>
              <a:t>their performance at the end of the activity</a:t>
            </a:r>
            <a:r>
              <a:rPr lang="en-US" b="1" i="0" baseline="0" dirty="0" smtClean="0">
                <a:solidFill>
                  <a:schemeClr val="tx1"/>
                </a:solidFill>
                <a:cs typeface="Times New Roman" pitchFamily="18" charset="0"/>
              </a:rPr>
              <a:t>.  </a:t>
            </a:r>
            <a:r>
              <a:rPr lang="en-US" b="0" i="0" baseline="0" dirty="0" smtClean="0">
                <a:solidFill>
                  <a:schemeClr val="tx1"/>
                </a:solidFill>
                <a:cs typeface="Times New Roman" pitchFamily="18" charset="0"/>
              </a:rPr>
              <a:t>Refer to the </a:t>
            </a:r>
            <a:r>
              <a:rPr lang="en-US" b="1" i="0" baseline="0" dirty="0" smtClean="0">
                <a:solidFill>
                  <a:schemeClr val="tx1"/>
                </a:solidFill>
                <a:cs typeface="Times New Roman" pitchFamily="18" charset="0"/>
              </a:rPr>
              <a:t>HP Teaming Principle</a:t>
            </a:r>
            <a:r>
              <a:rPr lang="en-US" b="0" i="0" baseline="0" dirty="0" smtClean="0">
                <a:solidFill>
                  <a:schemeClr val="tx1"/>
                </a:solidFill>
                <a:cs typeface="Times New Roman" pitchFamily="18" charset="0"/>
              </a:rPr>
              <a:t>, </a:t>
            </a:r>
            <a:r>
              <a:rPr lang="en-US" b="1" i="0" baseline="0" dirty="0" smtClean="0">
                <a:solidFill>
                  <a:schemeClr val="tx1"/>
                </a:solidFill>
                <a:cs typeface="Times New Roman" pitchFamily="18" charset="0"/>
              </a:rPr>
              <a:t>Check It Out </a:t>
            </a:r>
            <a:r>
              <a:rPr lang="en-US" b="0" i="0" baseline="0" dirty="0" smtClean="0">
                <a:solidFill>
                  <a:schemeClr val="tx1"/>
                </a:solidFill>
                <a:cs typeface="Times New Roman" pitchFamily="18" charset="0"/>
              </a:rPr>
              <a:t>and use the </a:t>
            </a:r>
            <a:r>
              <a:rPr lang="en-US" b="1" i="0" baseline="0" dirty="0" smtClean="0">
                <a:solidFill>
                  <a:schemeClr val="tx1"/>
                </a:solidFill>
                <a:cs typeface="Times New Roman" pitchFamily="18" charset="0"/>
              </a:rPr>
              <a:t>H-O-T Rating.  </a:t>
            </a:r>
          </a:p>
          <a:p>
            <a:pPr marL="228600" indent="-228600" eaLnBrk="1" hangingPunct="1">
              <a:buAutoNum type="arabicPeriod" startAt="14"/>
            </a:pPr>
            <a:r>
              <a:rPr lang="en-US" b="0" i="0" baseline="0" dirty="0" smtClean="0">
                <a:solidFill>
                  <a:schemeClr val="tx1"/>
                </a:solidFill>
                <a:cs typeface="Times New Roman" pitchFamily="18" charset="0"/>
              </a:rPr>
              <a:t>Have groups share their rating.  </a:t>
            </a:r>
          </a:p>
          <a:p>
            <a:pPr marL="228600" indent="-228600" eaLnBrk="1" hangingPunct="1">
              <a:buAutoNum type="arabicPeriod" startAt="14"/>
            </a:pPr>
            <a:r>
              <a:rPr lang="en-US" b="0" i="0" baseline="0" dirty="0" smtClean="0">
                <a:solidFill>
                  <a:schemeClr val="tx1"/>
                </a:solidFill>
                <a:cs typeface="Times New Roman" pitchFamily="18" charset="0"/>
              </a:rPr>
              <a:t>If all groups are an “H”, fill in a section of the </a:t>
            </a:r>
            <a:r>
              <a:rPr lang="en-US" b="1" i="0" baseline="0" dirty="0" smtClean="0">
                <a:solidFill>
                  <a:schemeClr val="tx1"/>
                </a:solidFill>
                <a:cs typeface="Times New Roman" pitchFamily="18" charset="0"/>
              </a:rPr>
              <a:t>HP-Hive</a:t>
            </a:r>
            <a:r>
              <a:rPr lang="en-US" b="0" i="0" baseline="0" dirty="0" smtClean="0">
                <a:solidFill>
                  <a:schemeClr val="tx1"/>
                </a:solidFill>
                <a:cs typeface="Times New Roman" pitchFamily="18" charset="0"/>
              </a:rPr>
              <a:t>.</a:t>
            </a:r>
          </a:p>
          <a:p>
            <a:pPr eaLnBrk="1" hangingPunct="1"/>
            <a:r>
              <a:rPr lang="en-US" b="0" i="0" baseline="0" dirty="0" smtClean="0">
                <a:solidFill>
                  <a:schemeClr val="tx1"/>
                </a:solidFill>
                <a:cs typeface="Times New Roman" pitchFamily="18" charset="0"/>
              </a:rPr>
              <a:t>17. Use </a:t>
            </a:r>
            <a:r>
              <a:rPr lang="en-US" b="1" i="0" baseline="0" dirty="0" smtClean="0">
                <a:solidFill>
                  <a:schemeClr val="tx1"/>
                </a:solidFill>
                <a:cs typeface="Times New Roman" pitchFamily="18" charset="0"/>
              </a:rPr>
              <a:t>1-2-3 to Transition </a:t>
            </a:r>
            <a:r>
              <a:rPr lang="en-US" b="0" i="0" baseline="0" dirty="0" smtClean="0">
                <a:solidFill>
                  <a:schemeClr val="tx1"/>
                </a:solidFill>
                <a:cs typeface="Times New Roman" pitchFamily="18" charset="0"/>
              </a:rPr>
              <a:t>back to the </a:t>
            </a:r>
            <a:r>
              <a:rPr lang="en-US" b="1" i="0" baseline="0" dirty="0" smtClean="0">
                <a:solidFill>
                  <a:schemeClr val="tx1"/>
                </a:solidFill>
                <a:cs typeface="Times New Roman" pitchFamily="18" charset="0"/>
              </a:rPr>
              <a:t>Community Forum.</a:t>
            </a:r>
          </a:p>
          <a:p>
            <a:pPr eaLnBrk="1" hangingPunct="1"/>
            <a:endParaRPr lang="en-US" b="1" i="0" baseline="0" dirty="0" smtClean="0">
              <a:solidFill>
                <a:schemeClr val="tx1"/>
              </a:solidFill>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chemeClr val="tx1"/>
                </a:solidFill>
              </a:rPr>
              <a:t>Recommended time for this activity is:  20 minutes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60595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a:t>
            </a:r>
          </a:p>
          <a:p>
            <a:endParaRPr lang="en-US" sz="1200" i="1" kern="1200" baseline="0" dirty="0" smtClean="0">
              <a:solidFill>
                <a:schemeClr val="tx1"/>
              </a:solidFill>
              <a:effectLst/>
              <a:latin typeface="+mn-lt"/>
              <a:ea typeface="+mn-ea"/>
              <a:cs typeface="+mn-cs"/>
            </a:endParaRPr>
          </a:p>
          <a:p>
            <a:r>
              <a:rPr lang="en-US" sz="1200" i="1" kern="1200" baseline="0" dirty="0" smtClean="0">
                <a:solidFill>
                  <a:schemeClr val="tx1"/>
                </a:solidFill>
                <a:effectLst/>
                <a:latin typeface="+mn-lt"/>
                <a:ea typeface="+mn-ea"/>
                <a:cs typeface="+mn-cs"/>
              </a:rPr>
              <a:t>HANDOUT – 3 COPIES</a:t>
            </a:r>
            <a:endParaRPr lang="en-US"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97283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endParaRPr lang="en-US" sz="1200" b="0" i="1" kern="1200" baseline="0" dirty="0" smtClean="0">
              <a:solidFill>
                <a:schemeClr val="tx1"/>
              </a:solidFill>
              <a:effectLst/>
              <a:latin typeface="+mn-lt"/>
              <a:ea typeface="+mn-ea"/>
              <a:cs typeface="+mn-cs"/>
            </a:endParaRPr>
          </a:p>
          <a:p>
            <a:r>
              <a:rPr lang="en-US" sz="1200" b="0" i="0" dirty="0" smtClean="0">
                <a:solidFill>
                  <a:schemeClr val="tx1"/>
                </a:solidFill>
              </a:rPr>
              <a:t>Now, we are going to BUZzzz further into the hexagon to</a:t>
            </a:r>
            <a:r>
              <a:rPr lang="en-US" sz="1200" b="0" i="0" baseline="0" dirty="0" smtClean="0">
                <a:solidFill>
                  <a:schemeClr val="tx1"/>
                </a:solidFill>
              </a:rPr>
              <a:t> gain greater understanding of </a:t>
            </a:r>
            <a:r>
              <a:rPr lang="en-US" sz="1200" b="1" i="0" baseline="0" dirty="0" smtClean="0">
                <a:solidFill>
                  <a:schemeClr val="tx1"/>
                </a:solidFill>
              </a:rPr>
              <a:t>High Performance Teaming Principles</a:t>
            </a:r>
            <a:r>
              <a:rPr lang="en-US" sz="1200" b="0" i="0" baseline="0" dirty="0" smtClean="0">
                <a:solidFill>
                  <a:schemeClr val="tx1"/>
                </a:solidFill>
              </a:rPr>
              <a:t>, one of the essential elements of </a:t>
            </a:r>
            <a:r>
              <a:rPr lang="en-US" sz="1200" b="1" i="0" baseline="0" dirty="0" smtClean="0">
                <a:solidFill>
                  <a:schemeClr val="tx1"/>
                </a:solidFill>
              </a:rPr>
              <a:t>Structured Cooperative Learning. </a:t>
            </a:r>
            <a:r>
              <a:rPr lang="en-US" sz="1200" b="1" i="0" dirty="0" smtClean="0">
                <a:solidFill>
                  <a:schemeClr val="tx1"/>
                </a:solidFill>
              </a:rPr>
              <a:t/>
            </a:r>
            <a:br>
              <a:rPr lang="en-US" sz="1200" b="1" i="0" dirty="0" smtClean="0">
                <a:solidFill>
                  <a:schemeClr val="tx1"/>
                </a:solidFill>
              </a:rPr>
            </a:br>
            <a:endParaRPr lang="en-US" sz="1200" b="1"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Twenty-first century learning embraces vibrant, inclusive </a:t>
            </a:r>
            <a:r>
              <a:rPr lang="en-US" b="1" baseline="0" dirty="0" smtClean="0">
                <a:solidFill>
                  <a:schemeClr val="tx1"/>
                </a:solidFill>
              </a:rPr>
              <a:t>Learning Communities </a:t>
            </a:r>
            <a:r>
              <a:rPr lang="en-US" baseline="0" dirty="0" smtClean="0">
                <a:solidFill>
                  <a:schemeClr val="tx1"/>
                </a:solidFill>
              </a:rPr>
              <a:t>that incorporate productive, interdependent </a:t>
            </a:r>
            <a:r>
              <a:rPr lang="en-US" b="1" baseline="0" dirty="0" smtClean="0">
                <a:solidFill>
                  <a:schemeClr val="tx1"/>
                </a:solidFill>
              </a:rPr>
              <a:t>Learning Teams </a:t>
            </a:r>
            <a:r>
              <a:rPr lang="en-US" baseline="0" dirty="0" smtClean="0">
                <a:solidFill>
                  <a:schemeClr val="tx1"/>
                </a:solidFill>
              </a:rPr>
              <a:t>in which students work together to attain </a:t>
            </a:r>
            <a:r>
              <a:rPr lang="en-US" b="1" baseline="0" dirty="0" smtClean="0">
                <a:solidFill>
                  <a:schemeClr val="tx1"/>
                </a:solidFill>
              </a:rPr>
              <a:t>learning goals </a:t>
            </a:r>
            <a:r>
              <a:rPr lang="en-US" baseline="0" dirty="0" smtClean="0">
                <a:solidFill>
                  <a:schemeClr val="tx1"/>
                </a:solidFill>
              </a:rPr>
              <a:t>and reach content standards. Consequently, both </a:t>
            </a:r>
            <a:r>
              <a:rPr lang="en-US" i="0" u="sng" baseline="0" dirty="0" smtClean="0">
                <a:solidFill>
                  <a:schemeClr val="tx1"/>
                </a:solidFill>
              </a:rPr>
              <a:t>teachers</a:t>
            </a:r>
            <a:r>
              <a:rPr lang="en-US" i="0" baseline="0" dirty="0" smtClean="0">
                <a:solidFill>
                  <a:schemeClr val="tx1"/>
                </a:solidFill>
              </a:rPr>
              <a:t> and </a:t>
            </a:r>
            <a:r>
              <a:rPr lang="en-US" i="0" u="sng" baseline="0" dirty="0" smtClean="0">
                <a:solidFill>
                  <a:schemeClr val="tx1"/>
                </a:solidFill>
              </a:rPr>
              <a:t>students</a:t>
            </a:r>
            <a:r>
              <a:rPr lang="en-US" i="0" baseline="0" dirty="0" smtClean="0">
                <a:solidFill>
                  <a:schemeClr val="tx1"/>
                </a:solidFill>
              </a:rPr>
              <a:t> need to develop understandings of the essential cooperative principles that are foundational for effective cooperative group work and learn how to apply them in ways that stimulate high productivity within the teams and </a:t>
            </a:r>
            <a:r>
              <a:rPr lang="en-US" b="1" i="0" baseline="0" dirty="0" smtClean="0">
                <a:solidFill>
                  <a:schemeClr val="tx1"/>
                </a:solidFill>
              </a:rPr>
              <a:t>Learning Community</a:t>
            </a:r>
            <a:r>
              <a:rPr lang="en-US" i="0" baseline="0" dirty="0" smtClean="0">
                <a:solidFill>
                  <a:schemeClr val="tx1"/>
                </a:solidFill>
              </a:rPr>
              <a:t>. </a:t>
            </a:r>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endParaRPr lang="en-US" sz="1200" i="1" kern="1200" baseline="0" dirty="0" smtClean="0">
              <a:solidFill>
                <a:schemeClr val="tx1"/>
              </a:solidFill>
              <a:effectLst/>
              <a:latin typeface="+mn-lt"/>
              <a:ea typeface="+mn-ea"/>
              <a:cs typeface="+mn-cs"/>
            </a:endParaRPr>
          </a:p>
          <a:p>
            <a:r>
              <a:rPr lang="en-US" baseline="0" dirty="0" smtClean="0">
                <a:solidFill>
                  <a:schemeClr val="tx1"/>
                </a:solidFill>
              </a:rPr>
              <a:t>Establishing </a:t>
            </a:r>
            <a:r>
              <a:rPr lang="en-US" b="1" baseline="0" dirty="0" smtClean="0">
                <a:solidFill>
                  <a:schemeClr val="tx1"/>
                </a:solidFill>
              </a:rPr>
              <a:t>High Performance Teaming Principles (HP Teaming Principles) </a:t>
            </a:r>
            <a:r>
              <a:rPr lang="en-US" baseline="0" dirty="0" smtClean="0">
                <a:solidFill>
                  <a:schemeClr val="tx1"/>
                </a:solidFill>
              </a:rPr>
              <a:t>lays the groundwork for smoothly infusing a wide-range of group-and team-oriented teaching practices and learning experiences. Routine infusion of </a:t>
            </a:r>
            <a:r>
              <a:rPr lang="en-US" b="1" dirty="0" smtClean="0">
                <a:solidFill>
                  <a:schemeClr val="tx1"/>
                </a:solidFill>
              </a:rPr>
              <a:t>HP Teaming Principles </a:t>
            </a:r>
            <a:r>
              <a:rPr lang="en-US" b="0" baseline="0" dirty="0" smtClean="0">
                <a:solidFill>
                  <a:schemeClr val="tx1"/>
                </a:solidFill>
              </a:rPr>
              <a:t>cultivates the setting to build a </a:t>
            </a:r>
            <a:r>
              <a:rPr lang="en-US" baseline="0" dirty="0" smtClean="0">
                <a:solidFill>
                  <a:schemeClr val="tx1"/>
                </a:solidFill>
              </a:rPr>
              <a:t>positive, inclusive </a:t>
            </a:r>
            <a:r>
              <a:rPr lang="en-US" b="1" baseline="0" dirty="0" smtClean="0">
                <a:solidFill>
                  <a:schemeClr val="tx1"/>
                </a:solidFill>
              </a:rPr>
              <a:t>Learning Community </a:t>
            </a:r>
            <a:r>
              <a:rPr lang="en-US" baseline="0" dirty="0" smtClean="0">
                <a:solidFill>
                  <a:schemeClr val="tx1"/>
                </a:solidFill>
              </a:rPr>
              <a:t>characterized by goal-attainment, mutual concern, and </a:t>
            </a:r>
            <a:r>
              <a:rPr lang="en-US" b="1" baseline="0" dirty="0" smtClean="0">
                <a:solidFill>
                  <a:schemeClr val="tx1"/>
                </a:solidFill>
              </a:rPr>
              <a:t>equal opportunities for success and learning for </a:t>
            </a:r>
            <a:r>
              <a:rPr lang="en-US" b="1" i="0" u="sng" baseline="0" dirty="0" smtClean="0">
                <a:solidFill>
                  <a:schemeClr val="tx1"/>
                </a:solidFill>
              </a:rPr>
              <a:t>each</a:t>
            </a:r>
            <a:r>
              <a:rPr lang="en-US" b="1" i="1" baseline="0" dirty="0" smtClean="0">
                <a:solidFill>
                  <a:schemeClr val="tx1"/>
                </a:solidFill>
              </a:rPr>
              <a:t> </a:t>
            </a:r>
            <a:r>
              <a:rPr lang="en-US" b="1" baseline="0" dirty="0" smtClean="0">
                <a:solidFill>
                  <a:schemeClr val="tx1"/>
                </a:solidFill>
              </a:rPr>
              <a:t>member </a:t>
            </a:r>
            <a:r>
              <a:rPr lang="en-US" baseline="0" dirty="0" smtClean="0">
                <a:solidFill>
                  <a:schemeClr val="tx1"/>
                </a:solidFill>
              </a:rPr>
              <a:t>and the learning community.  </a:t>
            </a:r>
            <a:endParaRPr lang="en-US" b="1" baseline="0" dirty="0" smtClean="0">
              <a:solidFill>
                <a:schemeClr val="tx1"/>
              </a:solidFill>
            </a:endParaRPr>
          </a:p>
        </p:txBody>
      </p:sp>
      <p:sp>
        <p:nvSpPr>
          <p:cNvPr id="4" name="Slide Number Placeholder 3"/>
          <p:cNvSpPr>
            <a:spLocks noGrp="1"/>
          </p:cNvSpPr>
          <p:nvPr>
            <p:ph type="sldNum" sz="quarter" idx="10"/>
          </p:nvPr>
        </p:nvSpPr>
        <p:spPr/>
        <p:txBody>
          <a:bodyPr/>
          <a:lstStyle/>
          <a:p>
            <a:fld id="{CF7F8CD8-2594-4A3D-8F2C-F56635F7E1C9}" type="slidenum">
              <a:rPr lang="en-US" smtClean="0"/>
              <a:pPr/>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chemeClr val="tx1"/>
                </a:solidFill>
              </a:rPr>
              <a:t>The importance of making </a:t>
            </a:r>
            <a:r>
              <a:rPr lang="en-US" b="1" i="0" baseline="0" dirty="0" smtClean="0">
                <a:solidFill>
                  <a:schemeClr val="tx1"/>
                </a:solidFill>
              </a:rPr>
              <a:t>HP Teaming Principles </a:t>
            </a:r>
            <a:r>
              <a:rPr lang="en-US" i="0" baseline="0" dirty="0" smtClean="0">
                <a:solidFill>
                  <a:schemeClr val="tx1"/>
                </a:solidFill>
              </a:rPr>
              <a:t>an integral part of teacher-to-teacher, teacher-to-student, and student-to-student interactions cannot be underestimated. These principles are the underpinnings for </a:t>
            </a:r>
            <a:r>
              <a:rPr lang="en-US" baseline="0" dirty="0" smtClean="0">
                <a:solidFill>
                  <a:schemeClr val="tx1"/>
                </a:solidFill>
              </a:rPr>
              <a:t>smoothly infusing a wide-range of group-and team-oriented teaching practices and learning opportunities </a:t>
            </a:r>
            <a:r>
              <a:rPr lang="en-US" i="0" baseline="0" dirty="0" smtClean="0">
                <a:solidFill>
                  <a:schemeClr val="tx1"/>
                </a:solidFill>
              </a:rPr>
              <a:t>in which students are helping one another to succeed. As mentioned earlier, e</a:t>
            </a:r>
            <a:r>
              <a:rPr lang="en-US" i="0" dirty="0" smtClean="0">
                <a:solidFill>
                  <a:schemeClr val="tx1"/>
                </a:solidFill>
              </a:rPr>
              <a:t>xtensive research indicates</a:t>
            </a:r>
            <a:r>
              <a:rPr lang="en-US" i="0" baseline="0" dirty="0" smtClean="0">
                <a:solidFill>
                  <a:schemeClr val="tx1"/>
                </a:solidFill>
              </a:rPr>
              <a:t> that </a:t>
            </a:r>
            <a:r>
              <a:rPr lang="en-US" i="0" dirty="0" smtClean="0">
                <a:solidFill>
                  <a:schemeClr val="tx1"/>
                </a:solidFill>
              </a:rPr>
              <a:t>incorporating</a:t>
            </a:r>
            <a:r>
              <a:rPr lang="en-US" i="0" baseline="0" dirty="0" smtClean="0">
                <a:solidFill>
                  <a:schemeClr val="tx1"/>
                </a:solidFill>
              </a:rPr>
              <a:t> principles of effective group work and teaming within </a:t>
            </a:r>
            <a:r>
              <a:rPr lang="en-US" b="1" i="0" baseline="0" dirty="0" smtClean="0">
                <a:solidFill>
                  <a:schemeClr val="tx1"/>
                </a:solidFill>
              </a:rPr>
              <a:t>Structured Cooperative Learning</a:t>
            </a:r>
            <a:r>
              <a:rPr lang="en-US" b="0" i="0" baseline="0" dirty="0" smtClean="0">
                <a:solidFill>
                  <a:schemeClr val="tx1"/>
                </a:solidFill>
              </a:rPr>
              <a:t> </a:t>
            </a:r>
            <a:r>
              <a:rPr lang="en-US" i="0" baseline="0" dirty="0" smtClean="0">
                <a:solidFill>
                  <a:schemeClr val="tx1"/>
                </a:solidFill>
              </a:rPr>
              <a:t>promotes positive </a:t>
            </a:r>
            <a:r>
              <a:rPr lang="en-US" i="0" dirty="0" smtClean="0">
                <a:solidFill>
                  <a:schemeClr val="tx1"/>
                </a:solidFill>
              </a:rPr>
              <a:t>academic and behavioral outcomes for students, including those</a:t>
            </a:r>
            <a:r>
              <a:rPr lang="en-US" i="0" baseline="0" dirty="0" smtClean="0">
                <a:solidFill>
                  <a:schemeClr val="tx1"/>
                </a:solidFill>
              </a:rPr>
              <a:t> with </a:t>
            </a:r>
            <a:r>
              <a:rPr lang="en-US" i="0" dirty="0" smtClean="0">
                <a:solidFill>
                  <a:schemeClr val="tx1"/>
                </a:solidFill>
              </a:rPr>
              <a:t>special needs</a:t>
            </a:r>
            <a:r>
              <a:rPr lang="en-US" i="0" baseline="0" dirty="0" smtClean="0">
                <a:solidFill>
                  <a:schemeClr val="tx1"/>
                </a:solidFill>
              </a:rPr>
              <a:t> and disabilities.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a:t>
            </a:r>
          </a:p>
          <a:p>
            <a:endParaRPr lang="en-US" sz="1200" b="0" i="0" dirty="0" smtClean="0">
              <a:solidFill>
                <a:srgbClr val="CC3300"/>
              </a:solidFill>
            </a:endParaRPr>
          </a:p>
          <a:p>
            <a:r>
              <a:rPr lang="en-US" sz="1200" b="0" i="0" dirty="0" smtClean="0">
                <a:solidFill>
                  <a:srgbClr val="CC3300"/>
                </a:solidFill>
              </a:rPr>
              <a:t>The purpose of this session is to </a:t>
            </a:r>
            <a:r>
              <a:rPr lang="en-US" sz="1200" b="0" i="0" baseline="0" dirty="0" smtClean="0">
                <a:solidFill>
                  <a:srgbClr val="CC3300"/>
                </a:solidFill>
              </a:rPr>
              <a:t>enrich understandings of </a:t>
            </a:r>
            <a:r>
              <a:rPr lang="en-US" sz="1200" b="1" i="0" baseline="0" dirty="0" smtClean="0">
                <a:solidFill>
                  <a:srgbClr val="CC3300"/>
                </a:solidFill>
              </a:rPr>
              <a:t>Structured Cooperative Learning.</a:t>
            </a:r>
            <a:r>
              <a:rPr lang="en-US" sz="1200" b="1" i="1" dirty="0" smtClean="0">
                <a:solidFill>
                  <a:srgbClr val="CC3300"/>
                </a:solidFill>
              </a:rPr>
              <a:t/>
            </a:r>
            <a:br>
              <a:rPr lang="en-US" sz="1200" b="1" i="1" dirty="0" smtClean="0">
                <a:solidFill>
                  <a:srgbClr val="CC3300"/>
                </a:solidFill>
              </a:rPr>
            </a:br>
            <a:endParaRPr lang="en-US" b="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endParaRPr lang="en-US" sz="1200" i="1" kern="1200" baseline="0" dirty="0" smtClean="0">
              <a:solidFill>
                <a:schemeClr val="tx1"/>
              </a:solidFill>
              <a:effectLst/>
              <a:latin typeface="+mn-lt"/>
              <a:ea typeface="+mn-ea"/>
              <a:cs typeface="+mn-cs"/>
            </a:endParaRPr>
          </a:p>
          <a:p>
            <a:r>
              <a:rPr lang="en-US" i="0" baseline="0" dirty="0" smtClean="0">
                <a:solidFill>
                  <a:schemeClr val="tx1"/>
                </a:solidFill>
              </a:rPr>
              <a:t>Another way to think about </a:t>
            </a:r>
            <a:r>
              <a:rPr lang="en-US" b="1" i="0" baseline="0" dirty="0" smtClean="0">
                <a:solidFill>
                  <a:schemeClr val="tx1"/>
                </a:solidFill>
              </a:rPr>
              <a:t>HP Teaming Principles </a:t>
            </a:r>
            <a:r>
              <a:rPr lang="en-US" b="0" i="0" baseline="0" dirty="0" smtClean="0">
                <a:solidFill>
                  <a:schemeClr val="tx1"/>
                </a:solidFill>
              </a:rPr>
              <a:t>is to understand that they their function is </a:t>
            </a:r>
            <a:r>
              <a:rPr lang="en-US" i="0" baseline="0" dirty="0" smtClean="0">
                <a:solidFill>
                  <a:schemeClr val="tx1"/>
                </a:solidFill>
              </a:rPr>
              <a:t>to encourage and cultivate a core concept of </a:t>
            </a:r>
            <a:r>
              <a:rPr lang="en-US" b="1" i="0" baseline="0" dirty="0" smtClean="0">
                <a:solidFill>
                  <a:schemeClr val="tx1"/>
                </a:solidFill>
              </a:rPr>
              <a:t>Equal Opportunities for Success and Learning</a:t>
            </a:r>
            <a:r>
              <a:rPr lang="en-US" b="0" i="0" baseline="0" dirty="0" smtClean="0">
                <a:solidFill>
                  <a:schemeClr val="tx1"/>
                </a:solidFill>
              </a:rPr>
              <a:t>. </a:t>
            </a:r>
            <a:r>
              <a:rPr lang="en-US" i="0" baseline="0" dirty="0" smtClean="0">
                <a:solidFill>
                  <a:schemeClr val="tx1"/>
                </a:solidFill>
              </a:rPr>
              <a:t>This concept should be reinforced by the teacher routinely to help </a:t>
            </a:r>
            <a:r>
              <a:rPr lang="en-US" i="0" u="sng" baseline="0" dirty="0" smtClean="0">
                <a:solidFill>
                  <a:schemeClr val="tx1"/>
                </a:solidFill>
              </a:rPr>
              <a:t>all</a:t>
            </a:r>
            <a:r>
              <a:rPr lang="en-US" i="0" baseline="0" dirty="0" smtClean="0">
                <a:solidFill>
                  <a:schemeClr val="tx1"/>
                </a:solidFill>
              </a:rPr>
              <a:t> students become </a:t>
            </a:r>
            <a:r>
              <a:rPr lang="en-US" b="1" i="0" baseline="0" dirty="0" smtClean="0">
                <a:solidFill>
                  <a:schemeClr val="tx1"/>
                </a:solidFill>
              </a:rPr>
              <a:t>expert learners</a:t>
            </a:r>
            <a:r>
              <a:rPr lang="en-US" i="0" baseline="0" dirty="0" smtClean="0">
                <a:solidFill>
                  <a:schemeClr val="tx1"/>
                </a:solidFill>
              </a:rPr>
              <a:t>. Teachers are encouraged to discuss the meaning of </a:t>
            </a:r>
            <a:r>
              <a:rPr lang="en-US" b="1" i="0" baseline="0" dirty="0" smtClean="0">
                <a:solidFill>
                  <a:schemeClr val="tx1"/>
                </a:solidFill>
              </a:rPr>
              <a:t>Equal</a:t>
            </a:r>
            <a:r>
              <a:rPr lang="en-US" i="0" baseline="0" dirty="0" smtClean="0">
                <a:solidFill>
                  <a:schemeClr val="tx1"/>
                </a:solidFill>
              </a:rPr>
              <a:t> </a:t>
            </a:r>
            <a:r>
              <a:rPr lang="en-US" b="1" i="0" baseline="0" dirty="0" smtClean="0">
                <a:solidFill>
                  <a:schemeClr val="tx1"/>
                </a:solidFill>
              </a:rPr>
              <a:t>Opportunities for Success and Learning </a:t>
            </a:r>
            <a:r>
              <a:rPr lang="en-US" i="0" baseline="0" dirty="0" smtClean="0">
                <a:solidFill>
                  <a:schemeClr val="tx1"/>
                </a:solidFill>
              </a:rPr>
              <a:t>with their students.  Remember</a:t>
            </a:r>
            <a:r>
              <a:rPr lang="en-US" b="1" i="0" baseline="0" dirty="0" smtClean="0">
                <a:solidFill>
                  <a:schemeClr val="tx1"/>
                </a:solidFill>
              </a:rPr>
              <a:t>, Learning Communities </a:t>
            </a:r>
            <a:r>
              <a:rPr lang="en-US" i="0" baseline="0" dirty="0" smtClean="0">
                <a:solidFill>
                  <a:schemeClr val="tx1"/>
                </a:solidFill>
              </a:rPr>
              <a:t>function most effectively when students learn and understand the </a:t>
            </a:r>
            <a:r>
              <a:rPr lang="en-US" b="1" i="0" baseline="0" dirty="0" smtClean="0">
                <a:solidFill>
                  <a:schemeClr val="tx1"/>
                </a:solidFill>
              </a:rPr>
              <a:t>HP Teaming Principles </a:t>
            </a:r>
            <a:r>
              <a:rPr lang="en-US" i="0" baseline="0" dirty="0" smtClean="0">
                <a:solidFill>
                  <a:schemeClr val="tx1"/>
                </a:solidFill>
              </a:rPr>
              <a:t>and related concepts and terms.  There should be routine mention about providing everyone in the </a:t>
            </a:r>
            <a:r>
              <a:rPr lang="en-US" b="1" i="0" baseline="0" dirty="0" smtClean="0">
                <a:solidFill>
                  <a:schemeClr val="tx1"/>
                </a:solidFill>
              </a:rPr>
              <a:t>Learning Community </a:t>
            </a:r>
            <a:r>
              <a:rPr lang="en-US" i="0" baseline="0" dirty="0" smtClean="0">
                <a:solidFill>
                  <a:schemeClr val="tx1"/>
                </a:solidFill>
              </a:rPr>
              <a:t>opportunities to advance their learning and experience success. Using this type of language and facilitating opportunities so that </a:t>
            </a:r>
            <a:r>
              <a:rPr lang="en-US" b="1" i="0" baseline="0" dirty="0" smtClean="0">
                <a:solidFill>
                  <a:schemeClr val="tx1"/>
                </a:solidFill>
              </a:rPr>
              <a:t>each</a:t>
            </a:r>
            <a:r>
              <a:rPr lang="en-US" i="0" baseline="0" dirty="0" smtClean="0">
                <a:solidFill>
                  <a:schemeClr val="tx1"/>
                </a:solidFill>
              </a:rPr>
              <a:t> student becomes an </a:t>
            </a:r>
            <a:r>
              <a:rPr lang="en-US" b="1" i="0" baseline="0" dirty="0" smtClean="0">
                <a:solidFill>
                  <a:schemeClr val="tx1"/>
                </a:solidFill>
              </a:rPr>
              <a:t>expert learner</a:t>
            </a:r>
            <a:r>
              <a:rPr lang="en-US" i="0" baseline="0" dirty="0" smtClean="0">
                <a:solidFill>
                  <a:schemeClr val="tx1"/>
                </a:solidFill>
              </a:rPr>
              <a:t> is at the very heart of </a:t>
            </a:r>
            <a:r>
              <a:rPr lang="en-US" b="1" i="0" baseline="0" dirty="0" smtClean="0">
                <a:solidFill>
                  <a:schemeClr val="tx1"/>
                </a:solidFill>
              </a:rPr>
              <a:t>Differentiated Instruction, UDL</a:t>
            </a:r>
            <a:r>
              <a:rPr lang="en-US" b="0" i="0" baseline="0" dirty="0" smtClean="0">
                <a:solidFill>
                  <a:schemeClr val="tx1"/>
                </a:solidFill>
              </a:rPr>
              <a:t>, and </a:t>
            </a:r>
            <a:r>
              <a:rPr lang="en-US" b="1" i="0" baseline="0" dirty="0" smtClean="0">
                <a:solidFill>
                  <a:schemeClr val="tx1"/>
                </a:solidFill>
              </a:rPr>
              <a:t>Structured Cooperative Learning</a:t>
            </a:r>
            <a:r>
              <a:rPr lang="en-US" b="0" i="0" baseline="0" dirty="0" smtClean="0">
                <a:solidFill>
                  <a:schemeClr val="tx1"/>
                </a:solidFill>
              </a:rPr>
              <a:t>—all powerful strategies for creating positive, inclusive </a:t>
            </a:r>
            <a:r>
              <a:rPr lang="en-US" b="1" i="0" baseline="0" dirty="0" smtClean="0">
                <a:solidFill>
                  <a:schemeClr val="tx1"/>
                </a:solidFill>
              </a:rPr>
              <a:t>Learning Communities.</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chemeClr val="tx1"/>
                </a:solidFill>
              </a:rPr>
              <a:t>Therefore, six </a:t>
            </a:r>
            <a:r>
              <a:rPr lang="en-US" b="1" i="0" baseline="0" dirty="0" smtClean="0">
                <a:solidFill>
                  <a:schemeClr val="tx1"/>
                </a:solidFill>
              </a:rPr>
              <a:t>HP Teaming Principles (Positive Interdependence, Individual Accountability, Performance Monitoring, Engagement and Momentum, Collaborative Competence, and Technology Optimization)</a:t>
            </a:r>
            <a:r>
              <a:rPr lang="en-US" i="0" baseline="0" dirty="0" smtClean="0">
                <a:solidFill>
                  <a:schemeClr val="tx1"/>
                </a:solidFill>
              </a:rPr>
              <a:t> are explicitly taught to </a:t>
            </a:r>
            <a:r>
              <a:rPr lang="en-US" i="0" u="sng" baseline="0" dirty="0" smtClean="0">
                <a:solidFill>
                  <a:schemeClr val="tx1"/>
                </a:solidFill>
              </a:rPr>
              <a:t>all</a:t>
            </a:r>
            <a:r>
              <a:rPr lang="en-US" i="0" baseline="0" dirty="0" smtClean="0">
                <a:solidFill>
                  <a:schemeClr val="tx1"/>
                </a:solidFill>
              </a:rPr>
              <a:t> students, including those with special needs or disabilities, whether they are at the elementary, middle, or secondary level. The </a:t>
            </a:r>
            <a:r>
              <a:rPr lang="en-US" b="1" i="0" baseline="0" dirty="0" smtClean="0">
                <a:solidFill>
                  <a:schemeClr val="tx1"/>
                </a:solidFill>
              </a:rPr>
              <a:t>Expectation</a:t>
            </a:r>
            <a:r>
              <a:rPr lang="en-US" i="0" baseline="0" dirty="0" smtClean="0">
                <a:solidFill>
                  <a:schemeClr val="tx1"/>
                </a:solidFill>
              </a:rPr>
              <a:t> is that students will apply them as they work in </a:t>
            </a:r>
            <a:r>
              <a:rPr lang="en-US" b="1" i="0" baseline="0" dirty="0" smtClean="0">
                <a:solidFill>
                  <a:schemeClr val="tx1"/>
                </a:solidFill>
              </a:rPr>
              <a:t>Cluster Groups, Cooperative Groups, Power Partners, High Performance Learning Teams</a:t>
            </a:r>
            <a:r>
              <a:rPr lang="en-US" i="0" baseline="0" dirty="0" smtClean="0">
                <a:solidFill>
                  <a:schemeClr val="tx1"/>
                </a:solidFill>
              </a:rPr>
              <a:t>, and the </a:t>
            </a:r>
            <a:r>
              <a:rPr lang="en-US" b="1" i="0" baseline="0" dirty="0" smtClean="0">
                <a:solidFill>
                  <a:schemeClr val="tx1"/>
                </a:solidFill>
              </a:rPr>
              <a:t>Learning Community</a:t>
            </a:r>
            <a:r>
              <a:rPr lang="en-US" i="0" baseline="0" dirty="0" smtClean="0">
                <a:solidFill>
                  <a:schemeClr val="tx1"/>
                </a:solidFill>
              </a:rPr>
              <a:t>. Students should learn the meaning of each of the </a:t>
            </a:r>
            <a:r>
              <a:rPr lang="en-US" b="1" i="0" baseline="0" dirty="0" smtClean="0">
                <a:solidFill>
                  <a:schemeClr val="tx1"/>
                </a:solidFill>
              </a:rPr>
              <a:t>HP Teaming Principles</a:t>
            </a:r>
            <a:r>
              <a:rPr lang="en-US" i="0" baseline="0" dirty="0" smtClean="0">
                <a:solidFill>
                  <a:schemeClr val="tx1"/>
                </a:solidFill>
              </a:rPr>
              <a:t>, using terms appropriate to their grade levels, and practice applying them until they become routinely infused in group work practices.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chemeClr val="tx1"/>
                </a:solidFill>
              </a:rPr>
              <a:t>Short descriptors accompany each </a:t>
            </a:r>
            <a:r>
              <a:rPr lang="en-US" b="1" i="0" baseline="0" dirty="0" smtClean="0">
                <a:solidFill>
                  <a:schemeClr val="tx1"/>
                </a:solidFill>
              </a:rPr>
              <a:t>HP Teaming Principle </a:t>
            </a:r>
            <a:r>
              <a:rPr lang="en-US" i="0" baseline="0" dirty="0" smtClean="0">
                <a:solidFill>
                  <a:schemeClr val="tx1"/>
                </a:solidFill>
              </a:rPr>
              <a:t>to help teachers and students remember its intent: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baseline="0" dirty="0" smtClean="0">
                <a:solidFill>
                  <a:schemeClr val="tx1"/>
                </a:solidFill>
              </a:rPr>
              <a:t>Sink or Sail Together—Positive Interdependence</a:t>
            </a:r>
          </a:p>
          <a:p>
            <a:pPr marL="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baseline="0" dirty="0" smtClean="0">
                <a:solidFill>
                  <a:schemeClr val="tx1"/>
                </a:solidFill>
              </a:rPr>
              <a:t>No Free Riders—Individual Accountability</a:t>
            </a:r>
          </a:p>
          <a:p>
            <a:pPr marL="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baseline="0" dirty="0" smtClean="0">
                <a:solidFill>
                  <a:schemeClr val="tx1"/>
                </a:solidFill>
              </a:rPr>
              <a:t>Check It Out—Performance Monitoring</a:t>
            </a:r>
          </a:p>
          <a:p>
            <a:pPr marL="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baseline="0" dirty="0" smtClean="0">
                <a:solidFill>
                  <a:schemeClr val="tx1"/>
                </a:solidFill>
              </a:rPr>
              <a:t>Engage—Engagement and Momentum</a:t>
            </a:r>
          </a:p>
          <a:p>
            <a:pPr marL="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baseline="0" dirty="0" smtClean="0">
                <a:solidFill>
                  <a:schemeClr val="tx1"/>
                </a:solidFill>
              </a:rPr>
              <a:t>CAP—Collaborative Competence</a:t>
            </a:r>
          </a:p>
          <a:p>
            <a:pPr marL="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baseline="0" dirty="0" smtClean="0">
                <a:solidFill>
                  <a:schemeClr val="tx1"/>
                </a:solidFill>
              </a:rPr>
              <a:t>Power Up—Technology Optimization</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&amp; Resources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1" i="1"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1" i="0" baseline="0" dirty="0" smtClean="0">
                <a:solidFill>
                  <a:schemeClr val="tx1"/>
                </a:solidFill>
              </a:rPr>
              <a:t>Sink or Sail Together </a:t>
            </a:r>
            <a:r>
              <a:rPr lang="en-US" i="0" baseline="0" dirty="0" smtClean="0">
                <a:solidFill>
                  <a:schemeClr val="tx1"/>
                </a:solidFill>
              </a:rPr>
              <a:t>is the descriptor accompanying the first </a:t>
            </a:r>
            <a:r>
              <a:rPr lang="en-US" b="1" i="0" baseline="0" dirty="0" smtClean="0">
                <a:solidFill>
                  <a:schemeClr val="tx1"/>
                </a:solidFill>
              </a:rPr>
              <a:t>HP Teaming Principle-Positive Interdependence,</a:t>
            </a:r>
            <a:r>
              <a:rPr lang="en-US" b="0" i="0" baseline="0" dirty="0" smtClean="0">
                <a:solidFill>
                  <a:schemeClr val="tx1"/>
                </a:solidFill>
              </a:rPr>
              <a:t> which </a:t>
            </a:r>
            <a:r>
              <a:rPr lang="en-US" i="0" baseline="0" dirty="0" smtClean="0">
                <a:solidFill>
                  <a:schemeClr val="tx1"/>
                </a:solidFill>
              </a:rPr>
              <a:t>sets forth the concept that productive groups must have common goals as well as specified roles for each student.  The term “Sink or Sail Together” implies that each team member is responsible for the success or failure of the group.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chemeClr val="tx1"/>
                </a:solidFill>
              </a:rPr>
              <a:t>Likewise, each student is accountable for doing his or her share of the work. The adage</a:t>
            </a:r>
            <a:r>
              <a:rPr lang="en-US" b="1" i="1" baseline="0" dirty="0" smtClean="0">
                <a:solidFill>
                  <a:schemeClr val="tx1"/>
                </a:solidFill>
              </a:rPr>
              <a:t> “</a:t>
            </a:r>
            <a:r>
              <a:rPr lang="en-US" b="1" i="0" baseline="0" dirty="0" smtClean="0">
                <a:solidFill>
                  <a:schemeClr val="tx1"/>
                </a:solidFill>
              </a:rPr>
              <a:t>No Free Riders” </a:t>
            </a:r>
            <a:r>
              <a:rPr lang="en-US" i="0" baseline="0" dirty="0" smtClean="0">
                <a:solidFill>
                  <a:schemeClr val="tx1"/>
                </a:solidFill>
              </a:rPr>
              <a:t>represents the second </a:t>
            </a:r>
            <a:r>
              <a:rPr lang="en-US" b="1" i="0" baseline="0" dirty="0" smtClean="0">
                <a:solidFill>
                  <a:schemeClr val="tx1"/>
                </a:solidFill>
              </a:rPr>
              <a:t>HP Teaming Principle:  Individual</a:t>
            </a:r>
            <a:r>
              <a:rPr lang="en-US" i="0" baseline="0" dirty="0" smtClean="0">
                <a:solidFill>
                  <a:schemeClr val="tx1"/>
                </a:solidFill>
              </a:rPr>
              <a:t> </a:t>
            </a:r>
            <a:r>
              <a:rPr lang="en-US" b="1" i="0" baseline="0" dirty="0" smtClean="0">
                <a:solidFill>
                  <a:schemeClr val="tx1"/>
                </a:solidFill>
              </a:rPr>
              <a:t>Accountability</a:t>
            </a:r>
            <a:r>
              <a:rPr lang="en-US" i="0" baseline="0" dirty="0" smtClean="0">
                <a:solidFill>
                  <a:schemeClr val="tx1"/>
                </a:solidFill>
              </a:rPr>
              <a:t>.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chemeClr val="tx1"/>
                </a:solidFill>
              </a:rPr>
              <a:t>Closely aligned is the third principle, </a:t>
            </a:r>
            <a:r>
              <a:rPr lang="en-US" b="1" i="0" baseline="0" dirty="0" smtClean="0">
                <a:solidFill>
                  <a:schemeClr val="tx1"/>
                </a:solidFill>
              </a:rPr>
              <a:t>Performance Monitoring</a:t>
            </a:r>
            <a:r>
              <a:rPr lang="en-US" i="0" baseline="0" dirty="0" smtClean="0">
                <a:solidFill>
                  <a:schemeClr val="tx1"/>
                </a:solidFill>
              </a:rPr>
              <a:t>, which speaks to the importance of routine use of practical, group processing techniques. Students are to monitor their performance; determining how well they are working together to attain their goals, fulfill their roles, and address cooperative standards. In other words, they are to </a:t>
            </a:r>
            <a:r>
              <a:rPr lang="en-US" b="1" i="0" baseline="0" dirty="0" smtClean="0">
                <a:solidFill>
                  <a:schemeClr val="tx1"/>
                </a:solidFill>
              </a:rPr>
              <a:t>Check It Out.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1" i="1"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chemeClr val="tx1"/>
                </a:solidFill>
              </a:rPr>
              <a:t>During the year, team members are responsible for engaging in numerous tasks defined by </a:t>
            </a:r>
            <a:r>
              <a:rPr lang="en-US" b="1" i="0" baseline="0" dirty="0" smtClean="0">
                <a:solidFill>
                  <a:schemeClr val="tx1"/>
                </a:solidFill>
              </a:rPr>
              <a:t>roles</a:t>
            </a:r>
            <a:r>
              <a:rPr lang="en-US" i="0" baseline="0" dirty="0" smtClean="0">
                <a:solidFill>
                  <a:schemeClr val="tx1"/>
                </a:solidFill>
              </a:rPr>
              <a:t> and </a:t>
            </a:r>
            <a:r>
              <a:rPr lang="en-US" b="1" i="0" baseline="0" dirty="0" smtClean="0">
                <a:solidFill>
                  <a:schemeClr val="tx1"/>
                </a:solidFill>
              </a:rPr>
              <a:t>goals</a:t>
            </a:r>
            <a:r>
              <a:rPr lang="en-US" i="0" baseline="0" dirty="0" smtClean="0">
                <a:solidFill>
                  <a:schemeClr val="tx1"/>
                </a:solidFill>
              </a:rPr>
              <a:t>.  Individual and team success depends on the level of engagement and momentum by each team member when executing designated roles and completing tasks with quality.  Accordingly, the </a:t>
            </a:r>
            <a:r>
              <a:rPr lang="en-US" b="1" i="0" baseline="0" dirty="0" smtClean="0">
                <a:solidFill>
                  <a:schemeClr val="tx1"/>
                </a:solidFill>
              </a:rPr>
              <a:t>HP Teaming Principle</a:t>
            </a:r>
            <a:r>
              <a:rPr lang="en-US" i="0" baseline="0" dirty="0" smtClean="0">
                <a:solidFill>
                  <a:schemeClr val="tx1"/>
                </a:solidFill>
              </a:rPr>
              <a:t>, known as </a:t>
            </a:r>
            <a:r>
              <a:rPr lang="en-US" b="1" i="0" baseline="0" dirty="0" smtClean="0">
                <a:solidFill>
                  <a:schemeClr val="tx1"/>
                </a:solidFill>
              </a:rPr>
              <a:t>Engage</a:t>
            </a:r>
            <a:r>
              <a:rPr lang="en-US" b="0" i="0" baseline="0" dirty="0" smtClean="0">
                <a:solidFill>
                  <a:schemeClr val="tx1"/>
                </a:solidFill>
              </a:rPr>
              <a:t>,</a:t>
            </a:r>
            <a:r>
              <a:rPr lang="en-US" i="0" baseline="0" dirty="0" smtClean="0">
                <a:solidFill>
                  <a:schemeClr val="tx1"/>
                </a:solidFill>
              </a:rPr>
              <a:t> </a:t>
            </a:r>
            <a:r>
              <a:rPr lang="en-US" b="0" i="0" baseline="0" dirty="0" smtClean="0">
                <a:solidFill>
                  <a:schemeClr val="tx1"/>
                </a:solidFill>
              </a:rPr>
              <a:t>encourages group and team members to use time efficiently, demonstrate excitement toward learning, energize</a:t>
            </a:r>
            <a:r>
              <a:rPr lang="en-US" b="0" i="1" baseline="0" dirty="0" smtClean="0">
                <a:solidFill>
                  <a:schemeClr val="tx1"/>
                </a:solidFill>
              </a:rPr>
              <a:t> </a:t>
            </a:r>
            <a:r>
              <a:rPr lang="en-US" b="0" i="0" baseline="0" dirty="0" smtClean="0">
                <a:solidFill>
                  <a:schemeClr val="tx1"/>
                </a:solidFill>
              </a:rPr>
              <a:t>to accomplish goals, and maintain enthusiasm as they execute</a:t>
            </a:r>
            <a:r>
              <a:rPr lang="en-US" b="0" i="1" baseline="0" dirty="0" smtClean="0">
                <a:solidFill>
                  <a:schemeClr val="tx1"/>
                </a:solidFill>
              </a:rPr>
              <a:t> </a:t>
            </a:r>
            <a:r>
              <a:rPr lang="en-US" b="0" i="0" baseline="0" dirty="0" smtClean="0">
                <a:solidFill>
                  <a:schemeClr val="tx1"/>
                </a:solidFill>
              </a:rPr>
              <a:t>their </a:t>
            </a:r>
            <a:r>
              <a:rPr lang="en-US" b="1" i="0" baseline="0" dirty="0" smtClean="0">
                <a:solidFill>
                  <a:schemeClr val="tx1"/>
                </a:solidFill>
              </a:rPr>
              <a:t>roles</a:t>
            </a:r>
            <a:r>
              <a:rPr lang="en-US" b="0" i="0" baseline="0" dirty="0" smtClean="0">
                <a:solidFill>
                  <a:schemeClr val="tx1"/>
                </a:solidFill>
              </a:rPr>
              <a:t> and tasks proficiently.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solidFill>
                  <a:schemeClr val="tx1"/>
                </a:solidFill>
              </a:rPr>
              <a:t>Over time, students gain experience in essential aspects of group work and as active, productive members of their </a:t>
            </a:r>
            <a:r>
              <a:rPr lang="en-US" b="1" i="0" baseline="0" dirty="0" smtClean="0">
                <a:solidFill>
                  <a:schemeClr val="tx1"/>
                </a:solidFill>
              </a:rPr>
              <a:t>Learning Community</a:t>
            </a:r>
            <a:r>
              <a:rPr lang="en-US" b="0" i="0" baseline="0" dirty="0" smtClean="0">
                <a:solidFill>
                  <a:schemeClr val="tx1"/>
                </a:solidFill>
              </a:rPr>
              <a:t>. In other words, they develop </a:t>
            </a:r>
            <a:r>
              <a:rPr lang="en-US" b="1" i="0" baseline="0" dirty="0" smtClean="0">
                <a:solidFill>
                  <a:schemeClr val="tx1"/>
                </a:solidFill>
              </a:rPr>
              <a:t>Collaborative Competence.  </a:t>
            </a:r>
            <a:r>
              <a:rPr lang="en-US" b="0" i="0" baseline="0" dirty="0" smtClean="0">
                <a:solidFill>
                  <a:schemeClr val="tx1"/>
                </a:solidFill>
              </a:rPr>
              <a:t>For instance, they establish </a:t>
            </a:r>
            <a:r>
              <a:rPr lang="en-US" b="1" i="0" baseline="0" dirty="0" smtClean="0">
                <a:solidFill>
                  <a:schemeClr val="tx1"/>
                </a:solidFill>
              </a:rPr>
              <a:t>Learning Community Standards </a:t>
            </a:r>
            <a:r>
              <a:rPr lang="en-US" b="0" i="0" baseline="0" dirty="0" smtClean="0">
                <a:solidFill>
                  <a:schemeClr val="tx1"/>
                </a:solidFill>
              </a:rPr>
              <a:t>for which each student is expected to uphold. They follow protocols to manage planning, teamwork, communication, work-flow, assignments, performance, problem-solving, and conflict resolutions. Besides becoming proficient at task functions, students foster mutual concern and appreciation for diversity of talents and ideas within teams. Building strong collaborative skills promotes constructive interactions within and across learning teams, resulting in a positive, well-functioning community of learners. Working together, they nurture the understanding that the team is “greater than the sum of its individual parts,</a:t>
            </a:r>
            <a:r>
              <a:rPr lang="en-US" b="0" i="1" baseline="0" dirty="0" smtClean="0">
                <a:solidFill>
                  <a:schemeClr val="tx1"/>
                </a:solidFill>
              </a:rPr>
              <a:t> </a:t>
            </a:r>
            <a:r>
              <a:rPr lang="en-US" b="0" i="0" baseline="0" dirty="0" smtClean="0">
                <a:solidFill>
                  <a:schemeClr val="tx1"/>
                </a:solidFill>
              </a:rPr>
              <a:t>resulting in team members embracing this maxim.”</a:t>
            </a:r>
            <a:endParaRPr lang="en-US" b="0" i="1"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0"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solidFill>
                  <a:schemeClr val="tx1"/>
                </a:solidFill>
              </a:rPr>
              <a:t>Each of the principles mentioned above is established in the long standing literature on cooperative group work.  Although they are foundational, these principles are not sufficient for 21</a:t>
            </a:r>
            <a:r>
              <a:rPr lang="en-US" b="0" i="0" baseline="30000" dirty="0" smtClean="0">
                <a:solidFill>
                  <a:schemeClr val="tx1"/>
                </a:solidFill>
              </a:rPr>
              <a:t>st</a:t>
            </a:r>
            <a:r>
              <a:rPr lang="en-US" b="0" i="0" baseline="0" dirty="0" smtClean="0">
                <a:solidFill>
                  <a:schemeClr val="tx1"/>
                </a:solidFill>
              </a:rPr>
              <a:t> century teamwork because they do not specifically address the use of technology in promoting substantive group learning. Consequently, </a:t>
            </a:r>
            <a:r>
              <a:rPr lang="en-US" b="1" i="0" baseline="0" dirty="0" smtClean="0">
                <a:solidFill>
                  <a:schemeClr val="tx1"/>
                </a:solidFill>
              </a:rPr>
              <a:t>BUZzzz</a:t>
            </a:r>
            <a:r>
              <a:rPr lang="en-US" b="0" i="0" baseline="0" dirty="0" smtClean="0">
                <a:solidFill>
                  <a:schemeClr val="tx1"/>
                </a:solidFill>
              </a:rPr>
              <a:t> emphasizes the importance of </a:t>
            </a:r>
            <a:r>
              <a:rPr lang="en-US" b="1" i="0" baseline="0" dirty="0" smtClean="0">
                <a:solidFill>
                  <a:schemeClr val="tx1"/>
                </a:solidFill>
              </a:rPr>
              <a:t>Technology Optimization</a:t>
            </a:r>
            <a:r>
              <a:rPr lang="en-US" b="0" i="0" baseline="0" dirty="0" smtClean="0">
                <a:solidFill>
                  <a:schemeClr val="tx1"/>
                </a:solidFill>
              </a:rPr>
              <a:t>, or, in other words, of incorporating a full spectrum of technologies (e.g., instructional, multimedia, assistive, online, etc.) to augment planning, boost collaboration, enrich instructional delivery, and assist students with special needs. Teachers along with students should be ready to tackle this last principle and </a:t>
            </a:r>
            <a:r>
              <a:rPr lang="en-US" b="1" i="0" baseline="0" dirty="0" smtClean="0">
                <a:solidFill>
                  <a:schemeClr val="tx1"/>
                </a:solidFill>
              </a:rPr>
              <a:t>Power-Up</a:t>
            </a:r>
            <a:r>
              <a:rPr lang="en-US" b="0" i="0" baseline="0" dirty="0" smtClean="0">
                <a:solidFill>
                  <a:schemeClr val="tx1"/>
                </a:solidFill>
              </a:rPr>
              <a:t> as they utilize a wide array of 21</a:t>
            </a:r>
            <a:r>
              <a:rPr lang="en-US" b="0" i="0" baseline="30000" dirty="0" smtClean="0">
                <a:solidFill>
                  <a:schemeClr val="tx1"/>
                </a:solidFill>
              </a:rPr>
              <a:t>st</a:t>
            </a:r>
            <a:r>
              <a:rPr lang="en-US" b="0" i="0" baseline="0" dirty="0" smtClean="0">
                <a:solidFill>
                  <a:schemeClr val="tx1"/>
                </a:solidFill>
              </a:rPr>
              <a:t> century web tools and technologies.</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endParaRPr lang="en-US" b="1" dirty="0" smtClean="0">
              <a:solidFill>
                <a:schemeClr val="tx1"/>
              </a:solidFill>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Notes:  Explain to participants that they are participating in a </a:t>
            </a:r>
            <a:r>
              <a:rPr lang="en-US" sz="1200" b="1" i="1" kern="1200" baseline="0" dirty="0" smtClean="0">
                <a:solidFill>
                  <a:schemeClr val="tx1"/>
                </a:solidFill>
                <a:effectLst/>
                <a:latin typeface="+mn-lt"/>
                <a:ea typeface="+mn-ea"/>
                <a:cs typeface="+mn-cs"/>
              </a:rPr>
              <a:t>Cooperative Groups </a:t>
            </a:r>
            <a:r>
              <a:rPr lang="en-US" sz="1200" i="1" kern="1200" baseline="0" dirty="0" smtClean="0">
                <a:solidFill>
                  <a:schemeClr val="tx1"/>
                </a:solidFill>
                <a:effectLst/>
                <a:latin typeface="+mn-lt"/>
                <a:ea typeface="+mn-ea"/>
                <a:cs typeface="+mn-cs"/>
              </a:rPr>
              <a:t>simulation.</a:t>
            </a:r>
          </a:p>
          <a:p>
            <a:pPr eaLnBrk="1" hangingPunct="1"/>
            <a:endParaRPr lang="en-US" b="1" dirty="0" smtClean="0">
              <a:solidFill>
                <a:schemeClr val="tx1"/>
              </a:solidFill>
              <a:cs typeface="Times New Roman" pitchFamily="18" charset="0"/>
            </a:endParaRPr>
          </a:p>
          <a:p>
            <a:pPr eaLnBrk="1" hangingPunct="1"/>
            <a:r>
              <a:rPr lang="en-US" b="1" u="sng" dirty="0" smtClean="0">
                <a:solidFill>
                  <a:schemeClr val="tx1"/>
                </a:solidFill>
                <a:cs typeface="Times New Roman" pitchFamily="18" charset="0"/>
              </a:rPr>
              <a:t>ACTIVITY:</a:t>
            </a:r>
          </a:p>
          <a:p>
            <a:pPr eaLnBrk="1" hangingPunct="1"/>
            <a:r>
              <a:rPr lang="en-US" b="1" dirty="0" smtClean="0">
                <a:solidFill>
                  <a:schemeClr val="tx1"/>
                </a:solidFill>
                <a:cs typeface="Times New Roman" pitchFamily="18" charset="0"/>
              </a:rPr>
              <a:t>Learning</a:t>
            </a:r>
            <a:r>
              <a:rPr lang="en-US" b="1" baseline="0" dirty="0" smtClean="0">
                <a:solidFill>
                  <a:schemeClr val="tx1"/>
                </a:solidFill>
                <a:cs typeface="Times New Roman" pitchFamily="18" charset="0"/>
              </a:rPr>
              <a:t> Together Guide</a:t>
            </a:r>
          </a:p>
          <a:p>
            <a:pPr eaLnBrk="1" hangingPunct="1"/>
            <a:endParaRPr lang="en-US" b="1" dirty="0" smtClean="0">
              <a:solidFill>
                <a:schemeClr val="tx1"/>
              </a:solidFill>
              <a:cs typeface="Times New Roman" pitchFamily="18" charset="0"/>
            </a:endParaRPr>
          </a:p>
          <a:p>
            <a:pPr eaLnBrk="1" hangingPunct="1"/>
            <a:r>
              <a:rPr lang="en-US" b="1" u="sng" dirty="0" smtClean="0">
                <a:solidFill>
                  <a:schemeClr val="tx1"/>
                </a:solidFill>
                <a:cs typeface="Times New Roman" pitchFamily="18" charset="0"/>
              </a:rPr>
              <a:t>Preparation:</a:t>
            </a:r>
          </a:p>
          <a:p>
            <a:pPr marL="228600" indent="-228600" eaLnBrk="1" hangingPunct="1">
              <a:buFont typeface="+mj-lt"/>
              <a:buAutoNum type="arabicPeriod"/>
            </a:pPr>
            <a:r>
              <a:rPr lang="en-US" b="0" dirty="0" smtClean="0">
                <a:solidFill>
                  <a:schemeClr val="tx1"/>
                </a:solidFill>
                <a:cs typeface="Times New Roman" pitchFamily="18" charset="0"/>
              </a:rPr>
              <a:t>Prepare </a:t>
            </a:r>
            <a:r>
              <a:rPr lang="en-US" b="1" dirty="0" smtClean="0">
                <a:solidFill>
                  <a:schemeClr val="tx1"/>
                </a:solidFill>
                <a:cs typeface="Times New Roman" pitchFamily="18" charset="0"/>
              </a:rPr>
              <a:t>Number Cards </a:t>
            </a:r>
            <a:r>
              <a:rPr lang="en-US" b="0" dirty="0" smtClean="0">
                <a:solidFill>
                  <a:schemeClr val="tx1"/>
                </a:solidFill>
                <a:cs typeface="Times New Roman" pitchFamily="18" charset="0"/>
              </a:rPr>
              <a:t>for distribution to each participant. </a:t>
            </a:r>
          </a:p>
          <a:p>
            <a:pPr marL="228600" indent="-228600" eaLnBrk="1" hangingPunct="1">
              <a:buFont typeface="+mj-lt"/>
              <a:buAutoNum type="arabicPeriod"/>
            </a:pPr>
            <a:r>
              <a:rPr lang="en-US" b="0" dirty="0" smtClean="0">
                <a:solidFill>
                  <a:schemeClr val="tx1"/>
                </a:solidFill>
                <a:cs typeface="Times New Roman" pitchFamily="18" charset="0"/>
              </a:rPr>
              <a:t>Label</a:t>
            </a:r>
            <a:r>
              <a:rPr lang="en-US" b="0" baseline="0" dirty="0" smtClean="0">
                <a:solidFill>
                  <a:schemeClr val="tx1"/>
                </a:solidFill>
                <a:cs typeface="Times New Roman" pitchFamily="18" charset="0"/>
              </a:rPr>
              <a:t> index cards with a </a:t>
            </a:r>
            <a:r>
              <a:rPr lang="en-US" sz="1200" b="0" i="0" baseline="0" dirty="0" smtClean="0">
                <a:solidFill>
                  <a:schemeClr val="tx1"/>
                </a:solidFill>
              </a:rPr>
              <a:t>#1, #2, #3, #4 or #5</a:t>
            </a:r>
            <a:r>
              <a:rPr lang="en-US" sz="1200" b="0" i="0" baseline="0" dirty="0" smtClean="0">
                <a:solidFill>
                  <a:schemeClr val="tx1"/>
                </a:solidFill>
                <a:cs typeface="Times New Roman" pitchFamily="18" charset="0"/>
              </a:rPr>
              <a:t>. </a:t>
            </a:r>
          </a:p>
          <a:p>
            <a:pPr marL="228600" indent="-228600" eaLnBrk="1" hangingPunct="1">
              <a:buFont typeface="+mj-lt"/>
              <a:buAutoNum type="arabicPeriod"/>
            </a:pPr>
            <a:r>
              <a:rPr lang="en-US" sz="1200" b="0" i="0" baseline="0" dirty="0" smtClean="0">
                <a:solidFill>
                  <a:schemeClr val="tx1"/>
                </a:solidFill>
                <a:cs typeface="Times New Roman" pitchFamily="18" charset="0"/>
              </a:rPr>
              <a:t>Continue until there is one </a:t>
            </a:r>
            <a:r>
              <a:rPr lang="en-US" sz="1200" b="1" i="0" baseline="0" dirty="0" smtClean="0">
                <a:solidFill>
                  <a:schemeClr val="tx1"/>
                </a:solidFill>
                <a:cs typeface="Times New Roman" pitchFamily="18" charset="0"/>
              </a:rPr>
              <a:t>Number Card </a:t>
            </a:r>
            <a:r>
              <a:rPr lang="en-US" sz="1200" b="0" i="0" baseline="0" dirty="0" smtClean="0">
                <a:solidFill>
                  <a:schemeClr val="tx1"/>
                </a:solidFill>
                <a:cs typeface="Times New Roman" pitchFamily="18" charset="0"/>
              </a:rPr>
              <a:t>for each participant to have one.</a:t>
            </a:r>
            <a:endParaRPr lang="en-US" b="0" dirty="0" smtClean="0">
              <a:solidFill>
                <a:schemeClr val="tx1"/>
              </a:solidFill>
              <a:cs typeface="Times New Roman" pitchFamily="18" charset="0"/>
            </a:endParaRPr>
          </a:p>
          <a:p>
            <a:pPr eaLnBrk="1" hangingPunct="1"/>
            <a:endParaRPr lang="en-US" b="0" dirty="0" smtClean="0">
              <a:solidFill>
                <a:schemeClr val="tx1"/>
              </a:solidFill>
              <a:cs typeface="Times New Roman" pitchFamily="18" charset="0"/>
            </a:endParaRPr>
          </a:p>
          <a:p>
            <a:pPr eaLnBrk="1" hangingPunct="1"/>
            <a:r>
              <a:rPr lang="en-US" b="1" u="sng" baseline="0" dirty="0" smtClean="0">
                <a:solidFill>
                  <a:schemeClr val="tx1"/>
                </a:solidFill>
                <a:cs typeface="Times New Roman" pitchFamily="18" charset="0"/>
              </a:rPr>
              <a:t>DIRECTIONS:</a:t>
            </a:r>
            <a:endParaRPr lang="en-US" b="1" u="sng" dirty="0" smtClean="0">
              <a:solidFill>
                <a:schemeClr val="tx1"/>
              </a:solidFill>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dirty="0" smtClean="0">
                <a:solidFill>
                  <a:schemeClr val="tx1"/>
                </a:solidFill>
              </a:rPr>
              <a:t>Give</a:t>
            </a:r>
            <a:r>
              <a:rPr lang="en-US" sz="1200" b="0" i="0" baseline="0" dirty="0" smtClean="0">
                <a:solidFill>
                  <a:schemeClr val="tx1"/>
                </a:solidFill>
              </a:rPr>
              <a:t> each participant a </a:t>
            </a:r>
            <a:r>
              <a:rPr lang="en-US" sz="1200" b="1" i="0" baseline="0" dirty="0" smtClean="0">
                <a:solidFill>
                  <a:schemeClr val="tx1"/>
                </a:solidFill>
              </a:rPr>
              <a:t>Number</a:t>
            </a:r>
            <a:r>
              <a:rPr lang="en-US" sz="1200" b="0" i="0" baseline="0" dirty="0" smtClean="0">
                <a:solidFill>
                  <a:schemeClr val="tx1"/>
                </a:solidFill>
              </a:rPr>
              <a:t> </a:t>
            </a:r>
            <a:r>
              <a:rPr lang="en-US" sz="1200" b="1" i="0" baseline="0" dirty="0" smtClean="0">
                <a:solidFill>
                  <a:schemeClr val="tx1"/>
                </a:solidFill>
              </a:rPr>
              <a:t>Card</a:t>
            </a:r>
            <a:r>
              <a:rPr lang="en-US" sz="1200" b="0" i="0" baseline="0" dirty="0" smtClean="0">
                <a:solidFill>
                  <a:schemeClr val="tx1"/>
                </a:solidFill>
              </a:rPr>
              <a:t> (If cards are not available, h</a:t>
            </a:r>
            <a:r>
              <a:rPr lang="en-US" sz="1200" b="0" i="0" dirty="0" smtClean="0">
                <a:solidFill>
                  <a:schemeClr val="tx1"/>
                </a:solidFill>
              </a:rPr>
              <a:t>ave participants count off</a:t>
            </a:r>
            <a:r>
              <a:rPr lang="en-US" sz="1200" b="0" i="0" baseline="0" dirty="0" smtClean="0">
                <a:solidFill>
                  <a:schemeClr val="tx1"/>
                </a:solidFill>
              </a:rPr>
              <a:t> #1, #2, #3, #4 or #5. Continue around the </a:t>
            </a:r>
            <a:r>
              <a:rPr lang="en-US" sz="1200" b="1" i="0" baseline="0" dirty="0" smtClean="0">
                <a:solidFill>
                  <a:schemeClr val="tx1"/>
                </a:solidFill>
              </a:rPr>
              <a:t>Community Forum </a:t>
            </a:r>
            <a:r>
              <a:rPr lang="en-US" sz="1200" b="0" i="0" baseline="0" dirty="0" smtClean="0">
                <a:solidFill>
                  <a:schemeClr val="tx1"/>
                </a:solidFill>
              </a:rPr>
              <a:t>until everyone has a number).</a:t>
            </a:r>
          </a:p>
          <a:p>
            <a:pPr marL="228600" indent="-228600">
              <a:buFont typeface="+mj-lt"/>
              <a:buAutoNum type="arabicPeriod"/>
            </a:pPr>
            <a:r>
              <a:rPr lang="en-US" sz="1200" b="0" i="0" baseline="0" dirty="0" smtClean="0">
                <a:solidFill>
                  <a:schemeClr val="tx1"/>
                </a:solidFill>
              </a:rPr>
              <a:t>Direct participants to move to tables labeled with their number.  There should be no more than 5 members at a table.  </a:t>
            </a:r>
          </a:p>
          <a:p>
            <a:pPr marL="228600" indent="-228600">
              <a:buFont typeface="+mj-lt"/>
              <a:buAutoNum type="arabicPeriod"/>
            </a:pPr>
            <a:r>
              <a:rPr lang="en-US" sz="1200" b="0" i="0" dirty="0" smtClean="0">
                <a:solidFill>
                  <a:schemeClr val="tx1"/>
                </a:solidFill>
              </a:rPr>
              <a:t>Distribut</a:t>
            </a:r>
            <a:r>
              <a:rPr lang="en-US" sz="1200" b="0" i="0" baseline="0" dirty="0" smtClean="0">
                <a:solidFill>
                  <a:schemeClr val="tx1"/>
                </a:solidFill>
              </a:rPr>
              <a:t>e the </a:t>
            </a:r>
            <a:r>
              <a:rPr lang="en-US" sz="1200" b="1" i="0" baseline="0" dirty="0" smtClean="0">
                <a:solidFill>
                  <a:schemeClr val="tx1"/>
                </a:solidFill>
              </a:rPr>
              <a:t>Learning Together Guide.</a:t>
            </a:r>
            <a:endParaRPr lang="en-US" sz="1200" b="1" i="0" dirty="0" smtClean="0">
              <a:solidFill>
                <a:schemeClr val="tx1"/>
              </a:solidFill>
            </a:endParaRPr>
          </a:p>
          <a:p>
            <a:pPr marL="228600" lvl="0" indent="-228600">
              <a:buFont typeface="+mj-lt"/>
              <a:buAutoNum type="arabicPeriod"/>
            </a:pPr>
            <a:r>
              <a:rPr lang="en-US" sz="1200" b="0" i="0" dirty="0" smtClean="0">
                <a:solidFill>
                  <a:schemeClr val="tx1"/>
                </a:solidFill>
              </a:rPr>
              <a:t>Have participants</a:t>
            </a:r>
            <a:r>
              <a:rPr lang="en-US" sz="1200" b="0" i="0" baseline="0" dirty="0" smtClean="0">
                <a:solidFill>
                  <a:schemeClr val="tx1"/>
                </a:solidFill>
              </a:rPr>
              <a:t> complete tasks in the </a:t>
            </a:r>
            <a:r>
              <a:rPr lang="en-US" sz="1200" b="1" i="0" baseline="0" dirty="0" smtClean="0">
                <a:solidFill>
                  <a:schemeClr val="tx1"/>
                </a:solidFill>
              </a:rPr>
              <a:t>Learning Together Guide</a:t>
            </a:r>
            <a:r>
              <a:rPr lang="en-US" sz="1200" b="0" i="0" baseline="0" dirty="0" smtClean="0">
                <a:solidFill>
                  <a:schemeClr val="tx1"/>
                </a:solidFill>
              </a:rPr>
              <a:t>.</a:t>
            </a:r>
          </a:p>
          <a:p>
            <a:pPr marL="228600" lvl="0" indent="-228600">
              <a:buFont typeface="+mj-lt"/>
              <a:buAutoNum type="arabicPeriod"/>
            </a:pPr>
            <a:endParaRPr lang="en-US" sz="1200" b="0" i="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1" baseline="0" dirty="0" smtClean="0">
                <a:solidFill>
                  <a:schemeClr val="tx1"/>
                </a:solidFill>
              </a:rPr>
              <a:t>Recommended time for this activity is:  15 minutes</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34</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1" i="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1" i="0" u="sng" baseline="0" dirty="0" smtClean="0">
                <a:solidFill>
                  <a:schemeClr val="tx1"/>
                </a:solidFill>
              </a:rPr>
              <a:t>ACTIVITY:</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1" i="0" baseline="0" dirty="0" smtClean="0">
                <a:solidFill>
                  <a:schemeClr val="tx1"/>
                </a:solidFill>
              </a:rPr>
              <a:t>Draw and Move</a:t>
            </a:r>
            <a:endParaRPr lang="en-US" sz="1200" b="1"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1" u="sng" baseline="0" dirty="0" smtClean="0">
                <a:solidFill>
                  <a:schemeClr val="tx1"/>
                </a:solidFill>
              </a:rPr>
              <a:t>Preparation:</a:t>
            </a:r>
            <a:r>
              <a:rPr lang="en-US" sz="1200" u="sng" baseline="0" dirty="0" smtClean="0">
                <a:solidFill>
                  <a:schemeClr val="tx1"/>
                </a:solidFill>
              </a:rPr>
              <a: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chemeClr val="tx1"/>
                </a:solidFill>
              </a:rPr>
              <a:t>1. Provide Markers and Flip Chart Paper to each table.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1" u="sng" baseline="0" dirty="0" smtClean="0">
                <a:solidFill>
                  <a:schemeClr val="tx1"/>
                </a:solidFill>
              </a:rPr>
              <a:t>DIRECTIONS:</a:t>
            </a:r>
            <a:endParaRPr lang="en-US" sz="1200" baseline="0" dirty="0" smtClean="0">
              <a:solidFill>
                <a:schemeClr val="tx1"/>
              </a:solidFill>
            </a:endParaRP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solidFill>
                  <a:schemeClr val="tx1"/>
                </a:solidFill>
              </a:rPr>
              <a:t>Review </a:t>
            </a:r>
            <a:r>
              <a:rPr lang="en-US" sz="1200" b="1" baseline="0" dirty="0" smtClean="0">
                <a:solidFill>
                  <a:schemeClr val="tx1"/>
                </a:solidFill>
              </a:rPr>
              <a:t>Learning Community Goal</a:t>
            </a:r>
            <a:r>
              <a:rPr lang="en-US" sz="1200" baseline="0" dirty="0" smtClean="0">
                <a:solidFill>
                  <a:schemeClr val="tx1"/>
                </a:solidFill>
              </a:rPr>
              <a:t>:  Learn </a:t>
            </a:r>
            <a:r>
              <a:rPr lang="en-US" sz="1200" u="sng" baseline="0" dirty="0" smtClean="0">
                <a:solidFill>
                  <a:schemeClr val="tx1"/>
                </a:solidFill>
              </a:rPr>
              <a:t>all</a:t>
            </a:r>
            <a:r>
              <a:rPr lang="en-US" sz="1200" baseline="0" dirty="0" smtClean="0">
                <a:solidFill>
                  <a:schemeClr val="tx1"/>
                </a:solidFill>
              </a:rPr>
              <a:t> of the </a:t>
            </a:r>
            <a:r>
              <a:rPr lang="en-US" sz="1200" b="1" baseline="0" dirty="0" smtClean="0">
                <a:solidFill>
                  <a:schemeClr val="tx1"/>
                </a:solidFill>
              </a:rPr>
              <a:t>HP Teaming Principles.</a:t>
            </a: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solidFill>
                  <a:schemeClr val="tx1"/>
                </a:solidFill>
              </a:rPr>
              <a:t>Assign each </a:t>
            </a:r>
            <a:r>
              <a:rPr lang="en-US" sz="1200" b="1" baseline="0" dirty="0" smtClean="0">
                <a:solidFill>
                  <a:schemeClr val="tx1"/>
                </a:solidFill>
              </a:rPr>
              <a:t>Cooperative Group </a:t>
            </a:r>
            <a:r>
              <a:rPr lang="en-US" sz="1200" baseline="0" dirty="0" smtClean="0">
                <a:solidFill>
                  <a:schemeClr val="tx1"/>
                </a:solidFill>
              </a:rPr>
              <a:t>one of the </a:t>
            </a:r>
            <a:r>
              <a:rPr lang="en-US" sz="1200" b="1" baseline="0" dirty="0" smtClean="0">
                <a:solidFill>
                  <a:schemeClr val="tx1"/>
                </a:solidFill>
              </a:rPr>
              <a:t>HP Teaming Principles.</a:t>
            </a: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baseline="0" dirty="0" smtClean="0">
                <a:solidFill>
                  <a:schemeClr val="tx1"/>
                </a:solidFill>
              </a:rPr>
              <a:t>Choose a number between 1 and 4/5. The roles for this activity are as follows:</a:t>
            </a:r>
          </a:p>
          <a:p>
            <a:pPr marL="800100" marR="0" lvl="2"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1" baseline="0" dirty="0" smtClean="0">
                <a:solidFill>
                  <a:schemeClr val="tx1"/>
                </a:solidFill>
                <a:cs typeface="Times New Roman" pitchFamily="18" charset="0"/>
              </a:rPr>
              <a:t>Data Manager</a:t>
            </a:r>
            <a:r>
              <a:rPr lang="en-US" sz="1200" b="0" baseline="0" dirty="0" smtClean="0">
                <a:solidFill>
                  <a:schemeClr val="tx1"/>
                </a:solidFill>
                <a:cs typeface="Times New Roman" pitchFamily="18" charset="0"/>
              </a:rPr>
              <a:t>:  Monitors time for the activity.</a:t>
            </a:r>
          </a:p>
          <a:p>
            <a:pPr marL="800100" marR="0" lvl="2"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1" baseline="0" dirty="0" smtClean="0">
                <a:solidFill>
                  <a:schemeClr val="tx1"/>
                </a:solidFill>
                <a:cs typeface="Times New Roman" pitchFamily="18" charset="0"/>
              </a:rPr>
              <a:t>Recorder</a:t>
            </a:r>
            <a:r>
              <a:rPr lang="en-US" sz="1200" b="0" baseline="0" dirty="0" smtClean="0">
                <a:solidFill>
                  <a:schemeClr val="tx1"/>
                </a:solidFill>
                <a:cs typeface="Times New Roman" pitchFamily="18" charset="0"/>
              </a:rPr>
              <a:t>:  Records team responses.</a:t>
            </a:r>
          </a:p>
          <a:p>
            <a:pPr marL="800100" marR="0" lvl="2"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1" baseline="0" dirty="0" smtClean="0">
                <a:solidFill>
                  <a:schemeClr val="tx1"/>
                </a:solidFill>
                <a:cs typeface="Times New Roman" pitchFamily="18" charset="0"/>
              </a:rPr>
              <a:t>Facilitator</a:t>
            </a:r>
            <a:r>
              <a:rPr lang="en-US" sz="1200" b="0" baseline="0" dirty="0" smtClean="0">
                <a:solidFill>
                  <a:schemeClr val="tx1"/>
                </a:solidFill>
                <a:cs typeface="Times New Roman" pitchFamily="18" charset="0"/>
              </a:rPr>
              <a:t>: Leads the activity.</a:t>
            </a:r>
          </a:p>
          <a:p>
            <a:pPr marL="800100" marR="0" lvl="2"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1" baseline="0" dirty="0" smtClean="0">
                <a:solidFill>
                  <a:schemeClr val="tx1"/>
                </a:solidFill>
                <a:cs typeface="Times New Roman" pitchFamily="18" charset="0"/>
              </a:rPr>
              <a:t>Coach</a:t>
            </a:r>
            <a:r>
              <a:rPr lang="en-US" sz="1200" b="0" baseline="0" dirty="0" smtClean="0">
                <a:solidFill>
                  <a:schemeClr val="tx1"/>
                </a:solidFill>
                <a:cs typeface="Times New Roman" pitchFamily="18" charset="0"/>
              </a:rPr>
              <a:t>:  Reminds group of the </a:t>
            </a:r>
            <a:r>
              <a:rPr lang="en-US" sz="1200" b="1" baseline="0" dirty="0" smtClean="0">
                <a:solidFill>
                  <a:schemeClr val="tx1"/>
                </a:solidFill>
                <a:cs typeface="Times New Roman" pitchFamily="18" charset="0"/>
              </a:rPr>
              <a:t>Learning Community Standards:  Engage with Enthusiasm and Listen Actively to Understand.</a:t>
            </a:r>
          </a:p>
          <a:p>
            <a:pPr marL="800100" marR="0" lvl="2"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1" baseline="0" dirty="0" smtClean="0">
                <a:solidFill>
                  <a:schemeClr val="tx1"/>
                </a:solidFill>
                <a:cs typeface="Times New Roman" pitchFamily="18" charset="0"/>
              </a:rPr>
              <a:t>Supply Manager</a:t>
            </a:r>
            <a:r>
              <a:rPr lang="en-US" sz="1200" b="0" baseline="0" dirty="0" smtClean="0">
                <a:solidFill>
                  <a:schemeClr val="tx1"/>
                </a:solidFill>
                <a:cs typeface="Times New Roman" pitchFamily="18" charset="0"/>
              </a:rPr>
              <a:t>:  Make sure your group has markers and 2 pieces of flip chart paper.  </a:t>
            </a:r>
            <a:endParaRPr lang="en-US" sz="1200" b="1" baseline="0" dirty="0" smtClean="0">
              <a:solidFill>
                <a:schemeClr val="tx1"/>
              </a:solidFill>
              <a:cs typeface="Times New Roman" pitchFamily="18" charset="0"/>
            </a:endParaRP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b="1" baseline="0" dirty="0" smtClean="0">
              <a:solidFill>
                <a:schemeClr val="tx1"/>
              </a:solidFill>
            </a:endParaRP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baseline="0" dirty="0" smtClean="0">
                <a:solidFill>
                  <a:schemeClr val="tx1"/>
                </a:solidFill>
              </a:rPr>
              <a:t>D</a:t>
            </a:r>
            <a:r>
              <a:rPr lang="en-US" sz="1200" b="0" dirty="0" smtClean="0">
                <a:solidFill>
                  <a:schemeClr val="tx1"/>
                </a:solidFill>
              </a:rPr>
              <a:t>evelop a 1-minute </a:t>
            </a:r>
            <a:r>
              <a:rPr lang="en-US" sz="1200" b="1" dirty="0" smtClean="0">
                <a:solidFill>
                  <a:schemeClr val="tx1"/>
                </a:solidFill>
              </a:rPr>
              <a:t>Draw and Move </a:t>
            </a:r>
            <a:r>
              <a:rPr lang="en-US" sz="1200" b="0" dirty="0" smtClean="0">
                <a:solidFill>
                  <a:schemeClr val="tx1"/>
                </a:solidFill>
              </a:rPr>
              <a:t>presentation that illustrates</a:t>
            </a:r>
            <a:r>
              <a:rPr lang="en-US" sz="1200" b="0" baseline="0" dirty="0" smtClean="0">
                <a:solidFill>
                  <a:schemeClr val="tx1"/>
                </a:solidFill>
              </a:rPr>
              <a:t> the meaning of their </a:t>
            </a:r>
            <a:r>
              <a:rPr lang="en-US" sz="1200" b="0" dirty="0" smtClean="0">
                <a:solidFill>
                  <a:schemeClr val="tx1"/>
                </a:solidFill>
              </a:rPr>
              <a:t>assigned </a:t>
            </a:r>
            <a:r>
              <a:rPr lang="en-US" sz="1200" b="1" dirty="0" smtClean="0">
                <a:solidFill>
                  <a:schemeClr val="tx1"/>
                </a:solidFill>
              </a:rPr>
              <a:t>HP Teaming Principle </a:t>
            </a:r>
            <a:r>
              <a:rPr lang="en-US" sz="1200" b="0" dirty="0" smtClean="0">
                <a:solidFill>
                  <a:schemeClr val="tx1"/>
                </a:solidFill>
              </a:rPr>
              <a:t>and</a:t>
            </a:r>
            <a:r>
              <a:rPr lang="en-US" sz="1200" b="1" dirty="0" smtClean="0">
                <a:solidFill>
                  <a:schemeClr val="tx1"/>
                </a:solidFill>
              </a:rPr>
              <a:t> </a:t>
            </a:r>
            <a:r>
              <a:rPr lang="en-US" sz="1200" b="0" baseline="0" dirty="0" smtClean="0">
                <a:solidFill>
                  <a:schemeClr val="tx1"/>
                </a:solidFill>
              </a:rPr>
              <a:t>helps the team members learn the principles. </a:t>
            </a:r>
            <a:r>
              <a:rPr lang="en-US" sz="1200" b="0" i="0" baseline="0" dirty="0" smtClean="0">
                <a:solidFill>
                  <a:schemeClr val="tx1"/>
                </a:solidFill>
              </a:rPr>
              <a:t>Have them illustrate what their assigned principle means and demonstrate the principle through movement to the </a:t>
            </a:r>
            <a:r>
              <a:rPr lang="en-US" sz="1200" b="1" i="0" baseline="0" dirty="0" smtClean="0">
                <a:solidFill>
                  <a:schemeClr val="tx1"/>
                </a:solidFill>
              </a:rPr>
              <a:t>Learning Community.</a:t>
            </a:r>
            <a:endParaRPr lang="en-US" sz="1200" b="0" dirty="0" smtClean="0">
              <a:solidFill>
                <a:schemeClr val="tx1"/>
              </a:solidFill>
            </a:endParaRP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dirty="0" smtClean="0">
                <a:solidFill>
                  <a:schemeClr val="tx1"/>
                </a:solidFill>
              </a:rPr>
              <a:t>Prepare to share their presentation through</a:t>
            </a:r>
            <a:r>
              <a:rPr lang="en-US" sz="1200" b="0" baseline="0" dirty="0" smtClean="0">
                <a:solidFill>
                  <a:schemeClr val="tx1"/>
                </a:solidFill>
              </a:rPr>
              <a:t> movement </a:t>
            </a:r>
            <a:r>
              <a:rPr lang="en-US" sz="1200" b="0" dirty="0" smtClean="0">
                <a:solidFill>
                  <a:schemeClr val="tx1"/>
                </a:solidFill>
              </a:rPr>
              <a:t>with the </a:t>
            </a:r>
            <a:r>
              <a:rPr lang="en-US" sz="1200" b="1" dirty="0" smtClean="0">
                <a:solidFill>
                  <a:schemeClr val="tx1"/>
                </a:solidFill>
              </a:rPr>
              <a:t>Learning Community</a:t>
            </a:r>
            <a:r>
              <a:rPr lang="en-US" sz="1200" b="0" dirty="0" smtClean="0">
                <a:solidFill>
                  <a:schemeClr val="tx1"/>
                </a:solidFill>
              </a:rPr>
              <a:t>. Ensure everyone in</a:t>
            </a:r>
            <a:r>
              <a:rPr lang="en-US" sz="1200" b="0" baseline="0" dirty="0" smtClean="0">
                <a:solidFill>
                  <a:schemeClr val="tx1"/>
                </a:solidFill>
              </a:rPr>
              <a:t> the group has a part in the presentation. </a:t>
            </a:r>
            <a:endParaRPr lang="en-US" sz="1200" b="0" dirty="0" smtClean="0">
              <a:solidFill>
                <a:schemeClr val="tx1"/>
              </a:solidFill>
            </a:endParaRP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dirty="0" smtClean="0">
                <a:solidFill>
                  <a:schemeClr val="tx1"/>
                </a:solidFill>
              </a:rPr>
              <a:t>Have team members</a:t>
            </a:r>
            <a:r>
              <a:rPr lang="en-US" sz="1200" b="0" baseline="0" dirty="0" smtClean="0">
                <a:solidFill>
                  <a:schemeClr val="tx1"/>
                </a:solidFill>
              </a:rPr>
              <a:t> w</a:t>
            </a:r>
            <a:r>
              <a:rPr lang="en-US" sz="1200" b="0" dirty="0" smtClean="0">
                <a:solidFill>
                  <a:schemeClr val="tx1"/>
                </a:solidFill>
              </a:rPr>
              <a:t>ork together to learn </a:t>
            </a:r>
            <a:r>
              <a:rPr lang="en-US" sz="1200" b="0" u="sng" dirty="0" smtClean="0">
                <a:solidFill>
                  <a:schemeClr val="tx1"/>
                </a:solidFill>
              </a:rPr>
              <a:t>all</a:t>
            </a:r>
            <a:r>
              <a:rPr lang="en-US" sz="1200" b="0" u="none" dirty="0" smtClean="0">
                <a:solidFill>
                  <a:schemeClr val="tx1"/>
                </a:solidFill>
              </a:rPr>
              <a:t> </a:t>
            </a:r>
            <a:r>
              <a:rPr lang="en-US" sz="1200" b="1" dirty="0" smtClean="0">
                <a:solidFill>
                  <a:schemeClr val="tx1"/>
                </a:solidFill>
              </a:rPr>
              <a:t>HP Teaming Principles </a:t>
            </a:r>
            <a:r>
              <a:rPr lang="en-US" sz="1200" b="0" dirty="0" smtClean="0">
                <a:solidFill>
                  <a:schemeClr val="tx1"/>
                </a:solidFill>
              </a:rPr>
              <a:t>and initial on the </a:t>
            </a:r>
            <a:r>
              <a:rPr lang="en-US" sz="1200" b="1" dirty="0" smtClean="0">
                <a:solidFill>
                  <a:schemeClr val="tx1"/>
                </a:solidFill>
              </a:rPr>
              <a:t>Learning Together Guide </a:t>
            </a:r>
            <a:r>
              <a:rPr lang="en-US" sz="1200" b="0" dirty="0" smtClean="0">
                <a:solidFill>
                  <a:schemeClr val="tx1"/>
                </a:solidFill>
              </a:rPr>
              <a:t>that</a:t>
            </a:r>
            <a:r>
              <a:rPr lang="en-US" sz="1200" b="0" baseline="0" dirty="0" smtClean="0">
                <a:solidFill>
                  <a:schemeClr val="tx1"/>
                </a:solidFill>
              </a:rPr>
              <a:t> all team members have successfully reached the goal</a:t>
            </a:r>
            <a:r>
              <a:rPr lang="en-US" sz="1200" b="0" dirty="0" smtClean="0">
                <a:solidFill>
                  <a:schemeClr val="tx1"/>
                </a:solidFill>
              </a:rPr>
              <a:t>.</a:t>
            </a: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dirty="0" smtClean="0">
                <a:solidFill>
                  <a:schemeClr val="tx1"/>
                </a:solidFill>
              </a:rPr>
              <a:t>Collaborate and use the </a:t>
            </a:r>
            <a:r>
              <a:rPr lang="en-US" sz="1200" b="1" dirty="0" smtClean="0">
                <a:solidFill>
                  <a:schemeClr val="tx1"/>
                </a:solidFill>
              </a:rPr>
              <a:t>H-O-T Rating </a:t>
            </a:r>
            <a:r>
              <a:rPr lang="en-US" sz="1200" b="0" dirty="0" smtClean="0">
                <a:solidFill>
                  <a:schemeClr val="tx1"/>
                </a:solidFill>
              </a:rPr>
              <a:t>to assess your group performance.</a:t>
            </a:r>
            <a:r>
              <a:rPr lang="en-US" sz="1200" b="0" baseline="0" dirty="0" smtClean="0">
                <a:solidFill>
                  <a:schemeClr val="tx1"/>
                </a:solidFill>
              </a:rPr>
              <a:t> </a:t>
            </a: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1" baseline="0" dirty="0" smtClean="0">
                <a:solidFill>
                  <a:schemeClr val="tx1"/>
                </a:solidFill>
              </a:rPr>
              <a:t>Notes:  Advance to the next slide and keep slide up until activity is completed.</a:t>
            </a:r>
          </a:p>
          <a:p>
            <a:pPr marL="228600" marR="0" lvl="1"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b="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solidFill>
                  <a:schemeClr val="tx1"/>
                </a:solidFill>
              </a:rPr>
              <a:t>Recommended time for this activity is:  20 minutes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906078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endParaRPr lang="en-US"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35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97283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endParaRPr lang="en-US" sz="1200" b="0" i="0" dirty="0" smtClean="0">
              <a:solidFill>
                <a:schemeClr val="tx1"/>
              </a:solidFill>
            </a:endParaRPr>
          </a:p>
          <a:p>
            <a:r>
              <a:rPr lang="en-US" sz="1200" b="1" i="0" u="sng" dirty="0" smtClean="0">
                <a:solidFill>
                  <a:schemeClr val="tx1"/>
                </a:solidFill>
              </a:rPr>
              <a:t>DIRECTIONS:</a:t>
            </a:r>
          </a:p>
          <a:p>
            <a:r>
              <a:rPr lang="en-US" sz="1200" b="0" i="0" dirty="0" smtClean="0">
                <a:solidFill>
                  <a:schemeClr val="tx1"/>
                </a:solidFill>
              </a:rPr>
              <a:t>1.</a:t>
            </a:r>
            <a:r>
              <a:rPr lang="en-US" sz="1200" b="0" i="1" dirty="0" smtClean="0">
                <a:solidFill>
                  <a:schemeClr val="tx1"/>
                </a:solidFill>
              </a:rPr>
              <a:t>  </a:t>
            </a:r>
            <a:r>
              <a:rPr lang="en-US" sz="1200" b="0" i="0" dirty="0" smtClean="0">
                <a:solidFill>
                  <a:schemeClr val="tx1"/>
                </a:solidFill>
              </a:rPr>
              <a:t>Have participants</a:t>
            </a:r>
            <a:r>
              <a:rPr lang="en-US" sz="1200" b="0" i="0" baseline="0" dirty="0" smtClean="0">
                <a:solidFill>
                  <a:schemeClr val="tx1"/>
                </a:solidFill>
              </a:rPr>
              <a:t> study and review the six </a:t>
            </a:r>
            <a:r>
              <a:rPr lang="en-US" sz="1200" b="1" i="0" baseline="0" dirty="0" smtClean="0">
                <a:solidFill>
                  <a:schemeClr val="tx1"/>
                </a:solidFill>
              </a:rPr>
              <a:t>HP Teaming Principles</a:t>
            </a:r>
            <a:r>
              <a:rPr lang="en-US" sz="1200" b="0" i="0" baseline="0" dirty="0" smtClean="0">
                <a:solidFill>
                  <a:schemeClr val="tx1"/>
                </a:solidFill>
              </a:rPr>
              <a:t>.</a:t>
            </a:r>
          </a:p>
          <a:p>
            <a:r>
              <a:rPr lang="en-US" sz="1200" b="0" i="0" dirty="0" smtClean="0">
                <a:solidFill>
                  <a:schemeClr val="tx1"/>
                </a:solidFill>
              </a:rPr>
              <a:t>2.  Reflect on </a:t>
            </a:r>
            <a:r>
              <a:rPr lang="en-US" sz="1200" b="1" i="0" dirty="0" smtClean="0">
                <a:solidFill>
                  <a:schemeClr val="tx1"/>
                </a:solidFill>
              </a:rPr>
              <a:t>h</a:t>
            </a:r>
            <a:r>
              <a:rPr lang="en-US" b="1" dirty="0" smtClean="0">
                <a:solidFill>
                  <a:schemeClr val="tx1"/>
                </a:solidFill>
              </a:rPr>
              <a:t>ow the range of Learning Groups and the HP Teaming Principles, which guide instruction and teamwork, support students with disabilities and other special needs in the Learning Community.</a:t>
            </a:r>
          </a:p>
          <a:p>
            <a:endParaRPr lang="en-US" sz="1200" b="0" i="0" dirty="0" smtClean="0">
              <a:solidFill>
                <a:schemeClr val="tx1"/>
              </a:solidFill>
            </a:endParaRPr>
          </a:p>
          <a:p>
            <a:r>
              <a:rPr lang="en-US" sz="1200" b="0" i="1" dirty="0" smtClean="0">
                <a:solidFill>
                  <a:schemeClr val="tx1"/>
                </a:solidFill>
              </a:rPr>
              <a:t>Recommended</a:t>
            </a:r>
            <a:r>
              <a:rPr lang="en-US" sz="1200" b="0" i="1" baseline="0" dirty="0" smtClean="0">
                <a:solidFill>
                  <a:schemeClr val="tx1"/>
                </a:solidFill>
              </a:rPr>
              <a:t> time for this activity is: 2 minutes</a:t>
            </a:r>
            <a:endParaRPr lang="en-US" sz="1200" b="0" i="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r>
              <a:rPr lang="en-US" sz="1200" b="1" i="1" dirty="0" smtClean="0">
                <a:solidFill>
                  <a:srgbClr val="CC3300"/>
                </a:solidFill>
              </a:rPr>
              <a:t/>
            </a:r>
            <a:br>
              <a:rPr lang="en-US" sz="1200" b="1" i="1" dirty="0" smtClean="0">
                <a:solidFill>
                  <a:srgbClr val="CC3300"/>
                </a:solidFill>
              </a:rPr>
            </a:br>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39</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Stand Up Share </a:t>
            </a:r>
            <a:r>
              <a:rPr lang="en-US" dirty="0" smtClean="0"/>
              <a:t>with </a:t>
            </a:r>
            <a:r>
              <a:rPr lang="en-US" b="1" dirty="0" smtClean="0"/>
              <a:t>Talk Moves</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(The goal of this activity is to share answers to </a:t>
            </a:r>
            <a:r>
              <a:rPr lang="en-US" i="1" dirty="0" smtClean="0"/>
              <a:t>conduct the </a:t>
            </a:r>
            <a:r>
              <a:rPr lang="en-US" b="1" i="1" baseline="0" dirty="0" smtClean="0"/>
              <a:t>Challenge Question Check</a:t>
            </a:r>
            <a:r>
              <a:rPr lang="en-US" i="1" baseline="0" dirty="0" smtClean="0"/>
              <a:t> discussion with the whole </a:t>
            </a:r>
            <a:r>
              <a:rPr lang="en-US" b="1" i="1" baseline="0" dirty="0" smtClean="0"/>
              <a:t>Learning Community</a:t>
            </a:r>
            <a:r>
              <a:rPr lang="en-US" i="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DIRECTIONS: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Ask for a volunteer to share their response.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Use the </a:t>
            </a:r>
            <a:r>
              <a:rPr lang="en-US" b="1" baseline="0" dirty="0" err="1" smtClean="0"/>
              <a:t>Revoicing</a:t>
            </a:r>
            <a:r>
              <a:rPr lang="en-US" b="1" baseline="0" dirty="0" smtClean="0"/>
              <a:t> Talk Move. </a:t>
            </a:r>
            <a:r>
              <a:rPr lang="en-US" b="0" baseline="0" dirty="0" smtClean="0"/>
              <a:t>Say:  “Who agrees with the response?”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Have those participants who agree to stand up.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Ask for another response and continue until all participants are standing.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Ask if anyone would like to </a:t>
            </a:r>
            <a:r>
              <a:rPr lang="en-US" b="1" baseline="0" dirty="0" smtClean="0"/>
              <a:t>Add On (Talk Move).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i="1" baseline="0" dirty="0" smtClean="0"/>
              <a:t>Recommended time for this activity is:  5 minutes</a:t>
            </a:r>
            <a:endParaRPr lang="en-US" b="0" i="1" dirty="0" smtClean="0"/>
          </a:p>
          <a:p>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77066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a:t>
            </a:r>
          </a:p>
          <a:p>
            <a:endParaRPr lang="en-US" baseline="0" dirty="0" smtClean="0"/>
          </a:p>
          <a:p>
            <a:r>
              <a:rPr lang="en-US" baseline="0" dirty="0" smtClean="0"/>
              <a:t>As information and technology continues to accelerate at a profound and rapid pace (Kurzweil, 2001), instructional delivery systems that can embrace this ever-increasing intensity of change are critical for contemporary teaching and preparing students for the global work place. </a:t>
            </a:r>
            <a:r>
              <a:rPr lang="en-US" b="1" baseline="0" dirty="0" err="1" smtClean="0"/>
              <a:t>BUZzzz</a:t>
            </a:r>
            <a:r>
              <a:rPr lang="en-US" baseline="0" dirty="0" smtClean="0"/>
              <a:t>, which is powered by </a:t>
            </a:r>
            <a:r>
              <a:rPr lang="en-US" b="1" baseline="0" dirty="0" smtClean="0"/>
              <a:t>Structured Cooperative Learning,</a:t>
            </a:r>
            <a:r>
              <a:rPr lang="en-US" baseline="0" dirty="0" smtClean="0"/>
              <a:t> is designed as this type of approach and incorporates evidence-based instructional practices for 21</a:t>
            </a:r>
            <a:r>
              <a:rPr lang="en-US" baseline="30000" dirty="0" smtClean="0"/>
              <a:t>st</a:t>
            </a:r>
            <a:r>
              <a:rPr lang="en-US" baseline="0" dirty="0" smtClean="0"/>
              <a:t> century learning. Its </a:t>
            </a:r>
            <a:r>
              <a:rPr lang="en-US" b="1" baseline="0" dirty="0" smtClean="0"/>
              <a:t>mission </a:t>
            </a:r>
            <a:r>
              <a:rPr lang="en-US" baseline="0" dirty="0" smtClean="0"/>
              <a:t>is </a:t>
            </a:r>
            <a:r>
              <a:rPr lang="en-US" sz="1200" b="0" i="0" kern="1200" dirty="0" smtClean="0">
                <a:solidFill>
                  <a:schemeClr val="tx1"/>
                </a:solidFill>
                <a:effectLst/>
                <a:latin typeface="+mn-lt"/>
                <a:ea typeface="+mn-ea"/>
                <a:cs typeface="+mn-cs"/>
              </a:rPr>
              <a:t>to empower educators with the knowledge and skills to systematically build, implement, and facilitate </a:t>
            </a:r>
            <a:r>
              <a:rPr lang="en-US" sz="1200" b="1" i="0" kern="1200" dirty="0" smtClean="0">
                <a:solidFill>
                  <a:schemeClr val="tx1"/>
                </a:solidFill>
                <a:effectLst/>
                <a:latin typeface="+mn-lt"/>
                <a:ea typeface="+mn-ea"/>
                <a:cs typeface="+mn-cs"/>
              </a:rPr>
              <a:t>Learning Communities </a:t>
            </a:r>
            <a:r>
              <a:rPr lang="en-US" sz="1200" b="0" i="0" kern="1200" dirty="0" smtClean="0">
                <a:solidFill>
                  <a:schemeClr val="tx1"/>
                </a:solidFill>
                <a:effectLst/>
                <a:latin typeface="+mn-lt"/>
                <a:ea typeface="+mn-ea"/>
                <a:cs typeface="+mn-cs"/>
              </a:rPr>
              <a:t>that include </a:t>
            </a:r>
            <a:r>
              <a:rPr lang="en-US" sz="1200" b="1" i="0" kern="1200" dirty="0" smtClean="0">
                <a:solidFill>
                  <a:schemeClr val="tx1"/>
                </a:solidFill>
                <a:effectLst/>
                <a:latin typeface="+mn-lt"/>
                <a:ea typeface="+mn-ea"/>
                <a:cs typeface="+mn-cs"/>
              </a:rPr>
              <a:t>High Performance Learning</a:t>
            </a:r>
            <a:r>
              <a:rPr lang="en-US" sz="1200" b="1" i="0" kern="1200" baseline="0" dirty="0" smtClean="0">
                <a:solidFill>
                  <a:schemeClr val="tx1"/>
                </a:solidFill>
                <a:effectLst/>
                <a:latin typeface="+mn-lt"/>
                <a:ea typeface="+mn-ea"/>
                <a:cs typeface="+mn-cs"/>
              </a:rPr>
              <a:t> T</a:t>
            </a:r>
            <a:r>
              <a:rPr lang="en-US" sz="1200" b="1" i="0" kern="1200" dirty="0" smtClean="0">
                <a:solidFill>
                  <a:schemeClr val="tx1"/>
                </a:solidFill>
                <a:effectLst/>
                <a:latin typeface="+mn-lt"/>
                <a:ea typeface="+mn-ea"/>
                <a:cs typeface="+mn-cs"/>
              </a:rPr>
              <a:t>eams </a:t>
            </a:r>
            <a:r>
              <a:rPr lang="en-US" sz="1200" b="0" i="0" kern="1200" dirty="0" smtClean="0">
                <a:solidFill>
                  <a:schemeClr val="tx1"/>
                </a:solidFill>
                <a:effectLst/>
                <a:latin typeface="+mn-lt"/>
                <a:ea typeface="+mn-ea"/>
                <a:cs typeface="+mn-cs"/>
              </a:rPr>
              <a:t>of </a:t>
            </a:r>
            <a:r>
              <a:rPr lang="en-US" sz="1200" b="1" i="0" u="sng" kern="1200" dirty="0" smtClean="0">
                <a:solidFill>
                  <a:schemeClr val="tx1"/>
                </a:solidFill>
                <a:effectLst/>
                <a:latin typeface="+mn-lt"/>
                <a:ea typeface="+mn-ea"/>
                <a:cs typeface="+mn-cs"/>
              </a:rPr>
              <a:t>expert learners</a:t>
            </a:r>
            <a:r>
              <a:rPr lang="en-US" sz="1200" b="0" i="0" kern="1200" dirty="0" smtClean="0">
                <a:solidFill>
                  <a:schemeClr val="tx1"/>
                </a:solidFill>
                <a:effectLst/>
                <a:latin typeface="+mn-lt"/>
                <a:ea typeface="+mn-ea"/>
                <a:cs typeface="+mn-cs"/>
              </a:rPr>
              <a:t>, who are skilled to reach or exceed achievement standards in mathematics</a:t>
            </a:r>
            <a:r>
              <a:rPr lang="en-US" sz="1200" b="1" i="0" kern="1200" dirty="0" smtClean="0">
                <a:solidFill>
                  <a:schemeClr val="tx1"/>
                </a:solidFill>
                <a:effectLst/>
                <a:latin typeface="+mn-lt"/>
                <a:ea typeface="+mn-ea"/>
                <a:cs typeface="+mn-cs"/>
              </a:rPr>
              <a:t>.</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7F8CD8-2594-4A3D-8F2C-F56635F7E1C9}"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endParaRPr lang="en-US" dirty="0" smtClean="0"/>
          </a:p>
          <a:p>
            <a:pPr eaLnBrk="1" hangingPunct="1"/>
            <a:r>
              <a:rPr lang="en-US" dirty="0" smtClean="0"/>
              <a:t>To</a:t>
            </a:r>
            <a:r>
              <a:rPr lang="en-US" baseline="0" dirty="0" smtClean="0"/>
              <a:t> summarize, we have been “BUZzzz ‘N” in </a:t>
            </a:r>
            <a:r>
              <a:rPr lang="en-US" b="1" baseline="0" dirty="0" smtClean="0"/>
              <a:t>the Structured Cooperative Learning </a:t>
            </a:r>
            <a:r>
              <a:rPr lang="en-US" baseline="0" dirty="0" smtClean="0"/>
              <a:t>hexagon where we flew into two sections: </a:t>
            </a:r>
            <a:r>
              <a:rPr lang="en-US" b="1" baseline="0" dirty="0" smtClean="0"/>
              <a:t>Learning Groups </a:t>
            </a:r>
            <a:r>
              <a:rPr lang="en-US" b="0" baseline="0" dirty="0" smtClean="0"/>
              <a:t>and</a:t>
            </a:r>
            <a:r>
              <a:rPr lang="en-US" b="1" baseline="0" dirty="0" smtClean="0"/>
              <a:t> High Performance Teaming Principles.</a:t>
            </a:r>
            <a:endParaRPr lang="en-US" b="1" dirty="0" smtClean="0"/>
          </a:p>
        </p:txBody>
      </p:sp>
      <p:sp>
        <p:nvSpPr>
          <p:cNvPr id="4" name="Slide Number Placeholder 3"/>
          <p:cNvSpPr>
            <a:spLocks noGrp="1"/>
          </p:cNvSpPr>
          <p:nvPr>
            <p:ph type="sldNum" sz="quarter" idx="10"/>
          </p:nvPr>
        </p:nvSpPr>
        <p:spPr/>
        <p:txBody>
          <a:bodyPr/>
          <a:lstStyle/>
          <a:p>
            <a:fld id="{CF7F8CD8-2594-4A3D-8F2C-F56635F7E1C9}" type="slidenum">
              <a:rPr lang="en-US" smtClean="0"/>
              <a:pPr/>
              <a:t>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41</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t>
            </a:r>
          </a:p>
          <a:p>
            <a:pPr eaLnBrk="1" hangingPunct="1">
              <a:lnSpc>
                <a:spcPct val="90000"/>
              </a:lnSpc>
              <a:defRPr/>
            </a:pPr>
            <a:endParaRPr lang="en-US" sz="1200" kern="1200" dirty="0" smtClean="0">
              <a:solidFill>
                <a:schemeClr val="tx1"/>
              </a:solidFill>
              <a:latin typeface="+mn-lt"/>
              <a:ea typeface="+mn-ea"/>
              <a:cs typeface="+mn-cs"/>
            </a:endParaRPr>
          </a:p>
          <a:p>
            <a:pPr eaLnBrk="1" hangingPunct="1">
              <a:lnSpc>
                <a:spcPct val="90000"/>
              </a:lnSpc>
              <a:defRPr/>
            </a:pPr>
            <a:r>
              <a:rPr lang="en-US" sz="1200" b="1" u="sng" kern="1200" dirty="0" smtClean="0">
                <a:solidFill>
                  <a:schemeClr val="tx1"/>
                </a:solidFill>
                <a:latin typeface="+mn-lt"/>
                <a:ea typeface="+mn-ea"/>
                <a:cs typeface="+mn-cs"/>
              </a:rPr>
              <a:t>Preparation:</a:t>
            </a:r>
            <a:endParaRPr lang="en-US" sz="1200" u="sng" kern="1200" dirty="0" smtClean="0">
              <a:solidFill>
                <a:schemeClr val="tx1"/>
              </a:solidFill>
              <a:latin typeface="+mn-lt"/>
              <a:ea typeface="+mn-ea"/>
              <a:cs typeface="+mn-cs"/>
            </a:endParaRPr>
          </a:p>
          <a:p>
            <a:pPr marL="228600" indent="-228600" eaLnBrk="1" hangingPunct="1">
              <a:lnSpc>
                <a:spcPct val="90000"/>
              </a:lnSpc>
              <a:buFont typeface="+mj-lt"/>
              <a:buAutoNum type="arabicPeriod"/>
              <a:defRPr/>
            </a:pPr>
            <a:r>
              <a:rPr lang="en-US" sz="1200" kern="1200" dirty="0" smtClean="0">
                <a:solidFill>
                  <a:schemeClr val="tx1"/>
                </a:solidFill>
                <a:latin typeface="+mn-lt"/>
                <a:ea typeface="+mn-ea"/>
                <a:cs typeface="+mn-cs"/>
              </a:rPr>
              <a:t>Post </a:t>
            </a:r>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Where Did You Find UDL? </a:t>
            </a:r>
            <a:r>
              <a:rPr lang="en-US" sz="1200" b="0" kern="1200" baseline="0" dirty="0" smtClean="0">
                <a:solidFill>
                  <a:schemeClr val="tx1"/>
                </a:solidFill>
                <a:latin typeface="+mn-lt"/>
                <a:ea typeface="+mn-ea"/>
                <a:cs typeface="+mn-cs"/>
              </a:rPr>
              <a:t>chart</a:t>
            </a:r>
            <a:r>
              <a:rPr lang="en-US" sz="1200" b="1"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p>
          <a:p>
            <a:pPr marL="228600" indent="-228600" rtl="0" eaLnBrk="1" fontAlgn="auto" latinLnBrk="0" hangingPunct="1">
              <a:buFont typeface="+mj-lt"/>
              <a:buAutoNum type="arabicPeriod"/>
            </a:pPr>
            <a:endParaRPr lang="en-US" sz="1200" kern="1200" baseline="0" dirty="0" smtClean="0">
              <a:solidFill>
                <a:schemeClr val="tx1"/>
              </a:solidFill>
              <a:latin typeface="+mn-lt"/>
              <a:ea typeface="+mn-ea"/>
              <a:cs typeface="+mn-cs"/>
            </a:endParaRPr>
          </a:p>
          <a:p>
            <a:pPr marL="228600" indent="-228600" rtl="0" eaLnBrk="1" fontAlgn="auto" latinLnBrk="0" hangingPunct="1">
              <a:buFont typeface="+mj-lt"/>
              <a:buNone/>
            </a:pPr>
            <a:r>
              <a:rPr lang="en-US" sz="1200" b="1" u="sng" kern="1200" baseline="0" dirty="0" smtClean="0">
                <a:solidFill>
                  <a:schemeClr val="tx1"/>
                </a:solidFill>
                <a:latin typeface="+mn-lt"/>
                <a:ea typeface="+mn-ea"/>
                <a:cs typeface="+mn-cs"/>
              </a:rPr>
              <a:t>DIRECTIONS:</a:t>
            </a:r>
          </a:p>
          <a:p>
            <a:pPr marL="228600" indent="-228600" rtl="0" eaLnBrk="1" fontAlgn="auto" latinLnBrk="0" hangingPunct="1">
              <a:buFont typeface="+mj-lt"/>
              <a:buAutoNum type="arabicPeriod"/>
            </a:pPr>
            <a:r>
              <a:rPr lang="en-US" sz="1200" kern="1200" baseline="0" dirty="0" smtClean="0">
                <a:solidFill>
                  <a:schemeClr val="tx1"/>
                </a:solidFill>
                <a:latin typeface="+mn-lt"/>
                <a:ea typeface="+mn-ea"/>
                <a:cs typeface="+mn-cs"/>
              </a:rPr>
              <a:t>Have each participant identify one </a:t>
            </a:r>
            <a:r>
              <a:rPr lang="en-US" sz="1200" b="1" kern="1200" baseline="0" dirty="0" smtClean="0">
                <a:solidFill>
                  <a:schemeClr val="tx1"/>
                </a:solidFill>
                <a:latin typeface="+mn-lt"/>
                <a:ea typeface="+mn-ea"/>
                <a:cs typeface="+mn-cs"/>
              </a:rPr>
              <a:t>UDL </a:t>
            </a:r>
            <a:r>
              <a:rPr lang="en-US" sz="1200" kern="1200" baseline="0" dirty="0" smtClean="0">
                <a:solidFill>
                  <a:schemeClr val="tx1"/>
                </a:solidFill>
                <a:latin typeface="+mn-lt"/>
                <a:ea typeface="+mn-ea"/>
                <a:cs typeface="+mn-cs"/>
              </a:rPr>
              <a:t>strategy or activity that was used and write it on a </a:t>
            </a:r>
            <a:r>
              <a:rPr lang="en-US" sz="1200" b="1" kern="1200" baseline="0" dirty="0" smtClean="0">
                <a:solidFill>
                  <a:schemeClr val="tx1"/>
                </a:solidFill>
                <a:latin typeface="+mn-lt"/>
                <a:ea typeface="+mn-ea"/>
                <a:cs typeface="+mn-cs"/>
              </a:rPr>
              <a:t>Post-It.</a:t>
            </a:r>
          </a:p>
          <a:p>
            <a:pPr marL="228600" indent="-228600" rtl="0" eaLnBrk="1" fontAlgn="auto" latinLnBrk="0" hangingPunct="1">
              <a:buFont typeface="+mj-lt"/>
              <a:buAutoNum type="arabicPeriod"/>
            </a:pPr>
            <a:r>
              <a:rPr lang="en-US" sz="1200" kern="1200" baseline="0" dirty="0" smtClean="0">
                <a:solidFill>
                  <a:schemeClr val="tx1"/>
                </a:solidFill>
                <a:latin typeface="+mn-lt"/>
                <a:ea typeface="+mn-ea"/>
                <a:cs typeface="+mn-cs"/>
              </a:rPr>
              <a:t>Place the </a:t>
            </a:r>
            <a:r>
              <a:rPr lang="en-US" sz="1200" b="1" kern="1200" baseline="0" dirty="0" smtClean="0">
                <a:solidFill>
                  <a:schemeClr val="tx1"/>
                </a:solidFill>
                <a:latin typeface="+mn-lt"/>
                <a:ea typeface="+mn-ea"/>
                <a:cs typeface="+mn-cs"/>
              </a:rPr>
              <a:t>Post-it </a:t>
            </a:r>
            <a:r>
              <a:rPr lang="en-US" sz="1200" kern="1200" baseline="0" dirty="0" smtClean="0">
                <a:solidFill>
                  <a:schemeClr val="tx1"/>
                </a:solidFill>
                <a:latin typeface="+mn-lt"/>
                <a:ea typeface="+mn-ea"/>
                <a:cs typeface="+mn-cs"/>
              </a:rPr>
              <a:t>under the appropriate label on the </a:t>
            </a:r>
            <a:r>
              <a:rPr lang="en-US" sz="1200" b="1" kern="1200" baseline="0" dirty="0" smtClean="0">
                <a:solidFill>
                  <a:schemeClr val="tx1"/>
                </a:solidFill>
                <a:latin typeface="+mn-lt"/>
                <a:ea typeface="+mn-ea"/>
                <a:cs typeface="+mn-cs"/>
              </a:rPr>
              <a:t>Where Did You Find UDL? </a:t>
            </a:r>
            <a:r>
              <a:rPr lang="en-US" sz="1200" b="0" kern="1200" baseline="0" dirty="0" smtClean="0">
                <a:solidFill>
                  <a:schemeClr val="tx1"/>
                </a:solidFill>
                <a:latin typeface="+mn-lt"/>
                <a:ea typeface="+mn-ea"/>
                <a:cs typeface="+mn-cs"/>
              </a:rPr>
              <a:t>chart</a:t>
            </a:r>
            <a:r>
              <a:rPr lang="en-US" sz="1200" kern="1200" baseline="0" dirty="0" smtClean="0">
                <a:solidFill>
                  <a:schemeClr val="tx1"/>
                </a:solidFill>
                <a:latin typeface="+mn-lt"/>
                <a:ea typeface="+mn-ea"/>
                <a:cs typeface="+mn-cs"/>
              </a:rPr>
              <a:t>:</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Present information and content in different ways</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Differentiate the ways that students can express what they know</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Stimulate interest and motivation for learning</a:t>
            </a: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Complete the remaining </a:t>
            </a:r>
            <a:r>
              <a:rPr lang="en-US" sz="1200" b="1" kern="1200" baseline="0" dirty="0" smtClean="0">
                <a:solidFill>
                  <a:schemeClr val="tx1"/>
                </a:solidFill>
                <a:latin typeface="+mn-lt"/>
                <a:ea typeface="+mn-ea"/>
                <a:cs typeface="+mn-cs"/>
              </a:rPr>
              <a:t>WRAP-Up</a:t>
            </a:r>
            <a:r>
              <a:rPr lang="en-US" sz="1200" kern="1200" baseline="0" dirty="0" smtClean="0">
                <a:solidFill>
                  <a:schemeClr val="tx1"/>
                </a:solidFill>
                <a:latin typeface="+mn-lt"/>
                <a:ea typeface="+mn-ea"/>
                <a:cs typeface="+mn-cs"/>
              </a:rPr>
              <a:t> procedures. </a:t>
            </a: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Provide feedback to the community on their work quality and group work and determine an </a:t>
            </a:r>
            <a:r>
              <a:rPr lang="en-US" sz="1200" b="1" kern="1200" baseline="0" dirty="0" smtClean="0">
                <a:solidFill>
                  <a:schemeClr val="tx1"/>
                </a:solidFill>
                <a:latin typeface="+mn-lt"/>
                <a:ea typeface="+mn-ea"/>
                <a:cs typeface="+mn-cs"/>
              </a:rPr>
              <a:t>H-O-T Rating</a:t>
            </a:r>
            <a:r>
              <a:rPr lang="en-US" sz="1200" kern="1200" baseline="0" dirty="0" smtClean="0">
                <a:solidFill>
                  <a:schemeClr val="tx1"/>
                </a:solidFill>
                <a:latin typeface="+mn-lt"/>
                <a:ea typeface="+mn-ea"/>
                <a:cs typeface="+mn-cs"/>
              </a:rPr>
              <a:t> for the </a:t>
            </a:r>
            <a:r>
              <a:rPr lang="en-US" sz="1200" b="1" kern="1200" baseline="0" dirty="0" smtClean="0">
                <a:solidFill>
                  <a:schemeClr val="tx1"/>
                </a:solidFill>
                <a:latin typeface="+mn-lt"/>
                <a:ea typeface="+mn-ea"/>
                <a:cs typeface="+mn-cs"/>
              </a:rPr>
              <a:t>Learning Community</a:t>
            </a:r>
            <a:r>
              <a:rPr lang="en-US" sz="1200" kern="1200" baseline="0" dirty="0" smtClean="0">
                <a:solidFill>
                  <a:schemeClr val="tx1"/>
                </a:solidFill>
                <a:latin typeface="+mn-lt"/>
                <a:ea typeface="+mn-ea"/>
                <a:cs typeface="+mn-cs"/>
              </a:rPr>
              <a:t>.</a:t>
            </a:r>
          </a:p>
          <a:p>
            <a:pPr marL="228600" indent="-228600" eaLnBrk="1" hangingPunct="1">
              <a:lnSpc>
                <a:spcPct val="90000"/>
              </a:lnSpc>
              <a:buFont typeface="+mj-lt"/>
              <a:buAutoNum type="arabicPeriod"/>
              <a:defRPr/>
            </a:pPr>
            <a:endParaRPr lang="en-US" sz="1200" kern="1200" baseline="0" dirty="0" smtClean="0">
              <a:solidFill>
                <a:schemeClr val="tx1"/>
              </a:solidFill>
              <a:latin typeface="+mn-lt"/>
              <a:ea typeface="+mn-ea"/>
              <a:cs typeface="+mn-cs"/>
            </a:endParaRPr>
          </a:p>
          <a:p>
            <a:pPr marL="0" indent="0" eaLnBrk="1" hangingPunct="1">
              <a:lnSpc>
                <a:spcPct val="90000"/>
              </a:lnSpc>
              <a:buFont typeface="+mj-lt"/>
              <a:buNone/>
              <a:defRPr/>
            </a:pPr>
            <a:r>
              <a:rPr lang="en-US" sz="1200" i="1" kern="1200" baseline="0" dirty="0" smtClean="0">
                <a:solidFill>
                  <a:schemeClr val="tx1"/>
                </a:solidFill>
                <a:latin typeface="+mn-lt"/>
                <a:ea typeface="+mn-ea"/>
                <a:cs typeface="+mn-cs"/>
              </a:rPr>
              <a:t>Recommended time for this activity is:  5 minutes</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428713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42</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NOTEBOOK: </a:t>
            </a:r>
            <a:r>
              <a:rPr lang="en-US" sz="1200" i="1" kern="1200" baseline="0" dirty="0" smtClean="0">
                <a:solidFill>
                  <a:schemeClr val="tx1"/>
                </a:solidFill>
                <a:effectLst/>
                <a:latin typeface="+mn-lt"/>
                <a:ea typeface="+mn-ea"/>
                <a:cs typeface="+mn-cs"/>
              </a:rPr>
              <a:t>SCL -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Use the </a:t>
            </a:r>
            <a:r>
              <a:rPr lang="en-US" b="1" dirty="0" smtClean="0"/>
              <a:t>Where Did You Find</a:t>
            </a:r>
            <a:r>
              <a:rPr lang="en-US" b="1" baseline="0" dirty="0" smtClean="0"/>
              <a:t> UDL? </a:t>
            </a:r>
            <a:r>
              <a:rPr lang="en-US" b="0" baseline="0" dirty="0" smtClean="0"/>
              <a:t>chart</a:t>
            </a:r>
            <a:r>
              <a:rPr lang="en-US" b="1" baseline="0" dirty="0" smtClean="0"/>
              <a:t> </a:t>
            </a:r>
            <a:r>
              <a:rPr lang="en-US" dirty="0" smtClean="0"/>
              <a:t>during </a:t>
            </a:r>
            <a:r>
              <a:rPr lang="en-US" b="1" dirty="0" smtClean="0"/>
              <a:t>WRAP-Up</a:t>
            </a:r>
            <a:r>
              <a:rPr lang="en-US" dirty="0" smtClean="0"/>
              <a:t>.</a:t>
            </a:r>
            <a:r>
              <a:rPr lang="en-US" baseline="0" dirty="0" smtClean="0"/>
              <a:t> May be used at other points during the workshop, as needed.</a:t>
            </a:r>
            <a:endParaRPr lang="en-US" dirty="0" smtClean="0"/>
          </a:p>
          <a:p>
            <a:endParaRPr lang="en-US" baseline="0" dirty="0" smtClean="0"/>
          </a:p>
          <a:p>
            <a:endParaRPr lang="en-US" baseline="0" dirty="0" smtClean="0"/>
          </a:p>
          <a:p>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951926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solidFill>
                  <a:srgbClr val="CC3300"/>
                </a:solidFill>
              </a:rPr>
              <a:t/>
            </a:r>
            <a:br>
              <a:rPr lang="en-US" sz="1200" b="1" i="1" dirty="0" smtClean="0">
                <a:solidFill>
                  <a:srgbClr val="CC3300"/>
                </a:solidFill>
              </a:rPr>
            </a:br>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a:t>
            </a:r>
          </a:p>
          <a:p>
            <a:r>
              <a:rPr lang="en-US" dirty="0" smtClean="0">
                <a:solidFill>
                  <a:schemeClr val="tx1"/>
                </a:solidFill>
              </a:rPr>
              <a:t>The</a:t>
            </a:r>
            <a:r>
              <a:rPr lang="en-US" baseline="0" dirty="0" smtClean="0">
                <a:solidFill>
                  <a:schemeClr val="tx1"/>
                </a:solidFill>
              </a:rPr>
              <a:t> </a:t>
            </a:r>
            <a:r>
              <a:rPr lang="en-US" baseline="0" dirty="0" err="1" smtClean="0">
                <a:solidFill>
                  <a:schemeClr val="tx1"/>
                </a:solidFill>
              </a:rPr>
              <a:t>BUZzzz</a:t>
            </a:r>
            <a:r>
              <a:rPr lang="en-US" baseline="0" dirty="0" smtClean="0">
                <a:solidFill>
                  <a:schemeClr val="tx1"/>
                </a:solidFill>
              </a:rPr>
              <a:t> initiative </a:t>
            </a:r>
            <a:r>
              <a:rPr lang="en-US" dirty="0" smtClean="0">
                <a:solidFill>
                  <a:schemeClr val="tx1"/>
                </a:solidFill>
              </a:rPr>
              <a:t>is</a:t>
            </a:r>
            <a:r>
              <a:rPr lang="en-US" baseline="0" dirty="0" smtClean="0">
                <a:solidFill>
                  <a:schemeClr val="tx1"/>
                </a:solidFill>
              </a:rPr>
              <a:t> anchored in the following </a:t>
            </a:r>
            <a:r>
              <a:rPr lang="en-US" b="1" baseline="0" dirty="0" smtClean="0">
                <a:solidFill>
                  <a:schemeClr val="tx1"/>
                </a:solidFill>
              </a:rPr>
              <a:t>set of beliefs</a:t>
            </a:r>
            <a:r>
              <a:rPr lang="en-US" baseline="0" dirty="0" smtClean="0">
                <a:solidFill>
                  <a:schemeClr val="tx1"/>
                </a:solidFill>
              </a:rPr>
              <a:t>:</a:t>
            </a:r>
          </a:p>
          <a:p>
            <a:pPr>
              <a:lnSpc>
                <a:spcPct val="100000"/>
              </a:lnSpc>
              <a:spcBef>
                <a:spcPts val="1200"/>
              </a:spcBef>
              <a:spcAft>
                <a:spcPts val="1200"/>
              </a:spcAft>
              <a:buFontTx/>
              <a:buAutoNum type="arabicPeriod"/>
            </a:pPr>
            <a:r>
              <a:rPr lang="en-US" sz="1200" b="0" dirty="0" smtClean="0">
                <a:solidFill>
                  <a:schemeClr val="tx1"/>
                </a:solidFill>
              </a:rPr>
              <a:t> Communities and teams are essential for accelerating learning.</a:t>
            </a:r>
          </a:p>
          <a:p>
            <a:pPr>
              <a:lnSpc>
                <a:spcPct val="100000"/>
              </a:lnSpc>
              <a:spcBef>
                <a:spcPts val="1200"/>
              </a:spcBef>
              <a:spcAft>
                <a:spcPts val="1200"/>
              </a:spcAft>
              <a:buFontTx/>
              <a:buAutoNum type="arabicPeriod"/>
            </a:pPr>
            <a:r>
              <a:rPr lang="en-US" sz="1200" b="0" dirty="0" smtClean="0">
                <a:solidFill>
                  <a:schemeClr val="tx1"/>
                </a:solidFill>
              </a:rPr>
              <a:t> Diversity is a strength.</a:t>
            </a:r>
          </a:p>
          <a:p>
            <a:pPr>
              <a:lnSpc>
                <a:spcPct val="100000"/>
              </a:lnSpc>
              <a:spcBef>
                <a:spcPts val="1200"/>
              </a:spcBef>
              <a:spcAft>
                <a:spcPts val="1200"/>
              </a:spcAft>
              <a:buFontTx/>
              <a:buAutoNum type="arabicPeriod"/>
            </a:pPr>
            <a:r>
              <a:rPr lang="en-US" sz="1200" b="0" dirty="0" smtClean="0">
                <a:solidFill>
                  <a:schemeClr val="tx1"/>
                </a:solidFill>
              </a:rPr>
              <a:t> Equal access = learning opportunities for </a:t>
            </a:r>
            <a:r>
              <a:rPr lang="en-US" sz="1200" b="1" i="1" dirty="0" smtClean="0">
                <a:solidFill>
                  <a:schemeClr val="tx1"/>
                </a:solidFill>
              </a:rPr>
              <a:t>all</a:t>
            </a:r>
            <a:r>
              <a:rPr lang="en-US" sz="1200" b="0" dirty="0" smtClean="0">
                <a:solidFill>
                  <a:schemeClr val="tx1"/>
                </a:solidFill>
              </a:rPr>
              <a:t> students.</a:t>
            </a:r>
          </a:p>
          <a:p>
            <a:pPr marL="0" marR="0" indent="0" algn="l" defTabSz="914400" rtl="0" eaLnBrk="1" fontAlgn="auto" latinLnBrk="0" hangingPunct="1">
              <a:lnSpc>
                <a:spcPct val="100000"/>
              </a:lnSpc>
              <a:spcBef>
                <a:spcPts val="1200"/>
              </a:spcBef>
              <a:spcAft>
                <a:spcPts val="1200"/>
              </a:spcAft>
              <a:buClrTx/>
              <a:buSzTx/>
              <a:buFontTx/>
              <a:buAutoNum type="arabicPeriod"/>
              <a:tabLst/>
              <a:defRPr/>
            </a:pPr>
            <a:r>
              <a:rPr lang="en-US" sz="1200" b="0" dirty="0" smtClean="0">
                <a:solidFill>
                  <a:schemeClr val="tx1"/>
                </a:solidFill>
              </a:rPr>
              <a:t> Family engagement fosters student learning.</a:t>
            </a:r>
          </a:p>
          <a:p>
            <a:pPr>
              <a:lnSpc>
                <a:spcPct val="100000"/>
              </a:lnSpc>
              <a:spcBef>
                <a:spcPts val="600"/>
              </a:spcBef>
              <a:spcAft>
                <a:spcPts val="600"/>
              </a:spcAft>
              <a:buFontTx/>
              <a:buAutoNum type="arabicPeriod"/>
            </a:pPr>
            <a:r>
              <a:rPr lang="en-US" sz="1200" b="0" dirty="0" smtClean="0">
                <a:solidFill>
                  <a:schemeClr val="tx1"/>
                </a:solidFill>
              </a:rPr>
              <a:t> Protocols boost engagement and efficiency.</a:t>
            </a:r>
          </a:p>
          <a:p>
            <a:pPr>
              <a:lnSpc>
                <a:spcPct val="100000"/>
              </a:lnSpc>
              <a:spcBef>
                <a:spcPts val="600"/>
              </a:spcBef>
              <a:spcAft>
                <a:spcPts val="600"/>
              </a:spcAft>
              <a:buFontTx/>
              <a:buAutoNum type="arabicPeriod"/>
            </a:pPr>
            <a:r>
              <a:rPr lang="en-US" sz="1200" b="0" dirty="0" smtClean="0">
                <a:solidFill>
                  <a:schemeClr val="tx1"/>
                </a:solidFill>
              </a:rPr>
              <a:t> Effective, evidence-based teaching practices promote achievement.</a:t>
            </a:r>
          </a:p>
          <a:p>
            <a:pPr>
              <a:lnSpc>
                <a:spcPct val="100000"/>
              </a:lnSpc>
              <a:spcBef>
                <a:spcPts val="1200"/>
              </a:spcBef>
              <a:spcAft>
                <a:spcPts val="1200"/>
              </a:spcAft>
              <a:buFontTx/>
              <a:buAutoNum type="arabicPeriod"/>
            </a:pPr>
            <a:r>
              <a:rPr lang="en-US" sz="1200" b="0" dirty="0" smtClean="0">
                <a:solidFill>
                  <a:schemeClr val="tx1"/>
                </a:solidFill>
              </a:rPr>
              <a:t> Technology optimizes learning.</a:t>
            </a:r>
          </a:p>
          <a:p>
            <a:pPr>
              <a:lnSpc>
                <a:spcPct val="100000"/>
              </a:lnSpc>
              <a:spcBef>
                <a:spcPts val="1200"/>
              </a:spcBef>
              <a:spcAft>
                <a:spcPts val="1200"/>
              </a:spcAft>
              <a:buFontTx/>
              <a:buAutoNum type="arabicPeriod"/>
            </a:pPr>
            <a:r>
              <a:rPr lang="en-US" sz="1200" b="0" dirty="0" smtClean="0">
                <a:solidFill>
                  <a:schemeClr val="tx1"/>
                </a:solidFill>
              </a:rPr>
              <a:t> Data informs instructional decisions.</a:t>
            </a:r>
            <a:endParaRPr lang="en-US" b="0" dirty="0" smtClean="0">
              <a:solidFill>
                <a:schemeClr val="tx1"/>
              </a:solidFill>
            </a:endParaRPr>
          </a:p>
          <a:p>
            <a:endParaRPr lang="en-US" b="0"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Over</a:t>
            </a:r>
            <a:r>
              <a:rPr lang="en-US" sz="1200" baseline="0" dirty="0" smtClean="0"/>
              <a:t> the duration of the </a:t>
            </a:r>
            <a:r>
              <a:rPr lang="en-US" sz="1200" baseline="0" dirty="0" err="1" smtClean="0"/>
              <a:t>BUZzzz</a:t>
            </a:r>
            <a:r>
              <a:rPr lang="en-US" sz="1200" baseline="0" dirty="0" smtClean="0"/>
              <a:t> initiative, we will engage in multi-faceted, collaborative professional learning, both face-to-face and online. T</a:t>
            </a:r>
            <a:r>
              <a:rPr lang="en-US" sz="1200" dirty="0" smtClean="0"/>
              <a:t>he </a:t>
            </a:r>
            <a:r>
              <a:rPr lang="en-US" sz="1200" b="1" dirty="0" smtClean="0"/>
              <a:t>primary goal </a:t>
            </a:r>
            <a:r>
              <a:rPr lang="en-US" sz="1200" dirty="0" smtClean="0"/>
              <a:t>of these professional learning</a:t>
            </a:r>
            <a:r>
              <a:rPr lang="en-US" sz="1200" baseline="0" dirty="0" smtClean="0"/>
              <a:t> experiences is </a:t>
            </a:r>
            <a:r>
              <a:rPr lang="en-US" sz="1200" dirty="0" smtClean="0"/>
              <a:t>for</a:t>
            </a:r>
            <a:r>
              <a:rPr lang="en-US" sz="1200" baseline="0" dirty="0" smtClean="0"/>
              <a:t> teachers </a:t>
            </a:r>
            <a:r>
              <a:rPr lang="en-US" sz="1200" dirty="0" smtClean="0"/>
              <a:t>to build </a:t>
            </a:r>
            <a:r>
              <a:rPr lang="en-US" sz="1200" b="1" dirty="0" smtClean="0"/>
              <a:t>21</a:t>
            </a:r>
            <a:r>
              <a:rPr lang="en-US" sz="1200" b="1" baseline="30000" dirty="0" smtClean="0"/>
              <a:t>st</a:t>
            </a:r>
            <a:r>
              <a:rPr lang="en-US" sz="1200" b="1" dirty="0" smtClean="0"/>
              <a:t> century Learning Communities </a:t>
            </a:r>
            <a:r>
              <a:rPr lang="en-US" sz="1200" dirty="0" smtClean="0"/>
              <a:t>comprised of </a:t>
            </a:r>
            <a:r>
              <a:rPr lang="en-US" sz="1200" b="1" dirty="0" smtClean="0"/>
              <a:t>interdependent</a:t>
            </a:r>
            <a:r>
              <a:rPr lang="en-US" sz="1200" dirty="0" smtClean="0"/>
              <a:t>, </a:t>
            </a:r>
            <a:r>
              <a:rPr lang="en-US" sz="1200" b="1" dirty="0" smtClean="0"/>
              <a:t>High Performance Learning</a:t>
            </a:r>
            <a:r>
              <a:rPr lang="en-US" sz="1200" b="1" baseline="0" dirty="0" smtClean="0"/>
              <a:t> Teams.</a:t>
            </a:r>
            <a:r>
              <a:rPr lang="en-US" sz="1200" baseline="0" dirty="0" smtClean="0"/>
              <a:t> A</a:t>
            </a:r>
            <a:r>
              <a:rPr lang="en-US" sz="1200" dirty="0" smtClean="0"/>
              <a:t>ll team members (including those students with special needs and disabilities) work together successfully as </a:t>
            </a:r>
            <a:r>
              <a:rPr lang="en-US" sz="1200" b="1" u="sng" dirty="0" smtClean="0"/>
              <a:t>expert learners</a:t>
            </a:r>
            <a:r>
              <a:rPr lang="en-US" sz="1200" b="1" u="none" dirty="0" smtClean="0"/>
              <a:t> </a:t>
            </a:r>
            <a:r>
              <a:rPr lang="en-US" sz="1200" dirty="0" smtClean="0"/>
              <a:t>to reach and/or exceed achievement targets designated within the MD College and Career-Ready Standards in Mathematics. </a:t>
            </a:r>
            <a:endParaRPr lang="en-US" b="0"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These 21</a:t>
            </a:r>
            <a:r>
              <a:rPr lang="en-US" sz="1200" baseline="30000" dirty="0" smtClean="0"/>
              <a:t>st</a:t>
            </a:r>
            <a:r>
              <a:rPr lang="en-US" sz="1200" dirty="0" smtClean="0"/>
              <a:t> Century </a:t>
            </a:r>
            <a:r>
              <a:rPr lang="en-US" sz="1200" b="1" dirty="0" smtClean="0"/>
              <a:t>Learning Communities </a:t>
            </a:r>
            <a:r>
              <a:rPr lang="en-US" sz="1200" dirty="0" smtClean="0"/>
              <a:t>and</a:t>
            </a:r>
            <a:r>
              <a:rPr lang="en-US" sz="1200" baseline="0" dirty="0" smtClean="0"/>
              <a:t> </a:t>
            </a:r>
            <a:r>
              <a:rPr lang="en-US" sz="1200" b="1" baseline="0" dirty="0" smtClean="0"/>
              <a:t>High Performance Teams</a:t>
            </a:r>
            <a:r>
              <a:rPr lang="en-US" sz="1200" baseline="0" dirty="0" smtClean="0"/>
              <a:t> provide the organizational structures and interdependent network for productive learning and effective implementation of instructional practices and technologies.  These structures address </a:t>
            </a:r>
            <a:r>
              <a:rPr lang="en-US" sz="1200" b="1" baseline="0" dirty="0" smtClean="0"/>
              <a:t>UDL</a:t>
            </a:r>
            <a:r>
              <a:rPr lang="en-US" sz="1200" baseline="0" dirty="0" smtClean="0"/>
              <a:t> and differentiate and personalize instruction while fostering </a:t>
            </a:r>
            <a:r>
              <a:rPr lang="en-US" sz="1200" b="1" baseline="0" dirty="0" smtClean="0"/>
              <a:t>equal opportunities for success and learning </a:t>
            </a:r>
            <a:r>
              <a:rPr lang="en-US" sz="1200" baseline="0" dirty="0" smtClean="0"/>
              <a:t>among </a:t>
            </a:r>
            <a:r>
              <a:rPr lang="en-US" sz="1200" b="1" baseline="0" dirty="0" smtClean="0"/>
              <a:t>all</a:t>
            </a:r>
            <a:r>
              <a:rPr lang="en-US" sz="1200" baseline="0" dirty="0" smtClean="0"/>
              <a:t> students in the general education setting. </a:t>
            </a:r>
            <a:r>
              <a:rPr lang="en-US" sz="1200" dirty="0" smtClean="0"/>
              <a:t> </a:t>
            </a:r>
          </a:p>
        </p:txBody>
      </p:sp>
      <p:sp>
        <p:nvSpPr>
          <p:cNvPr id="4" name="Slide Number Placeholder 3"/>
          <p:cNvSpPr>
            <a:spLocks noGrp="1"/>
          </p:cNvSpPr>
          <p:nvPr>
            <p:ph type="sldNum" sz="quarter" idx="10"/>
          </p:nvPr>
        </p:nvSpPr>
        <p:spPr/>
        <p:txBody>
          <a:bodyPr/>
          <a:lstStyle/>
          <a:p>
            <a:fld id="{CF7F8CD8-2594-4A3D-8F2C-F56635F7E1C9}" type="slidenum">
              <a:rPr lang="en-US" smtClean="0"/>
              <a:pPr/>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 Resource</a:t>
            </a:r>
          </a:p>
          <a:p>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Notes:  Explain to participants that they are working in a </a:t>
            </a:r>
            <a:r>
              <a:rPr lang="en-US" sz="1200" b="1" i="1" kern="1200" baseline="0" dirty="0" smtClean="0">
                <a:solidFill>
                  <a:schemeClr val="tx1"/>
                </a:solidFill>
                <a:effectLst/>
                <a:latin typeface="+mn-lt"/>
                <a:ea typeface="+mn-ea"/>
                <a:cs typeface="+mn-cs"/>
              </a:rPr>
              <a:t>Cluster Group </a:t>
            </a:r>
            <a:r>
              <a:rPr lang="en-US" sz="1200" i="1" kern="1200" baseline="0" dirty="0" smtClean="0">
                <a:solidFill>
                  <a:schemeClr val="tx1"/>
                </a:solidFill>
                <a:effectLst/>
                <a:latin typeface="+mn-lt"/>
                <a:ea typeface="+mn-ea"/>
                <a:cs typeface="+mn-cs"/>
              </a:rPr>
              <a:t>simulation.</a:t>
            </a:r>
          </a:p>
          <a:p>
            <a:endParaRPr lang="en-US" baseline="0" dirty="0" smtClean="0">
              <a:solidFill>
                <a:schemeClr val="tx1"/>
              </a:solidFill>
            </a:endParaRPr>
          </a:p>
          <a:p>
            <a:r>
              <a:rPr lang="en-US" baseline="0" dirty="0" smtClean="0">
                <a:solidFill>
                  <a:schemeClr val="tx1"/>
                </a:solidFill>
              </a:rPr>
              <a:t>Before addressing the specific elements of </a:t>
            </a:r>
            <a:r>
              <a:rPr lang="en-US" b="1" baseline="0" dirty="0" smtClean="0">
                <a:solidFill>
                  <a:schemeClr val="tx1"/>
                </a:solidFill>
              </a:rPr>
              <a:t>Structured Cooperative Learning</a:t>
            </a:r>
            <a:r>
              <a:rPr lang="en-US" baseline="0" dirty="0" smtClean="0">
                <a:solidFill>
                  <a:schemeClr val="tx1"/>
                </a:solidFill>
              </a:rPr>
              <a:t>, let’s view a few questions. </a:t>
            </a:r>
          </a:p>
          <a:p>
            <a:endParaRPr lang="en-US" b="1" baseline="0" dirty="0" smtClean="0">
              <a:solidFill>
                <a:schemeClr val="tx1"/>
              </a:solidFill>
            </a:endParaRPr>
          </a:p>
          <a:p>
            <a:r>
              <a:rPr lang="en-US" b="1" u="sng" baseline="0" dirty="0" smtClean="0">
                <a:solidFill>
                  <a:schemeClr val="tx1"/>
                </a:solidFill>
              </a:rPr>
              <a:t>Preparation:</a:t>
            </a:r>
          </a:p>
          <a:p>
            <a:pPr marL="228600" indent="-228600">
              <a:buFont typeface="+mj-lt"/>
              <a:buAutoNum type="arabicPeriod"/>
            </a:pPr>
            <a:r>
              <a:rPr lang="en-US" b="0" u="none" baseline="0" dirty="0" smtClean="0">
                <a:solidFill>
                  <a:schemeClr val="tx1"/>
                </a:solidFill>
              </a:rPr>
              <a:t>Create a set of cards numbered 1 through 3 so that there are enough for every participant.  For example, if you have 21 participants, there would be 7 sets of 1 through 3 numbered cards.</a:t>
            </a:r>
          </a:p>
          <a:p>
            <a:pPr marL="228600" indent="-228600">
              <a:buFont typeface="+mj-lt"/>
              <a:buAutoNum type="arabicPeriod"/>
            </a:pPr>
            <a:r>
              <a:rPr lang="en-US" b="0" u="none" baseline="0" dirty="0" smtClean="0">
                <a:solidFill>
                  <a:schemeClr val="tx1"/>
                </a:solidFill>
              </a:rPr>
              <a:t>Place all cards in a bag.</a:t>
            </a:r>
          </a:p>
          <a:p>
            <a:endParaRPr lang="en-US" b="1" baseline="0" dirty="0" smtClean="0">
              <a:solidFill>
                <a:schemeClr val="tx1"/>
              </a:solidFill>
            </a:endParaRPr>
          </a:p>
          <a:p>
            <a:r>
              <a:rPr lang="en-US" b="1" u="sng" baseline="0" dirty="0" smtClean="0">
                <a:solidFill>
                  <a:schemeClr val="tx1"/>
                </a:solidFill>
                <a:effectLst>
                  <a:outerShdw blurRad="38100" dist="38100" dir="2700000" algn="tl">
                    <a:srgbClr val="000000">
                      <a:alpha val="43137"/>
                    </a:srgbClr>
                  </a:outerShdw>
                </a:effectLst>
              </a:rPr>
              <a:t>ACTIVITY:</a:t>
            </a:r>
          </a:p>
          <a:p>
            <a:r>
              <a:rPr lang="en-US" b="1" u="none" baseline="0" dirty="0" smtClean="0">
                <a:solidFill>
                  <a:schemeClr val="tx1"/>
                </a:solidFill>
                <a:effectLst>
                  <a:outerShdw blurRad="38100" dist="38100" dir="2700000" algn="tl">
                    <a:srgbClr val="000000">
                      <a:alpha val="43137"/>
                    </a:srgbClr>
                  </a:outerShdw>
                </a:effectLst>
              </a:rPr>
              <a:t>What’s The </a:t>
            </a:r>
            <a:r>
              <a:rPr lang="en-US" b="1" u="none" baseline="0" dirty="0" err="1" smtClean="0">
                <a:solidFill>
                  <a:schemeClr val="tx1"/>
                </a:solidFill>
                <a:effectLst>
                  <a:outerShdw blurRad="38100" dist="38100" dir="2700000" algn="tl">
                    <a:srgbClr val="000000">
                      <a:alpha val="43137"/>
                    </a:srgbClr>
                  </a:outerShdw>
                </a:effectLst>
              </a:rPr>
              <a:t>BUZzzz</a:t>
            </a:r>
            <a:r>
              <a:rPr lang="en-US" b="1" u="none" baseline="0" dirty="0" smtClean="0">
                <a:solidFill>
                  <a:schemeClr val="tx1"/>
                </a:solidFill>
                <a:effectLst>
                  <a:outerShdw blurRad="38100" dist="38100" dir="2700000" algn="tl">
                    <a:srgbClr val="000000">
                      <a:alpha val="43137"/>
                    </a:srgbClr>
                  </a:outerShdw>
                </a:effectLst>
              </a:rPr>
              <a:t>? (Song/Mingle</a:t>
            </a:r>
            <a:r>
              <a:rPr lang="en-US" b="0" u="none" baseline="0" dirty="0" smtClean="0">
                <a:solidFill>
                  <a:schemeClr val="tx1"/>
                </a:solidFill>
                <a:effectLst>
                  <a:outerShdw blurRad="38100" dist="38100" dir="2700000" algn="tl">
                    <a:srgbClr val="000000">
                      <a:alpha val="43137"/>
                    </a:srgbClr>
                  </a:outerShdw>
                </a:effectLst>
              </a:rPr>
              <a:t>) Use a popular song to play.</a:t>
            </a:r>
          </a:p>
          <a:p>
            <a:endParaRPr lang="en-US" b="0" u="sng" baseline="0" dirty="0" smtClean="0">
              <a:solidFill>
                <a:schemeClr val="tx1"/>
              </a:solidFill>
              <a:effectLst>
                <a:outerShdw blurRad="38100" dist="38100" dir="2700000" algn="tl">
                  <a:srgbClr val="000000">
                    <a:alpha val="43137"/>
                  </a:srgbClr>
                </a:outerShdw>
              </a:effectLst>
            </a:endParaRPr>
          </a:p>
          <a:p>
            <a:r>
              <a:rPr lang="en-US" b="1" u="sng" baseline="0" dirty="0" smtClean="0">
                <a:solidFill>
                  <a:schemeClr val="tx1"/>
                </a:solidFill>
                <a:effectLst>
                  <a:outerShdw blurRad="38100" dist="38100" dir="2700000" algn="tl">
                    <a:srgbClr val="000000">
                      <a:alpha val="43137"/>
                    </a:srgbClr>
                  </a:outerShdw>
                </a:effectLst>
              </a:rPr>
              <a:t>DIRECTIONS:</a:t>
            </a:r>
          </a:p>
          <a:p>
            <a:pPr marL="228600" indent="-228600">
              <a:buFont typeface="+mj-lt"/>
              <a:buAutoNum type="arabicPeriod"/>
            </a:pPr>
            <a:r>
              <a:rPr lang="en-US" b="0" i="0" baseline="0" dirty="0" smtClean="0">
                <a:solidFill>
                  <a:schemeClr val="tx1"/>
                </a:solidFill>
              </a:rPr>
              <a:t>Pass the bag of numbers (1-3).  Have participants draw a number. That number corresponds to their question number.</a:t>
            </a:r>
          </a:p>
          <a:p>
            <a:pPr marL="228600" indent="-228600">
              <a:buFont typeface="+mj-lt"/>
              <a:buAutoNum type="arabicPeriod"/>
            </a:pPr>
            <a:r>
              <a:rPr lang="en-US" b="0" i="0" baseline="0" dirty="0" smtClean="0">
                <a:solidFill>
                  <a:schemeClr val="tx1"/>
                </a:solidFill>
              </a:rPr>
              <a:t>Have participants answer their own question individually first in their notebook.  </a:t>
            </a:r>
          </a:p>
          <a:p>
            <a:pPr marL="228600" indent="-228600">
              <a:buFont typeface="+mj-lt"/>
              <a:buAutoNum type="arabicPeriod"/>
            </a:pPr>
            <a:r>
              <a:rPr lang="en-US" b="0" i="1" baseline="0" dirty="0" smtClean="0">
                <a:solidFill>
                  <a:schemeClr val="tx1"/>
                </a:solidFill>
              </a:rPr>
              <a:t>Directions to be said before song plays</a:t>
            </a:r>
            <a:r>
              <a:rPr lang="en-US" b="0" i="0" baseline="0" dirty="0" smtClean="0">
                <a:solidFill>
                  <a:schemeClr val="tx1"/>
                </a:solidFill>
              </a:rPr>
              <a:t>:  Mingle while song is playing to find 2 people with the other questions and form a </a:t>
            </a:r>
            <a:r>
              <a:rPr lang="en-US" b="1" i="0" baseline="0" dirty="0" smtClean="0">
                <a:solidFill>
                  <a:schemeClr val="tx1"/>
                </a:solidFill>
              </a:rPr>
              <a:t>Cluster Group</a:t>
            </a:r>
            <a:r>
              <a:rPr lang="en-US" b="0" i="0" baseline="0" dirty="0" smtClean="0">
                <a:solidFill>
                  <a:schemeClr val="tx1"/>
                </a:solidFill>
              </a:rPr>
              <a:t>.  </a:t>
            </a:r>
          </a:p>
          <a:p>
            <a:pPr marL="228600" indent="-228600">
              <a:buFont typeface="+mj-lt"/>
              <a:buAutoNum type="arabicPeriod"/>
            </a:pPr>
            <a:r>
              <a:rPr lang="en-US" b="0" i="0" baseline="0" dirty="0" smtClean="0">
                <a:solidFill>
                  <a:schemeClr val="tx1"/>
                </a:solidFill>
              </a:rPr>
              <a:t>Play song.</a:t>
            </a:r>
          </a:p>
          <a:p>
            <a:pPr marL="228600" indent="-228600">
              <a:buFont typeface="+mj-lt"/>
              <a:buAutoNum type="arabicPeriod"/>
            </a:pPr>
            <a:r>
              <a:rPr lang="en-US" b="0" i="0" baseline="0" dirty="0" smtClean="0">
                <a:solidFill>
                  <a:schemeClr val="tx1"/>
                </a:solidFill>
              </a:rPr>
              <a:t>After Partner 1 shares his/her answer, Partner 2 uses “</a:t>
            </a:r>
            <a:r>
              <a:rPr lang="en-US" b="1" i="0" baseline="0" dirty="0" err="1" smtClean="0">
                <a:solidFill>
                  <a:schemeClr val="tx1"/>
                </a:solidFill>
              </a:rPr>
              <a:t>revoicing</a:t>
            </a:r>
            <a:r>
              <a:rPr lang="en-US" b="0" i="0" baseline="0" dirty="0" smtClean="0">
                <a:solidFill>
                  <a:schemeClr val="tx1"/>
                </a:solidFill>
              </a:rPr>
              <a:t>” (</a:t>
            </a:r>
            <a:r>
              <a:rPr lang="en-US" b="1" i="0" baseline="0" dirty="0" smtClean="0">
                <a:solidFill>
                  <a:schemeClr val="tx1"/>
                </a:solidFill>
              </a:rPr>
              <a:t>Talk Move</a:t>
            </a:r>
            <a:r>
              <a:rPr lang="en-US" b="0" i="0" baseline="0" dirty="0" smtClean="0">
                <a:solidFill>
                  <a:schemeClr val="tx1"/>
                </a:solidFill>
              </a:rPr>
              <a:t>), repeating what was shared and verifying whether or not the revoicing was correct. </a:t>
            </a:r>
            <a:r>
              <a:rPr lang="en-US" sz="1200" b="0" i="0" kern="1200" dirty="0" smtClean="0">
                <a:solidFill>
                  <a:schemeClr val="tx1"/>
                </a:solidFill>
                <a:effectLst/>
                <a:latin typeface="+mn-lt"/>
                <a:ea typeface="+mn-ea"/>
                <a:cs typeface="+mn-cs"/>
              </a:rPr>
              <a:t>An</a:t>
            </a:r>
            <a:r>
              <a:rPr lang="en-US" sz="1200" b="0" i="0" kern="1200" baseline="0" dirty="0" smtClean="0">
                <a:solidFill>
                  <a:schemeClr val="tx1"/>
                </a:solidFill>
                <a:effectLst/>
                <a:latin typeface="+mn-lt"/>
                <a:ea typeface="+mn-ea"/>
                <a:cs typeface="+mn-cs"/>
              </a:rPr>
              <a:t> effective prompt, is </a:t>
            </a:r>
            <a:r>
              <a:rPr lang="en-US" sz="1200" b="0" i="0" kern="1200" dirty="0" smtClean="0">
                <a:solidFill>
                  <a:schemeClr val="tx1"/>
                </a:solidFill>
                <a:effectLst/>
                <a:latin typeface="+mn-lt"/>
                <a:ea typeface="+mn-ea"/>
                <a:cs typeface="+mn-cs"/>
              </a:rPr>
              <a:t> "So you're saying…”  </a:t>
            </a:r>
          </a:p>
          <a:p>
            <a:pPr marL="228600" indent="-228600">
              <a:buFont typeface="+mj-lt"/>
              <a:buAutoNum type="arabicPeriod"/>
            </a:pPr>
            <a:r>
              <a:rPr lang="en-US" sz="1200" b="0" i="0" kern="1200" dirty="0" smtClean="0">
                <a:solidFill>
                  <a:schemeClr val="tx1"/>
                </a:solidFill>
                <a:effectLst/>
                <a:latin typeface="+mn-lt"/>
                <a:ea typeface="+mn-ea"/>
                <a:cs typeface="+mn-cs"/>
              </a:rPr>
              <a:t>Then </a:t>
            </a:r>
            <a:r>
              <a:rPr lang="en-US" sz="1200" b="0" i="0" kern="1200" baseline="0" dirty="0" smtClean="0">
                <a:solidFill>
                  <a:schemeClr val="tx1"/>
                </a:solidFill>
                <a:effectLst/>
                <a:latin typeface="+mn-lt"/>
                <a:ea typeface="+mn-ea"/>
                <a:cs typeface="+mn-cs"/>
              </a:rPr>
              <a:t>P</a:t>
            </a:r>
            <a:r>
              <a:rPr lang="en-US" b="0" i="0" baseline="0" dirty="0" smtClean="0">
                <a:solidFill>
                  <a:schemeClr val="tx1"/>
                </a:solidFill>
              </a:rPr>
              <a:t>artner 3 “</a:t>
            </a:r>
            <a:r>
              <a:rPr lang="en-US" b="1" i="0" baseline="0" dirty="0" smtClean="0">
                <a:solidFill>
                  <a:schemeClr val="tx1"/>
                </a:solidFill>
              </a:rPr>
              <a:t>adds on” (Talk Move) </a:t>
            </a:r>
            <a:r>
              <a:rPr lang="en-US" b="0" i="0" baseline="0" dirty="0" smtClean="0">
                <a:solidFill>
                  <a:schemeClr val="tx1"/>
                </a:solidFill>
              </a:rPr>
              <a:t>any pertinent information.  </a:t>
            </a:r>
          </a:p>
          <a:p>
            <a:pPr marL="228600" indent="-228600">
              <a:buFont typeface="+mj-lt"/>
              <a:buAutoNum type="arabicPeriod"/>
            </a:pPr>
            <a:r>
              <a:rPr lang="en-US" b="0" i="0" baseline="0" dirty="0" smtClean="0">
                <a:solidFill>
                  <a:schemeClr val="tx1"/>
                </a:solidFill>
              </a:rPr>
              <a:t>This process repeats for the other two questions. </a:t>
            </a:r>
          </a:p>
          <a:p>
            <a:pPr marL="228600" indent="-228600">
              <a:buFont typeface="+mj-lt"/>
              <a:buAutoNum type="arabicPeriod"/>
            </a:pPr>
            <a:r>
              <a:rPr lang="en-US" b="0" i="0" baseline="0" dirty="0" smtClean="0">
                <a:solidFill>
                  <a:schemeClr val="tx1"/>
                </a:solidFill>
              </a:rPr>
              <a:t>Finally, they group together and select a highlight of their discussion to share with the </a:t>
            </a:r>
            <a:r>
              <a:rPr lang="en-US" b="1" i="0" baseline="0" dirty="0" smtClean="0">
                <a:solidFill>
                  <a:schemeClr val="tx1"/>
                </a:solidFill>
              </a:rPr>
              <a:t>Learning Community</a:t>
            </a:r>
            <a:r>
              <a:rPr lang="en-US" b="0" i="0" baseline="0" dirty="0" smtClean="0">
                <a:solidFill>
                  <a:schemeClr val="tx1"/>
                </a:solidFill>
              </a:rPr>
              <a:t>.</a:t>
            </a:r>
          </a:p>
          <a:p>
            <a:pPr marL="228600" indent="-228600">
              <a:buFont typeface="+mj-lt"/>
              <a:buAutoNum type="arabicPeriod"/>
            </a:pPr>
            <a:endParaRPr lang="en-US" b="0" i="0" baseline="0" dirty="0" smtClean="0">
              <a:solidFill>
                <a:schemeClr val="tx1"/>
              </a:solidFill>
            </a:endParaRPr>
          </a:p>
          <a:p>
            <a:pPr marL="0" indent="0">
              <a:buFont typeface="+mj-lt"/>
              <a:buNone/>
            </a:pPr>
            <a:r>
              <a:rPr lang="en-US" b="0" i="1" baseline="0" dirty="0" smtClean="0">
                <a:solidFill>
                  <a:schemeClr val="tx1"/>
                </a:solidFill>
              </a:rPr>
              <a:t>Recommended time for this activity is:  15 minutes</a:t>
            </a:r>
          </a:p>
        </p:txBody>
      </p:sp>
      <p:sp>
        <p:nvSpPr>
          <p:cNvPr id="4" name="Slide Number Placeholder 3"/>
          <p:cNvSpPr>
            <a:spLocks noGrp="1"/>
          </p:cNvSpPr>
          <p:nvPr>
            <p:ph type="sldNum" sz="quarter" idx="10"/>
          </p:nvPr>
        </p:nvSpPr>
        <p:spPr/>
        <p:txBody>
          <a:bodyPr/>
          <a:lstStyle/>
          <a:p>
            <a:fld id="{CF7F8CD8-2594-4A3D-8F2C-F56635F7E1C9}" type="slidenum">
              <a:rPr lang="en-US" smtClean="0"/>
              <a:pPr/>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SCL &amp; Resources</a:t>
            </a:r>
          </a:p>
          <a:p>
            <a:endParaRPr lang="en-US" baseline="0" dirty="0" smtClean="0"/>
          </a:p>
          <a:p>
            <a:r>
              <a:rPr lang="en-US" baseline="0" dirty="0" smtClean="0"/>
              <a:t>Building a productive community of learners prepared to undertake rich, challenging instructional activities requires a thoughtful, systematic approach. Accordingly, </a:t>
            </a:r>
            <a:r>
              <a:rPr lang="en-US" b="1" baseline="0" dirty="0" smtClean="0"/>
              <a:t>Structured Cooperative Learning </a:t>
            </a:r>
            <a:r>
              <a:rPr lang="en-US" baseline="0" dirty="0" smtClean="0"/>
              <a:t>within the </a:t>
            </a:r>
            <a:r>
              <a:rPr lang="en-US" b="1" baseline="0" dirty="0" smtClean="0"/>
              <a:t>BUZzzz</a:t>
            </a:r>
            <a:r>
              <a:rPr lang="en-US" baseline="0" dirty="0" smtClean="0"/>
              <a:t> initiative identifies seven elements that are essential for creating a </a:t>
            </a:r>
            <a:r>
              <a:rPr lang="en-US" b="1" baseline="0" dirty="0" smtClean="0"/>
              <a:t>positive, inclusive Learning Community</a:t>
            </a:r>
            <a:r>
              <a:rPr lang="en-US" baseline="0" dirty="0" smtClean="0"/>
              <a:t>.  The elements are portrayed as sections of the hexagon and are as follows:</a:t>
            </a:r>
          </a:p>
          <a:p>
            <a:pPr marL="171450" indent="-171450">
              <a:buFont typeface="Arial" panose="020B0604020202020204" pitchFamily="34" charset="0"/>
              <a:buChar char="•"/>
            </a:pPr>
            <a:r>
              <a:rPr lang="en-US" baseline="0" dirty="0" smtClean="0"/>
              <a:t>Learning Groups</a:t>
            </a:r>
          </a:p>
          <a:p>
            <a:pPr marL="171450" indent="-171450">
              <a:buFont typeface="Arial" panose="020B0604020202020204" pitchFamily="34" charset="0"/>
              <a:buChar char="•"/>
            </a:pPr>
            <a:r>
              <a:rPr lang="en-US" baseline="0" dirty="0" smtClean="0"/>
              <a:t>High Performance Teaming</a:t>
            </a:r>
          </a:p>
          <a:p>
            <a:pPr marL="171450" indent="-171450">
              <a:buFont typeface="Arial" panose="020B0604020202020204" pitchFamily="34" charset="0"/>
              <a:buChar char="•"/>
            </a:pPr>
            <a:r>
              <a:rPr lang="en-US" baseline="0" dirty="0" smtClean="0"/>
              <a:t>Protocols</a:t>
            </a:r>
          </a:p>
          <a:p>
            <a:pPr marL="171450" indent="-171450">
              <a:buFont typeface="Arial" panose="020B0604020202020204" pitchFamily="34" charset="0"/>
              <a:buChar char="•"/>
            </a:pPr>
            <a:r>
              <a:rPr lang="en-US" baseline="0" dirty="0" smtClean="0"/>
              <a:t>Technology</a:t>
            </a:r>
          </a:p>
          <a:p>
            <a:pPr marL="171450" indent="-171450">
              <a:buFont typeface="Arial" panose="020B0604020202020204" pitchFamily="34" charset="0"/>
              <a:buChar char="•"/>
            </a:pPr>
            <a:r>
              <a:rPr lang="en-US" baseline="0" dirty="0" smtClean="0"/>
              <a:t>Cooperative Learning Strategies</a:t>
            </a:r>
          </a:p>
          <a:p>
            <a:pPr marL="171450" indent="-171450">
              <a:buFont typeface="Arial" panose="020B0604020202020204" pitchFamily="34" charset="0"/>
              <a:buChar char="•"/>
            </a:pPr>
            <a:r>
              <a:rPr lang="en-US" baseline="0" dirty="0" smtClean="0"/>
              <a:t>Progress Monitoring:  TAP-IT </a:t>
            </a:r>
          </a:p>
          <a:p>
            <a:pPr marL="171450" indent="-171450">
              <a:buFont typeface="Arial" panose="020B0604020202020204" pitchFamily="34" charset="0"/>
              <a:buChar char="•"/>
            </a:pPr>
            <a:r>
              <a:rPr lang="en-US" baseline="0" dirty="0" smtClean="0"/>
              <a:t>Universal Design for Learning</a:t>
            </a:r>
          </a:p>
          <a:p>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When teachers combine these elements successfully they can expect to establish a well-functioning </a:t>
            </a:r>
            <a:r>
              <a:rPr lang="en-US" b="1" baseline="0" dirty="0" smtClean="0"/>
              <a:t>Learning Community </a:t>
            </a:r>
            <a:r>
              <a:rPr lang="en-US" b="0" baseline="0" dirty="0" smtClean="0"/>
              <a:t>in which </a:t>
            </a:r>
            <a:r>
              <a:rPr lang="en-US" b="1" baseline="0" dirty="0" smtClean="0"/>
              <a:t>equal opportunities for success and learning </a:t>
            </a:r>
            <a:r>
              <a:rPr lang="en-US" baseline="0" dirty="0" smtClean="0"/>
              <a:t>are the norm, and students, including those with disabilities, work cooperatively in technology-enriched </a:t>
            </a:r>
            <a:r>
              <a:rPr lang="en-US" b="1" baseline="0" dirty="0" smtClean="0"/>
              <a:t>High Performance Learning Teams</a:t>
            </a:r>
            <a:r>
              <a:rPr lang="en-US" baseline="0" dirty="0" smtClean="0"/>
              <a:t>.  It is important to note that integrated within each area are principles and practices for addressing </a:t>
            </a:r>
            <a:r>
              <a:rPr lang="en-US" b="1" baseline="0" dirty="0" smtClean="0"/>
              <a:t>Universal Design for Learning (UDL).</a:t>
            </a:r>
            <a:endParaRPr lang="en-US" b="1"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CF7F8CD8-2594-4A3D-8F2C-F56635F7E1C9}"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475582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6582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18254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38400" y="4724400"/>
            <a:ext cx="2133600" cy="365125"/>
          </a:xfrm>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a:xfrm>
            <a:off x="-3124200" y="3352800"/>
            <a:ext cx="2895600" cy="365125"/>
          </a:xfrm>
        </p:spPr>
        <p:txBody>
          <a:bodyPr/>
          <a:lstStyle/>
          <a:p>
            <a:endParaRPr lang="en-US"/>
          </a:p>
        </p:txBody>
      </p:sp>
      <p:sp>
        <p:nvSpPr>
          <p:cNvPr id="6" name="Slide Number Placeholder 5"/>
          <p:cNvSpPr>
            <a:spLocks noGrp="1"/>
          </p:cNvSpPr>
          <p:nvPr>
            <p:ph type="sldNum" sz="quarter" idx="12"/>
          </p:nvPr>
        </p:nvSpPr>
        <p:spPr>
          <a:xfrm>
            <a:off x="9372600" y="4724400"/>
            <a:ext cx="2133600" cy="365125"/>
          </a:xfrm>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3442615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413274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24BA7-32D4-41CB-8578-14F77511A7BB}"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239466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24BA7-32D4-41CB-8578-14F77511A7BB}" type="datetimeFigureOut">
              <a:rPr lang="en-US" smtClean="0"/>
              <a:pPr/>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92021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24BA7-32D4-41CB-8578-14F77511A7BB}" type="datetimeFigureOut">
              <a:rPr lang="en-US" smtClean="0"/>
              <a:pPr/>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30966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24BA7-32D4-41CB-8578-14F77511A7BB}" type="datetimeFigureOut">
              <a:rPr lang="en-US" smtClean="0"/>
              <a:pPr/>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9892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219439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84905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24BA7-32D4-41CB-8578-14F77511A7BB}" type="datetimeFigureOut">
              <a:rPr lang="en-US" smtClean="0"/>
              <a:pPr/>
              <a:t>8/3/2015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AF268-A876-4946-A313-4F9DCFE29440}" type="slidenum">
              <a:rPr lang="en-US" smtClean="0"/>
              <a:pPr/>
              <a:t>‹#›</a:t>
            </a:fld>
            <a:endParaRPr lang="en-US"/>
          </a:p>
        </p:txBody>
      </p:sp>
      <p:sp>
        <p:nvSpPr>
          <p:cNvPr id="7" name="Rectangle 6"/>
          <p:cNvSpPr/>
          <p:nvPr/>
        </p:nvSpPr>
        <p:spPr>
          <a:xfrm>
            <a:off x="0" y="6172200"/>
            <a:ext cx="91440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3560" y="6359104"/>
            <a:ext cx="1534222" cy="409493"/>
          </a:xfrm>
          <a:prstGeom prst="rect">
            <a:avLst/>
          </a:prstGeom>
        </p:spPr>
      </p:pic>
      <p:sp>
        <p:nvSpPr>
          <p:cNvPr id="11" name="AutoShape 2"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05387" y="6313812"/>
            <a:ext cx="1376214" cy="42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20000" b="100000" l="11471" r="91471"/>
                    </a14:imgEffect>
                  </a14:imgLayer>
                </a14:imgProps>
              </a:ext>
              <a:ext uri="{28A0092B-C50C-407E-A947-70E740481C1C}">
                <a14:useLocalDpi xmlns:a14="http://schemas.microsoft.com/office/drawing/2010/main" val="0"/>
              </a:ext>
            </a:extLst>
          </a:blip>
          <a:srcRect/>
          <a:stretch>
            <a:fillRect/>
          </a:stretch>
        </p:blipFill>
        <p:spPr bwMode="auto">
          <a:xfrm>
            <a:off x="990600" y="4191000"/>
            <a:ext cx="3238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EduCTELogoK_340x10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86600" y="6333984"/>
            <a:ext cx="1371600"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2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4.wmf"/><Relationship Id="rId4" Type="http://schemas.openxmlformats.org/officeDocument/2006/relationships/diagramLayout" Target="../diagrams/layout3.xml"/><Relationship Id="rId9"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8.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8.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3.gif"/></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3.wmf"/><Relationship Id="rId5" Type="http://schemas.openxmlformats.org/officeDocument/2006/relationships/image" Target="../media/image32.jpeg"/><Relationship Id="rId4" Type="http://schemas.openxmlformats.org/officeDocument/2006/relationships/image" Target="../media/image31.wmf"/></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3.wmf"/><Relationship Id="rId5" Type="http://schemas.openxmlformats.org/officeDocument/2006/relationships/image" Target="../media/image32.jpeg"/><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gif"/><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72866" y="1815405"/>
            <a:ext cx="5765800" cy="1384995"/>
          </a:xfrm>
          <a:prstGeom prst="rect">
            <a:avLst/>
          </a:prstGeom>
          <a:solidFill>
            <a:schemeClr val="tx1"/>
          </a:solidFill>
        </p:spPr>
        <p:txBody>
          <a:bodyPr wrap="square" rtlCol="0">
            <a:spAutoFit/>
          </a:bodyPr>
          <a:lstStyle/>
          <a:p>
            <a:pPr algn="ctr"/>
            <a:r>
              <a:rPr lang="en-US" sz="2800" b="1" dirty="0" err="1">
                <a:solidFill>
                  <a:schemeClr val="bg1"/>
                </a:solidFill>
              </a:rPr>
              <a:t>BUZzzz</a:t>
            </a:r>
            <a:r>
              <a:rPr lang="en-US" sz="2800" b="1" dirty="0">
                <a:solidFill>
                  <a:schemeClr val="bg1"/>
                </a:solidFill>
              </a:rPr>
              <a:t> Summer Institute: </a:t>
            </a:r>
            <a:r>
              <a:rPr lang="en-US" sz="2800" b="1" i="1" dirty="0">
                <a:solidFill>
                  <a:schemeClr val="bg1"/>
                </a:solidFill>
              </a:rPr>
              <a:t>Fundamentals</a:t>
            </a:r>
          </a:p>
          <a:p>
            <a:pPr algn="ctr"/>
            <a:r>
              <a:rPr lang="en-US" sz="2800" b="1" dirty="0">
                <a:solidFill>
                  <a:schemeClr val="bg1"/>
                </a:solidFill>
              </a:rPr>
              <a:t>Day </a:t>
            </a:r>
            <a:r>
              <a:rPr lang="en-US" sz="2800" b="1" dirty="0" smtClean="0">
                <a:solidFill>
                  <a:schemeClr val="bg1"/>
                </a:solidFill>
              </a:rPr>
              <a:t>1</a:t>
            </a:r>
            <a:endParaRPr lang="en-US" sz="2800" b="1" dirty="0">
              <a:solidFill>
                <a:schemeClr val="bg1"/>
              </a:solidFill>
            </a:endParaRPr>
          </a:p>
        </p:txBody>
      </p:sp>
      <p:sp>
        <p:nvSpPr>
          <p:cNvPr id="13" name="Hexagon 12"/>
          <p:cNvSpPr/>
          <p:nvPr/>
        </p:nvSpPr>
        <p:spPr>
          <a:xfrm>
            <a:off x="2819400" y="3429000"/>
            <a:ext cx="3581400" cy="2667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smtClean="0">
              <a:solidFill>
                <a:schemeClr val="tx1"/>
              </a:solidFill>
            </a:endParaRPr>
          </a:p>
          <a:p>
            <a:pPr algn="ctr"/>
            <a:r>
              <a:rPr lang="en-US" sz="2800" b="1" dirty="0" smtClean="0">
                <a:solidFill>
                  <a:srgbClr val="C00000"/>
                </a:solidFill>
              </a:rPr>
              <a:t>Session 2 </a:t>
            </a:r>
          </a:p>
          <a:p>
            <a:pPr algn="ctr"/>
            <a:r>
              <a:rPr lang="en-US" b="1" i="1" dirty="0" smtClean="0">
                <a:solidFill>
                  <a:schemeClr val="tx1"/>
                </a:solidFill>
              </a:rPr>
              <a:t>Structured Cooperative Learning</a:t>
            </a:r>
          </a:p>
          <a:p>
            <a:pPr algn="ctr"/>
            <a:endParaRPr lang="en-US" b="1" dirty="0">
              <a:solidFill>
                <a:schemeClr val="tx1"/>
              </a:solidFill>
            </a:endParaRPr>
          </a:p>
          <a:p>
            <a:pPr algn="ctr"/>
            <a:r>
              <a:rPr lang="en-US" b="1" i="1" dirty="0" smtClean="0">
                <a:solidFill>
                  <a:schemeClr val="tx1"/>
                </a:solidFill>
              </a:rPr>
              <a:t>Learning Groups</a:t>
            </a:r>
          </a:p>
          <a:p>
            <a:pPr algn="ctr"/>
            <a:r>
              <a:rPr lang="en-US" b="1" i="1" dirty="0" smtClean="0">
                <a:solidFill>
                  <a:schemeClr val="tx1"/>
                </a:solidFill>
              </a:rPr>
              <a:t>HP Teaming Principles</a:t>
            </a:r>
          </a:p>
          <a:p>
            <a:pPr algn="ctr"/>
            <a:endParaRPr lang="en-US" b="1" i="1" dirty="0" smtClean="0">
              <a:solidFill>
                <a:schemeClr val="tx1"/>
              </a:solidFill>
            </a:endParaRPr>
          </a:p>
        </p:txBody>
      </p:sp>
      <p:grpSp>
        <p:nvGrpSpPr>
          <p:cNvPr id="14" name="Group 13"/>
          <p:cNvGrpSpPr/>
          <p:nvPr/>
        </p:nvGrpSpPr>
        <p:grpSpPr>
          <a:xfrm>
            <a:off x="518831" y="-32409"/>
            <a:ext cx="8153400" cy="1639812"/>
            <a:chOff x="351530" y="-413409"/>
            <a:chExt cx="8153400" cy="1639812"/>
          </a:xfrm>
        </p:grpSpPr>
        <p:sp>
          <p:nvSpPr>
            <p:cNvPr id="15" name="Flowchart: Process 14"/>
            <p:cNvSpPr/>
            <p:nvPr/>
          </p:nvSpPr>
          <p:spPr>
            <a:xfrm>
              <a:off x="351530" y="-413409"/>
              <a:ext cx="8153400" cy="1639812"/>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smtClean="0">
                <a:solidFill>
                  <a:schemeClr val="tx1"/>
                </a:solidFill>
              </a:endParaRPr>
            </a:p>
            <a:p>
              <a:pPr algn="ctr"/>
              <a:r>
                <a:rPr lang="en-US" sz="4800" b="1" u="sng" dirty="0" smtClean="0">
                  <a:solidFill>
                    <a:schemeClr val="tx1"/>
                  </a:solidFill>
                </a:rPr>
                <a:t>B</a:t>
              </a:r>
              <a:r>
                <a:rPr lang="en-US" sz="3200" b="1" dirty="0" smtClean="0">
                  <a:solidFill>
                    <a:schemeClr val="tx1"/>
                  </a:solidFill>
                </a:rPr>
                <a:t>E</a:t>
              </a:r>
              <a:r>
                <a:rPr lang="en-US" sz="3600" dirty="0" smtClean="0">
                  <a:solidFill>
                    <a:schemeClr val="tx1"/>
                  </a:solidFill>
                </a:rPr>
                <a:t> </a:t>
              </a:r>
              <a:r>
                <a:rPr lang="en-US" sz="4800" b="1" u="sng" dirty="0">
                  <a:solidFill>
                    <a:schemeClr val="tx1"/>
                  </a:solidFill>
                </a:rPr>
                <a:t>U</a:t>
              </a:r>
              <a:r>
                <a:rPr lang="en-US" sz="3200" b="1" dirty="0">
                  <a:solidFill>
                    <a:schemeClr val="tx1"/>
                  </a:solidFill>
                </a:rPr>
                <a:t>NITED</a:t>
              </a:r>
              <a:r>
                <a:rPr lang="en-US" sz="2400" dirty="0">
                  <a:solidFill>
                    <a:schemeClr val="tx1"/>
                  </a:solidFill>
                </a:rPr>
                <a:t> </a:t>
              </a:r>
              <a:r>
                <a:rPr lang="en-US" sz="3200" b="1" dirty="0">
                  <a:solidFill>
                    <a:schemeClr val="tx1"/>
                  </a:solidFill>
                </a:rPr>
                <a:t>in the </a:t>
              </a:r>
              <a:r>
                <a:rPr lang="en-US" sz="4800" b="1" u="sng" dirty="0">
                  <a:solidFill>
                    <a:schemeClr val="tx1"/>
                  </a:solidFill>
                </a:rPr>
                <a:t>Z</a:t>
              </a:r>
              <a:r>
                <a:rPr lang="en-US" sz="3200" b="1" dirty="0">
                  <a:solidFill>
                    <a:schemeClr val="tx1"/>
                  </a:solidFill>
                </a:rPr>
                <a:t>ONE     </a:t>
              </a:r>
              <a:r>
                <a:rPr lang="en-US" sz="3600" dirty="0">
                  <a:solidFill>
                    <a:schemeClr val="tx1"/>
                  </a:solidFill>
                </a:rPr>
                <a:t/>
              </a:r>
              <a:br>
                <a:rPr lang="en-US" sz="3600" dirty="0">
                  <a:solidFill>
                    <a:schemeClr val="tx1"/>
                  </a:solidFill>
                </a:rPr>
              </a:br>
              <a:r>
                <a:rPr lang="en-US" sz="2400" b="1" i="1" dirty="0">
                  <a:solidFill>
                    <a:schemeClr val="tx1"/>
                  </a:solidFill>
                </a:rPr>
                <a:t>Learning, Family Engagement, Data-Informed Decision Making</a:t>
              </a:r>
              <a:endParaRPr lang="en-US" sz="2400" b="1" dirty="0">
                <a:solidFill>
                  <a:schemeClr val="tx1"/>
                </a:solidFill>
              </a:endParaRPr>
            </a:p>
            <a:p>
              <a:pPr algn="ctr"/>
              <a:endParaRPr lang="en-US" sz="1600" b="1" dirty="0">
                <a:solidFill>
                  <a:schemeClr val="tx1"/>
                </a:solidFill>
              </a:endParaRPr>
            </a:p>
          </p:txBody>
        </p:sp>
        <p:grpSp>
          <p:nvGrpSpPr>
            <p:cNvPr id="16" name="Group 15"/>
            <p:cNvGrpSpPr/>
            <p:nvPr/>
          </p:nvGrpSpPr>
          <p:grpSpPr>
            <a:xfrm>
              <a:off x="7191101" y="-78374"/>
              <a:ext cx="1180304" cy="868778"/>
              <a:chOff x="7191101" y="-78374"/>
              <a:chExt cx="1180304" cy="868778"/>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439402" y="352594"/>
                <a:ext cx="872250" cy="43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191101" y="-78374"/>
                <a:ext cx="1180304" cy="465371"/>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7" y="450505"/>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378210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0" name="Group 9"/>
          <p:cNvGrpSpPr/>
          <p:nvPr/>
        </p:nvGrpSpPr>
        <p:grpSpPr>
          <a:xfrm>
            <a:off x="494678" y="304800"/>
            <a:ext cx="8153400" cy="1295400"/>
            <a:chOff x="457200" y="76200"/>
            <a:chExt cx="8153400" cy="1295400"/>
          </a:xfrm>
        </p:grpSpPr>
        <p:sp>
          <p:nvSpPr>
            <p:cNvPr id="13" name="Flowchart: Process 1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7266418" y="206475"/>
              <a:ext cx="1182221" cy="915401"/>
              <a:chOff x="7266418" y="206475"/>
              <a:chExt cx="1182221" cy="91540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9" name="Isosceles Triangle 38"/>
          <p:cNvSpPr/>
          <p:nvPr/>
        </p:nvSpPr>
        <p:spPr>
          <a:xfrm rot="3588061">
            <a:off x="3341696" y="1227130"/>
            <a:ext cx="2560038" cy="2235494"/>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7218517">
            <a:off x="4566483" y="2061735"/>
            <a:ext cx="3045756" cy="2471637"/>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722055" y="1808532"/>
            <a:ext cx="2558533" cy="2179147"/>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3555223">
            <a:off x="4547353" y="3432282"/>
            <a:ext cx="2561663" cy="2172667"/>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7189532">
            <a:off x="3327467" y="4485661"/>
            <a:ext cx="2529156" cy="2232197"/>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3596969">
            <a:off x="2049947" y="3430237"/>
            <a:ext cx="2575459" cy="2243053"/>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95213" y="2668042"/>
            <a:ext cx="1305587" cy="1200329"/>
          </a:xfrm>
          <a:prstGeom prst="rect">
            <a:avLst/>
          </a:prstGeom>
          <a:solidFill>
            <a:srgbClr val="FFFFCC"/>
          </a:solidFill>
        </p:spPr>
        <p:txBody>
          <a:bodyPr wrap="square" rtlCol="0">
            <a:spAutoFit/>
          </a:bodyPr>
          <a:lstStyle/>
          <a:p>
            <a:pPr algn="ctr"/>
            <a:r>
              <a:rPr lang="en-US" sz="2400" b="1" dirty="0" smtClean="0">
                <a:solidFill>
                  <a:srgbClr val="C00000"/>
                </a:solidFill>
              </a:rPr>
              <a:t>Strategic</a:t>
            </a:r>
          </a:p>
          <a:p>
            <a:pPr algn="ctr"/>
            <a:r>
              <a:rPr lang="en-US" sz="2400" b="1" dirty="0">
                <a:solidFill>
                  <a:srgbClr val="C00000"/>
                </a:solidFill>
              </a:rPr>
              <a:t>L</a:t>
            </a:r>
            <a:r>
              <a:rPr lang="en-US" sz="2400" b="1" dirty="0" smtClean="0">
                <a:solidFill>
                  <a:srgbClr val="C00000"/>
                </a:solidFill>
              </a:rPr>
              <a:t>earning Groups</a:t>
            </a:r>
            <a:endParaRPr lang="en-US" sz="2400" b="1" dirty="0">
              <a:solidFill>
                <a:srgbClr val="C00000"/>
              </a:solidFill>
            </a:endParaRPr>
          </a:p>
        </p:txBody>
      </p:sp>
      <p:sp>
        <p:nvSpPr>
          <p:cNvPr id="46" name="TextBox 45"/>
          <p:cNvSpPr txBox="1"/>
          <p:nvPr/>
        </p:nvSpPr>
        <p:spPr>
          <a:xfrm>
            <a:off x="4920552" y="4103116"/>
            <a:ext cx="1298370" cy="338554"/>
          </a:xfrm>
          <a:prstGeom prst="rect">
            <a:avLst/>
          </a:prstGeom>
          <a:solidFill>
            <a:schemeClr val="bg1">
              <a:lumMod val="95000"/>
            </a:schemeClr>
          </a:solidFill>
        </p:spPr>
        <p:txBody>
          <a:bodyPr wrap="square" rtlCol="0">
            <a:spAutoFit/>
          </a:bodyPr>
          <a:lstStyle/>
          <a:p>
            <a:pPr algn="ctr"/>
            <a:endParaRPr lang="en-US" sz="1600" b="1" dirty="0">
              <a:solidFill>
                <a:schemeClr val="bg1">
                  <a:lumMod val="50000"/>
                </a:schemeClr>
              </a:solidFill>
            </a:endParaRPr>
          </a:p>
        </p:txBody>
      </p:sp>
      <p:sp>
        <p:nvSpPr>
          <p:cNvPr id="47" name="TextBox 46"/>
          <p:cNvSpPr txBox="1"/>
          <p:nvPr/>
        </p:nvSpPr>
        <p:spPr>
          <a:xfrm>
            <a:off x="3570913" y="5393121"/>
            <a:ext cx="1431995" cy="338554"/>
          </a:xfrm>
          <a:prstGeom prst="rect">
            <a:avLst/>
          </a:prstGeom>
          <a:solidFill>
            <a:schemeClr val="bg1">
              <a:lumMod val="95000"/>
            </a:schemeClr>
          </a:solidFill>
        </p:spPr>
        <p:txBody>
          <a:bodyPr wrap="square" rtlCol="0">
            <a:spAutoFit/>
          </a:bodyPr>
          <a:lstStyle/>
          <a:p>
            <a:pPr algn="ctr"/>
            <a:endParaRPr lang="en-US" sz="1600" b="1" dirty="0">
              <a:solidFill>
                <a:schemeClr val="bg1">
                  <a:lumMod val="50000"/>
                </a:schemeClr>
              </a:solidFill>
            </a:endParaRPr>
          </a:p>
        </p:txBody>
      </p:sp>
      <p:sp>
        <p:nvSpPr>
          <p:cNvPr id="48" name="TextBox 47"/>
          <p:cNvSpPr txBox="1"/>
          <p:nvPr/>
        </p:nvSpPr>
        <p:spPr>
          <a:xfrm>
            <a:off x="2414376" y="4518615"/>
            <a:ext cx="1307562" cy="338554"/>
          </a:xfrm>
          <a:prstGeom prst="rect">
            <a:avLst/>
          </a:prstGeom>
          <a:solidFill>
            <a:schemeClr val="bg1">
              <a:lumMod val="95000"/>
            </a:schemeClr>
          </a:solidFill>
        </p:spPr>
        <p:txBody>
          <a:bodyPr wrap="square" rtlCol="0">
            <a:spAutoFit/>
          </a:bodyPr>
          <a:lstStyle/>
          <a:p>
            <a:pPr algn="ctr"/>
            <a:endParaRPr lang="en-US" sz="1600" b="1" dirty="0">
              <a:solidFill>
                <a:schemeClr val="bg1">
                  <a:lumMod val="50000"/>
                </a:schemeClr>
              </a:solidFill>
            </a:endParaRPr>
          </a:p>
        </p:txBody>
      </p:sp>
      <p:sp>
        <p:nvSpPr>
          <p:cNvPr id="49" name="TextBox 48"/>
          <p:cNvSpPr txBox="1"/>
          <p:nvPr/>
        </p:nvSpPr>
        <p:spPr>
          <a:xfrm>
            <a:off x="2414376" y="2983043"/>
            <a:ext cx="1248842" cy="338554"/>
          </a:xfrm>
          <a:prstGeom prst="rect">
            <a:avLst/>
          </a:prstGeom>
          <a:solidFill>
            <a:schemeClr val="bg1">
              <a:lumMod val="95000"/>
            </a:schemeClr>
          </a:solidFill>
        </p:spPr>
        <p:txBody>
          <a:bodyPr wrap="square" rtlCol="0">
            <a:spAutoFit/>
          </a:bodyPr>
          <a:lstStyle/>
          <a:p>
            <a:pPr algn="ctr"/>
            <a:endParaRPr lang="en-US" sz="1600" b="1" dirty="0">
              <a:solidFill>
                <a:schemeClr val="bg1">
                  <a:lumMod val="50000"/>
                </a:schemeClr>
              </a:solidFill>
            </a:endParaRPr>
          </a:p>
        </p:txBody>
      </p:sp>
      <p:sp>
        <p:nvSpPr>
          <p:cNvPr id="50" name="TextBox 49"/>
          <p:cNvSpPr txBox="1"/>
          <p:nvPr/>
        </p:nvSpPr>
        <p:spPr>
          <a:xfrm>
            <a:off x="3663218" y="2083267"/>
            <a:ext cx="1339690" cy="338554"/>
          </a:xfrm>
          <a:prstGeom prst="rect">
            <a:avLst/>
          </a:prstGeom>
          <a:solidFill>
            <a:schemeClr val="bg1">
              <a:lumMod val="95000"/>
            </a:schemeClr>
          </a:solidFill>
        </p:spPr>
        <p:txBody>
          <a:bodyPr wrap="square" rtlCol="0">
            <a:spAutoFit/>
          </a:bodyPr>
          <a:lstStyle/>
          <a:p>
            <a:pPr algn="ctr"/>
            <a:endParaRPr lang="en-US" sz="1600" b="1" dirty="0">
              <a:solidFill>
                <a:schemeClr val="bg1">
                  <a:lumMod val="50000"/>
                </a:schemeClr>
              </a:solidFill>
            </a:endParaRPr>
          </a:p>
        </p:txBody>
      </p:sp>
      <p:sp>
        <p:nvSpPr>
          <p:cNvPr id="7" name="Hexagon 6"/>
          <p:cNvSpPr/>
          <p:nvPr/>
        </p:nvSpPr>
        <p:spPr>
          <a:xfrm>
            <a:off x="4012295" y="3689174"/>
            <a:ext cx="579750" cy="59701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044412" y="3763634"/>
            <a:ext cx="577303" cy="369332"/>
          </a:xfrm>
          <a:prstGeom prst="rect">
            <a:avLst/>
          </a:prstGeom>
          <a:noFill/>
        </p:spPr>
        <p:txBody>
          <a:bodyPr wrap="square" rtlCol="0">
            <a:spAutoFit/>
          </a:bodyPr>
          <a:lstStyle/>
          <a:p>
            <a:r>
              <a:rPr lang="en-US" b="1" dirty="0" smtClean="0">
                <a:solidFill>
                  <a:srgbClr val="967200"/>
                </a:solidFill>
              </a:rPr>
              <a:t>UDL</a:t>
            </a:r>
            <a:endParaRPr lang="en-US" b="1" dirty="0">
              <a:solidFill>
                <a:srgbClr val="967200"/>
              </a:solidFill>
            </a:endParaRPr>
          </a:p>
        </p:txBody>
      </p:sp>
      <p:sp>
        <p:nvSpPr>
          <p:cNvPr id="54" name="Right Arrow 53"/>
          <p:cNvSpPr/>
          <p:nvPr/>
        </p:nvSpPr>
        <p:spPr>
          <a:xfrm>
            <a:off x="3876015" y="6330610"/>
            <a:ext cx="1219198" cy="83192"/>
          </a:xfrm>
          <a:prstGeom prst="rightArrow">
            <a:avLst/>
          </a:prstGeom>
          <a:solidFill>
            <a:srgbClr val="FFFF00"/>
          </a:solid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50A0"/>
              </a:solidFill>
            </a:endParaRPr>
          </a:p>
        </p:txBody>
      </p:sp>
      <p:sp>
        <p:nvSpPr>
          <p:cNvPr id="32" name="Hexagon 3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24" name="Rectangle 23"/>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24263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PRESENTATION </a:t>
            </a:r>
          </a:p>
        </p:txBody>
      </p:sp>
      <p:pic>
        <p:nvPicPr>
          <p:cNvPr id="8"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67858">
            <a:off x="999963" y="2908569"/>
            <a:ext cx="2358349" cy="23583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5848" y="4087743"/>
            <a:ext cx="4041427" cy="523220"/>
          </a:xfrm>
          <a:prstGeom prst="rect">
            <a:avLst/>
          </a:prstGeom>
          <a:solidFill>
            <a:srgbClr val="FFCCCC"/>
          </a:solidFill>
        </p:spPr>
        <p:txBody>
          <a:bodyPr wrap="none">
            <a:spAutoFit/>
          </a:bodyPr>
          <a:lstStyle/>
          <a:p>
            <a:pPr algn="ctr"/>
            <a:r>
              <a:rPr lang="en-US" sz="2800" b="1" i="1" dirty="0" smtClean="0">
                <a:solidFill>
                  <a:srgbClr val="CC0000"/>
                </a:solidFill>
              </a:rPr>
              <a:t>Strategic Learning Groups</a:t>
            </a:r>
            <a:endParaRPr lang="en-US" sz="2800" b="1" i="1" dirty="0">
              <a:solidFill>
                <a:srgbClr val="CC0000"/>
              </a:solidFill>
            </a:endParaRP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2" name="Rectangle 11"/>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236844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096000" y="50292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CC0000"/>
              </a:buClr>
              <a:buFont typeface="Wingdings" pitchFamily="2" charset="2"/>
              <a:buNone/>
            </a:pPr>
            <a:endParaRPr lang="en-US" sz="1600">
              <a:latin typeface="Franklin Gothic Medium" pitchFamily="34" charset="0"/>
            </a:endParaRPr>
          </a:p>
        </p:txBody>
      </p:sp>
      <p:sp>
        <p:nvSpPr>
          <p:cNvPr id="27652" name="Rectangle 5"/>
          <p:cNvSpPr>
            <a:spLocks noChangeArrowheads="1"/>
          </p:cNvSpPr>
          <p:nvPr/>
        </p:nvSpPr>
        <p:spPr bwMode="auto">
          <a:xfrm>
            <a:off x="163286" y="1676400"/>
            <a:ext cx="8763000" cy="5105400"/>
          </a:xfrm>
          <a:prstGeom prst="rect">
            <a:avLst/>
          </a:prstGeom>
          <a:noFill/>
          <a:ln w="9525">
            <a:noFill/>
            <a:miter lim="800000"/>
            <a:headEnd/>
            <a:tailEnd/>
          </a:ln>
        </p:spPr>
        <p:txBody>
          <a:bodyPr/>
          <a:lstStyle/>
          <a:p>
            <a:pPr marL="61913" lvl="2">
              <a:spcBef>
                <a:spcPts val="0"/>
              </a:spcBef>
              <a:spcAft>
                <a:spcPts val="600"/>
              </a:spcAft>
              <a:buClr>
                <a:srgbClr val="CC0000"/>
              </a:buClr>
              <a:defRPr/>
            </a:pPr>
            <a:endParaRPr lang="en-US" sz="1400" b="1" dirty="0">
              <a:solidFill>
                <a:srgbClr val="0000FF"/>
              </a:solidFill>
              <a:latin typeface="Myriad Pro" pitchFamily="34" charset="0"/>
            </a:endParaRPr>
          </a:p>
        </p:txBody>
      </p:sp>
      <p:sp>
        <p:nvSpPr>
          <p:cNvPr id="28676" name="Rectangle 2"/>
          <p:cNvSpPr>
            <a:spLocks noGrp="1" noChangeArrowheads="1"/>
          </p:cNvSpPr>
          <p:nvPr>
            <p:ph type="title"/>
          </p:nvPr>
        </p:nvSpPr>
        <p:spPr>
          <a:xfrm>
            <a:off x="762000" y="228600"/>
            <a:ext cx="7315200" cy="762000"/>
          </a:xfrm>
        </p:spPr>
        <p:txBody>
          <a:bodyPr anchor="t">
            <a:normAutofit fontScale="90000"/>
          </a:bodyPr>
          <a:lstStyle/>
          <a:p>
            <a:pPr eaLnBrk="1" hangingPunct="1"/>
            <a:r>
              <a:rPr lang="en-US" sz="4000" b="1" dirty="0" smtClean="0">
                <a:latin typeface="Myriad Pro" pitchFamily="34" charset="0"/>
              </a:rPr>
              <a:t>Room Arrangement</a:t>
            </a:r>
            <a:r>
              <a:rPr lang="en-US" sz="4000" b="1" i="1" dirty="0" smtClean="0">
                <a:latin typeface="Myriad Pro" pitchFamily="34" charset="0"/>
              </a:rPr>
              <a:t/>
            </a:r>
            <a:br>
              <a:rPr lang="en-US" sz="4000" b="1" i="1" dirty="0" smtClean="0">
                <a:latin typeface="Myriad Pro" pitchFamily="34" charset="0"/>
              </a:rPr>
            </a:br>
            <a:endParaRPr lang="en-US" sz="4000" i="1" dirty="0" smtClean="0"/>
          </a:p>
        </p:txBody>
      </p:sp>
      <p:graphicFrame>
        <p:nvGraphicFramePr>
          <p:cNvPr id="2" name="Chart 1"/>
          <p:cNvGraphicFramePr/>
          <p:nvPr>
            <p:extLst>
              <p:ext uri="{D42A27DB-BD31-4B8C-83A1-F6EECF244321}">
                <p14:modId xmlns:p14="http://schemas.microsoft.com/office/powerpoint/2010/main" val="1560218117"/>
              </p:ext>
            </p:extLst>
          </p:nvPr>
        </p:nvGraphicFramePr>
        <p:xfrm>
          <a:off x="228600" y="1752600"/>
          <a:ext cx="6164943" cy="42272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46743" y="1023143"/>
            <a:ext cx="5475514" cy="646331"/>
          </a:xfrm>
          <a:prstGeom prst="rect">
            <a:avLst/>
          </a:prstGeom>
          <a:solidFill>
            <a:srgbClr val="C00000"/>
          </a:solidFill>
        </p:spPr>
        <p:txBody>
          <a:bodyPr wrap="square" rtlCol="0">
            <a:spAutoFit/>
          </a:bodyPr>
          <a:lstStyle/>
          <a:p>
            <a:pPr algn="ctr"/>
            <a:r>
              <a:rPr lang="en-US" sz="3600" b="1" dirty="0" smtClean="0">
                <a:solidFill>
                  <a:schemeClr val="bg1"/>
                </a:solidFill>
              </a:rPr>
              <a:t>Let’s Build a People Graph!</a:t>
            </a:r>
            <a:endParaRPr lang="en-US" sz="3600" b="1" dirty="0">
              <a:solidFill>
                <a:schemeClr val="bg1"/>
              </a:solidFill>
            </a:endParaRPr>
          </a:p>
        </p:txBody>
      </p:sp>
      <p:pic>
        <p:nvPicPr>
          <p:cNvPr id="1026" name="Picture 2" descr="bar graphs,business,businessmen,businesswomen,charts,figurines,metaph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636442"/>
            <a:ext cx="1790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9" name="Horizontal Scroll 8"/>
          <p:cNvSpPr/>
          <p:nvPr/>
        </p:nvSpPr>
        <p:spPr>
          <a:xfrm>
            <a:off x="60583" y="1995"/>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10" name="Rectangle 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5963160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533400" y="1600200"/>
            <a:ext cx="83470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lvl="2" indent="-285750">
              <a:spcAft>
                <a:spcPts val="600"/>
              </a:spcAft>
              <a:buClr>
                <a:srgbClr val="CC0000"/>
              </a:buClr>
            </a:pPr>
            <a:endParaRPr lang="en-US" sz="2400" b="1">
              <a:solidFill>
                <a:srgbClr val="C00000"/>
              </a:solidFill>
              <a:latin typeface="Myriad Pro" pitchFamily="34" charset="0"/>
            </a:endParaRPr>
          </a:p>
          <a:p>
            <a:pPr marL="347663" lvl="2" indent="-285750">
              <a:spcAft>
                <a:spcPts val="600"/>
              </a:spcAft>
              <a:buClr>
                <a:srgbClr val="CC0000"/>
              </a:buClr>
            </a:pPr>
            <a:r>
              <a:rPr lang="en-US" sz="2400" b="1">
                <a:solidFill>
                  <a:srgbClr val="C00000"/>
                </a:solidFill>
                <a:latin typeface="Myriad Pro" pitchFamily="34" charset="0"/>
              </a:rPr>
              <a:t>	</a:t>
            </a:r>
            <a:endParaRPr lang="en-US" sz="1400">
              <a:latin typeface="Myriad Pro" pitchFamily="34" charset="0"/>
            </a:endParaRPr>
          </a:p>
          <a:p>
            <a:pPr marL="742950" lvl="1" indent="-285750">
              <a:spcBef>
                <a:spcPct val="20000"/>
              </a:spcBef>
              <a:buClr>
                <a:srgbClr val="CC0000"/>
              </a:buClr>
            </a:pPr>
            <a:endParaRPr lang="en-US" sz="1400">
              <a:latin typeface="Myriad Pro" pitchFamily="34" charset="0"/>
            </a:endParaRPr>
          </a:p>
          <a:p>
            <a:pPr marL="228600" indent="-228600">
              <a:spcBef>
                <a:spcPct val="20000"/>
              </a:spcBef>
              <a:buClr>
                <a:srgbClr val="CC0000"/>
              </a:buClr>
              <a:buFont typeface="Wingdings" pitchFamily="2" charset="2"/>
              <a:buNone/>
            </a:pPr>
            <a:endParaRPr lang="en-US" sz="1400" b="1">
              <a:solidFill>
                <a:srgbClr val="C00000"/>
              </a:solidFill>
              <a:latin typeface="Myriad Pro" pitchFamily="34" charset="0"/>
            </a:endParaRPr>
          </a:p>
        </p:txBody>
      </p:sp>
      <p:sp>
        <p:nvSpPr>
          <p:cNvPr id="31747" name="Rectangle 2"/>
          <p:cNvSpPr>
            <a:spLocks noGrp="1" noChangeArrowheads="1"/>
          </p:cNvSpPr>
          <p:nvPr>
            <p:ph type="title"/>
          </p:nvPr>
        </p:nvSpPr>
        <p:spPr>
          <a:xfrm>
            <a:off x="0" y="381000"/>
            <a:ext cx="9144000" cy="762000"/>
          </a:xfrm>
          <a:solidFill>
            <a:schemeClr val="accent2">
              <a:lumMod val="40000"/>
              <a:lumOff val="60000"/>
            </a:schemeClr>
          </a:solidFill>
        </p:spPr>
        <p:txBody>
          <a:bodyPr anchor="t"/>
          <a:lstStyle/>
          <a:p>
            <a:pPr eaLnBrk="1" hangingPunct="1"/>
            <a:r>
              <a:rPr lang="en-US" sz="3600" b="1" dirty="0" smtClean="0"/>
              <a:t>Continuum of Learning Groups</a:t>
            </a:r>
            <a:endParaRPr lang="en-US" sz="3600" i="1" dirty="0" smtClean="0"/>
          </a:p>
        </p:txBody>
      </p:sp>
      <p:graphicFrame>
        <p:nvGraphicFramePr>
          <p:cNvPr id="2" name="Diagram 1"/>
          <p:cNvGraphicFramePr/>
          <p:nvPr>
            <p:extLst>
              <p:ext uri="{D42A27DB-BD31-4B8C-83A1-F6EECF244321}">
                <p14:modId xmlns:p14="http://schemas.microsoft.com/office/powerpoint/2010/main" val="1165159219"/>
              </p:ext>
            </p:extLst>
          </p:nvPr>
        </p:nvGraphicFramePr>
        <p:xfrm>
          <a:off x="422275" y="1828800"/>
          <a:ext cx="84582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51" name="Picture 12" descr="C:\Users\kmainze1\AppData\Local\Microsoft\Windows\Temporary Internet Files\Content.IE5\3TZ7LJFF\MC90008905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2755" y="2262636"/>
            <a:ext cx="919162"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5" descr="C:\Users\kmainze1\AppData\Local\Microsoft\Windows\Temporary Internet Files\Content.IE5\RRKD29J1\MM910001094[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9022" y="2260775"/>
            <a:ext cx="9144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4" descr="C:\Users\kmainze1\AppData\Local\Microsoft\Windows\Temporary Internet Files\Content.IE5\R3INB2OI\MC90008900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2357613"/>
            <a:ext cx="10112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47800" y="5143500"/>
            <a:ext cx="6629400" cy="369332"/>
          </a:xfrm>
          <a:prstGeom prst="rect">
            <a:avLst/>
          </a:prstGeom>
          <a:noFill/>
        </p:spPr>
        <p:txBody>
          <a:bodyPr wrap="square" rtlCol="0">
            <a:spAutoFit/>
          </a:bodyPr>
          <a:lstStyle/>
          <a:p>
            <a:r>
              <a:rPr lang="en-US" b="1" dirty="0" smtClean="0">
                <a:solidFill>
                  <a:srgbClr val="0070C0"/>
                </a:solidFill>
              </a:rPr>
              <a:t>Less teaming                                                                          More teaming</a:t>
            </a:r>
            <a:endParaRPr lang="en-US" b="1" dirty="0">
              <a:solidFill>
                <a:srgbClr val="0070C0"/>
              </a:solidFill>
            </a:endParaRPr>
          </a:p>
        </p:txBody>
      </p:sp>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7299484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533400" y="1752600"/>
            <a:ext cx="83470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lvl="2" indent="-285750">
              <a:spcAft>
                <a:spcPts val="600"/>
              </a:spcAft>
              <a:buClr>
                <a:srgbClr val="CC0000"/>
              </a:buClr>
            </a:pPr>
            <a:endParaRPr lang="en-US" sz="2400" b="1">
              <a:solidFill>
                <a:srgbClr val="C00000"/>
              </a:solidFill>
              <a:latin typeface="Myriad Pro" pitchFamily="34" charset="0"/>
            </a:endParaRPr>
          </a:p>
          <a:p>
            <a:pPr marL="347663" lvl="2" indent="-285750">
              <a:spcAft>
                <a:spcPts val="600"/>
              </a:spcAft>
              <a:buClr>
                <a:srgbClr val="CC0000"/>
              </a:buClr>
            </a:pPr>
            <a:r>
              <a:rPr lang="en-US" sz="2400" b="1">
                <a:solidFill>
                  <a:srgbClr val="C00000"/>
                </a:solidFill>
                <a:latin typeface="Myriad Pro" pitchFamily="34" charset="0"/>
              </a:rPr>
              <a:t>	</a:t>
            </a:r>
            <a:endParaRPr lang="en-US" sz="1400">
              <a:latin typeface="Myriad Pro" pitchFamily="34" charset="0"/>
            </a:endParaRPr>
          </a:p>
          <a:p>
            <a:pPr marL="742950" lvl="1" indent="-285750">
              <a:spcBef>
                <a:spcPct val="20000"/>
              </a:spcBef>
              <a:buClr>
                <a:srgbClr val="CC0000"/>
              </a:buClr>
            </a:pPr>
            <a:endParaRPr lang="en-US" sz="1400">
              <a:latin typeface="Myriad Pro" pitchFamily="34" charset="0"/>
            </a:endParaRPr>
          </a:p>
          <a:p>
            <a:pPr marL="228600" indent="-228600">
              <a:spcBef>
                <a:spcPct val="20000"/>
              </a:spcBef>
              <a:buClr>
                <a:srgbClr val="CC0000"/>
              </a:buClr>
              <a:buFont typeface="Wingdings" pitchFamily="2" charset="2"/>
              <a:buNone/>
            </a:pPr>
            <a:endParaRPr lang="en-US" sz="1400" b="1">
              <a:solidFill>
                <a:srgbClr val="C00000"/>
              </a:solidFill>
              <a:latin typeface="Myriad Pro" pitchFamily="34" charset="0"/>
            </a:endParaRPr>
          </a:p>
        </p:txBody>
      </p:sp>
      <p:sp>
        <p:nvSpPr>
          <p:cNvPr id="31747" name="Rectangle 2"/>
          <p:cNvSpPr>
            <a:spLocks noGrp="1" noChangeArrowheads="1"/>
          </p:cNvSpPr>
          <p:nvPr>
            <p:ph type="title"/>
          </p:nvPr>
        </p:nvSpPr>
        <p:spPr>
          <a:xfrm>
            <a:off x="1049337" y="0"/>
            <a:ext cx="7315200" cy="762000"/>
          </a:xfrm>
        </p:spPr>
        <p:txBody>
          <a:bodyPr anchor="t">
            <a:normAutofit/>
          </a:bodyPr>
          <a:lstStyle/>
          <a:p>
            <a:pPr eaLnBrk="1" hangingPunct="1"/>
            <a:r>
              <a:rPr lang="en-US" sz="3200" b="1" dirty="0" smtClean="0"/>
              <a:t>Group Characteristics</a:t>
            </a:r>
            <a:endParaRPr lang="en-US" sz="3200" i="1" dirty="0" smtClean="0"/>
          </a:p>
        </p:txBody>
      </p:sp>
      <p:pic>
        <p:nvPicPr>
          <p:cNvPr id="31757" name="Picture 14" descr="C:\Users\kmainze1\AppData\Local\Microsoft\Windows\Temporary Internet Files\Content.IE5\R3INB2OI\MC900089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12466"/>
            <a:ext cx="609600" cy="40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763321104"/>
              </p:ext>
            </p:extLst>
          </p:nvPr>
        </p:nvGraphicFramePr>
        <p:xfrm>
          <a:off x="117475" y="933347"/>
          <a:ext cx="8763000" cy="5822468"/>
        </p:xfrm>
        <a:graphic>
          <a:graphicData uri="http://schemas.openxmlformats.org/drawingml/2006/table">
            <a:tbl>
              <a:tblPr firstRow="1" bandRow="1">
                <a:tableStyleId>{5C22544A-7EE6-4342-B048-85BDC9FD1C3A}</a:tableStyleId>
              </a:tblPr>
              <a:tblGrid>
                <a:gridCol w="3124200"/>
                <a:gridCol w="1375719"/>
                <a:gridCol w="1026297"/>
                <a:gridCol w="1263135"/>
                <a:gridCol w="890357"/>
                <a:gridCol w="1083292"/>
              </a:tblGrid>
              <a:tr h="776445">
                <a:tc>
                  <a:txBody>
                    <a:bodyPr/>
                    <a:lstStyle/>
                    <a:p>
                      <a:endParaRPr lang="en-US" dirty="0"/>
                    </a:p>
                  </a:txBody>
                  <a:tcPr>
                    <a:solidFill>
                      <a:srgbClr val="CC0000"/>
                    </a:solidFill>
                  </a:tcPr>
                </a:tc>
                <a:tc>
                  <a:txBody>
                    <a:bodyPr/>
                    <a:lstStyle/>
                    <a:p>
                      <a:pPr algn="ctr"/>
                      <a:r>
                        <a:rPr lang="en-US" sz="1400" dirty="0" smtClean="0"/>
                        <a:t>Community </a:t>
                      </a:r>
                    </a:p>
                    <a:p>
                      <a:pPr algn="ctr"/>
                      <a:r>
                        <a:rPr lang="en-US" sz="1400" dirty="0" smtClean="0"/>
                        <a:t>Forum</a:t>
                      </a:r>
                      <a:endParaRPr lang="en-US" sz="1400" dirty="0"/>
                    </a:p>
                  </a:txBody>
                  <a:tcPr>
                    <a:solidFill>
                      <a:srgbClr val="CC0000"/>
                    </a:solidFill>
                  </a:tcPr>
                </a:tc>
                <a:tc>
                  <a:txBody>
                    <a:bodyPr/>
                    <a:lstStyle/>
                    <a:p>
                      <a:pPr algn="ctr"/>
                      <a:r>
                        <a:rPr lang="en-US" sz="1400" dirty="0" smtClean="0"/>
                        <a:t>Partner/ Cluster Groups</a:t>
                      </a:r>
                    </a:p>
                  </a:txBody>
                  <a:tcPr>
                    <a:solidFill>
                      <a:srgbClr val="CC0000"/>
                    </a:solidFill>
                  </a:tcPr>
                </a:tc>
                <a:tc>
                  <a:txBody>
                    <a:bodyPr/>
                    <a:lstStyle/>
                    <a:p>
                      <a:pPr algn="ctr"/>
                      <a:r>
                        <a:rPr lang="en-US" sz="1400" dirty="0" smtClean="0"/>
                        <a:t>Cooperative Groups</a:t>
                      </a:r>
                      <a:endParaRPr lang="en-US" sz="1400" dirty="0"/>
                    </a:p>
                  </a:txBody>
                  <a:tcPr>
                    <a:solidFill>
                      <a:srgbClr val="CC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Power Partners</a:t>
                      </a:r>
                    </a:p>
                    <a:p>
                      <a:pPr algn="ctr"/>
                      <a:endParaRPr lang="en-US" sz="1400" dirty="0"/>
                    </a:p>
                  </a:txBody>
                  <a:tcPr>
                    <a:solidFill>
                      <a:srgbClr val="CC0000"/>
                    </a:solidFill>
                  </a:tcPr>
                </a:tc>
                <a:tc>
                  <a:txBody>
                    <a:bodyPr/>
                    <a:lstStyle/>
                    <a:p>
                      <a:pPr algn="ctr"/>
                      <a:r>
                        <a:rPr lang="en-US" sz="1400" dirty="0" smtClean="0"/>
                        <a:t>HP Learning</a:t>
                      </a:r>
                      <a:r>
                        <a:rPr lang="en-US" sz="1400" baseline="0" dirty="0" smtClean="0"/>
                        <a:t> Teams</a:t>
                      </a:r>
                      <a:endParaRPr lang="en-US" sz="1400" dirty="0"/>
                    </a:p>
                  </a:txBody>
                  <a:tcPr>
                    <a:solidFill>
                      <a:srgbClr val="CC0000"/>
                    </a:solidFill>
                  </a:tcPr>
                </a:tc>
              </a:tr>
              <a:tr h="525031">
                <a:tc>
                  <a:txBody>
                    <a:bodyPr/>
                    <a:lstStyle/>
                    <a:p>
                      <a:r>
                        <a:rPr lang="en-US" sz="1400" b="1" dirty="0" smtClean="0">
                          <a:solidFill>
                            <a:schemeClr val="tx1"/>
                          </a:solidFill>
                        </a:rPr>
                        <a:t>Learning</a:t>
                      </a:r>
                      <a:r>
                        <a:rPr lang="en-US" sz="1400" b="1" baseline="0" dirty="0" smtClean="0">
                          <a:solidFill>
                            <a:schemeClr val="tx1"/>
                          </a:solidFill>
                        </a:rPr>
                        <a:t> Goals and Community Standards</a:t>
                      </a:r>
                      <a:endParaRPr lang="en-US" sz="1400" b="1" dirty="0">
                        <a:solidFill>
                          <a:schemeClr val="tx1"/>
                        </a:solidFill>
                      </a:endParaRPr>
                    </a:p>
                  </a:txBody>
                  <a:tcPr>
                    <a:solidFill>
                      <a:schemeClr val="accent2">
                        <a:lumMod val="40000"/>
                        <a:lumOff val="60000"/>
                      </a:schemeClr>
                    </a:solidFill>
                  </a:tcPr>
                </a:tc>
                <a:tc>
                  <a:txBody>
                    <a:bodyPr/>
                    <a:lstStyle/>
                    <a:p>
                      <a:pPr algn="ctr"/>
                      <a:r>
                        <a:rPr lang="en-US" sz="1400" b="1" dirty="0" smtClean="0"/>
                        <a:t>x</a:t>
                      </a:r>
                      <a:endParaRPr lang="en-US" sz="1400" b="1" dirty="0"/>
                    </a:p>
                  </a:txBody>
                  <a:tcPr>
                    <a:solidFill>
                      <a:schemeClr val="accent2">
                        <a:lumMod val="40000"/>
                        <a:lumOff val="60000"/>
                      </a:schemeClr>
                    </a:solidFill>
                  </a:tcPr>
                </a:tc>
                <a:tc>
                  <a:txBody>
                    <a:bodyPr/>
                    <a:lstStyle/>
                    <a:p>
                      <a:pPr algn="ctr"/>
                      <a:r>
                        <a:rPr lang="en-US" sz="1400" b="1" dirty="0" smtClean="0"/>
                        <a:t>x</a:t>
                      </a:r>
                      <a:endParaRPr lang="en-US" sz="1400" b="1" dirty="0"/>
                    </a:p>
                  </a:txBody>
                  <a:tcPr>
                    <a:solidFill>
                      <a:schemeClr val="accent2">
                        <a:lumMod val="40000"/>
                        <a:lumOff val="60000"/>
                      </a:schemeClr>
                    </a:solidFill>
                  </a:tcPr>
                </a:tc>
                <a:tc>
                  <a:txBody>
                    <a:bodyPr/>
                    <a:lstStyle/>
                    <a:p>
                      <a:pPr algn="ctr"/>
                      <a:r>
                        <a:rPr lang="en-US" sz="1400" b="1" dirty="0" smtClean="0"/>
                        <a:t>x</a:t>
                      </a:r>
                      <a:endParaRPr lang="en-US" sz="1400" b="1" dirty="0"/>
                    </a:p>
                  </a:txBody>
                  <a:tcPr>
                    <a:solidFill>
                      <a:schemeClr val="accent2">
                        <a:lumMod val="40000"/>
                        <a:lumOff val="60000"/>
                      </a:schemeClr>
                    </a:solidFill>
                  </a:tcPr>
                </a:tc>
                <a:tc>
                  <a:txBody>
                    <a:bodyPr/>
                    <a:lstStyle/>
                    <a:p>
                      <a:pPr algn="ctr"/>
                      <a:r>
                        <a:rPr lang="en-US" sz="1400" b="1" dirty="0" smtClean="0"/>
                        <a:t>x</a:t>
                      </a:r>
                      <a:endParaRPr lang="en-US" sz="1400" b="1" dirty="0"/>
                    </a:p>
                  </a:txBody>
                  <a:tcPr>
                    <a:solidFill>
                      <a:schemeClr val="accent2">
                        <a:lumMod val="40000"/>
                        <a:lumOff val="60000"/>
                      </a:schemeClr>
                    </a:solidFill>
                  </a:tcPr>
                </a:tc>
                <a:tc>
                  <a:txBody>
                    <a:bodyPr/>
                    <a:lstStyle/>
                    <a:p>
                      <a:pPr algn="ctr"/>
                      <a:r>
                        <a:rPr lang="en-US" sz="1400" b="1" dirty="0" smtClean="0"/>
                        <a:t>x</a:t>
                      </a:r>
                      <a:endParaRPr lang="en-US" sz="1400" b="1" dirty="0"/>
                    </a:p>
                  </a:txBody>
                  <a:tcPr>
                    <a:solidFill>
                      <a:schemeClr val="accent2">
                        <a:lumMod val="40000"/>
                        <a:lumOff val="60000"/>
                      </a:schemeClr>
                    </a:solidFill>
                  </a:tcPr>
                </a:tc>
              </a:tr>
              <a:tr h="385255">
                <a:tc>
                  <a:txBody>
                    <a:bodyPr/>
                    <a:lstStyle/>
                    <a:p>
                      <a:r>
                        <a:rPr lang="en-US" sz="1400" b="1" dirty="0" smtClean="0">
                          <a:solidFill>
                            <a:schemeClr val="tx1"/>
                          </a:solidFill>
                        </a:rPr>
                        <a:t>HP Teaming Principles</a:t>
                      </a:r>
                      <a:endParaRPr lang="en-US" sz="1400" b="1" dirty="0">
                        <a:solidFill>
                          <a:schemeClr val="tx1"/>
                        </a:solidFill>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r>
              <a:tr h="38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H-O-T</a:t>
                      </a:r>
                      <a:r>
                        <a:rPr lang="en-US" sz="1400" b="1" baseline="0" dirty="0" smtClean="0">
                          <a:solidFill>
                            <a:schemeClr val="tx1"/>
                          </a:solidFill>
                        </a:rPr>
                        <a:t> Performance Rating (Processing)</a:t>
                      </a:r>
                      <a:endParaRPr lang="en-US" sz="1400" b="1" dirty="0" smtClean="0">
                        <a:solidFill>
                          <a:schemeClr val="tx1"/>
                        </a:solidFill>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40000"/>
                        <a:lumOff val="60000"/>
                      </a:schemeClr>
                    </a:solidFill>
                  </a:tcPr>
                </a:tc>
              </a:tr>
              <a:tr h="385255">
                <a:tc>
                  <a:txBody>
                    <a:bodyPr/>
                    <a:lstStyle/>
                    <a:p>
                      <a:r>
                        <a:rPr lang="en-US" sz="1400" b="1" baseline="0" dirty="0" smtClean="0">
                          <a:solidFill>
                            <a:schemeClr val="tx1"/>
                          </a:solidFill>
                        </a:rPr>
                        <a:t>Roles </a:t>
                      </a:r>
                      <a:endParaRPr lang="en-US" sz="1400" b="1" dirty="0">
                        <a:solidFill>
                          <a:schemeClr val="tx1"/>
                        </a:solidFill>
                      </a:endParaRP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r>
              <a:tr h="385255">
                <a:tc>
                  <a:txBody>
                    <a:bodyPr/>
                    <a:lstStyle/>
                    <a:p>
                      <a:r>
                        <a:rPr lang="en-US" sz="1400" b="1" dirty="0" smtClean="0">
                          <a:solidFill>
                            <a:schemeClr val="tx1"/>
                          </a:solidFill>
                        </a:rPr>
                        <a:t>Strategic</a:t>
                      </a:r>
                      <a:r>
                        <a:rPr lang="en-US" sz="1400" b="1" baseline="0" dirty="0" smtClean="0">
                          <a:solidFill>
                            <a:schemeClr val="tx1"/>
                          </a:solidFill>
                        </a:rPr>
                        <a:t> Formation</a:t>
                      </a:r>
                      <a:endParaRPr lang="en-US" sz="1400" b="1" dirty="0">
                        <a:solidFill>
                          <a:schemeClr val="tx1"/>
                        </a:solidFill>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40000"/>
                        <a:lumOff val="60000"/>
                      </a:schemeClr>
                    </a:solidFill>
                  </a:tcPr>
                </a:tc>
                <a:tc>
                  <a:txBody>
                    <a:bodyPr/>
                    <a:lstStyle/>
                    <a:p>
                      <a:pPr algn="ctr"/>
                      <a:r>
                        <a:rPr lang="en-US" sz="1400" b="1" dirty="0" smtClean="0"/>
                        <a:t>x</a:t>
                      </a:r>
                      <a:endParaRPr lang="en-US" sz="1400" b="1" dirty="0"/>
                    </a:p>
                  </a:txBody>
                  <a:tcPr>
                    <a:solidFill>
                      <a:schemeClr val="accent2">
                        <a:lumMod val="40000"/>
                        <a:lumOff val="60000"/>
                      </a:schemeClr>
                    </a:solidFill>
                  </a:tcPr>
                </a:tc>
              </a:tr>
              <a:tr h="525031">
                <a:tc>
                  <a:txBody>
                    <a:bodyPr/>
                    <a:lstStyle/>
                    <a:p>
                      <a:r>
                        <a:rPr lang="en-US" sz="1400" b="1" dirty="0" smtClean="0">
                          <a:solidFill>
                            <a:schemeClr val="tx1"/>
                          </a:solidFill>
                        </a:rPr>
                        <a:t>Promote Individual/P</a:t>
                      </a:r>
                      <a:r>
                        <a:rPr lang="en-US" sz="1400" b="1" baseline="0" dirty="0" smtClean="0">
                          <a:solidFill>
                            <a:schemeClr val="tx1"/>
                          </a:solidFill>
                        </a:rPr>
                        <a:t>artner/G</a:t>
                      </a:r>
                      <a:r>
                        <a:rPr lang="en-US" sz="1400" b="1" dirty="0" smtClean="0">
                          <a:solidFill>
                            <a:schemeClr val="tx1"/>
                          </a:solidFill>
                        </a:rPr>
                        <a:t>roup Success </a:t>
                      </a:r>
                      <a:endParaRPr lang="en-US" sz="1400" b="1" dirty="0">
                        <a:solidFill>
                          <a:schemeClr val="tx1"/>
                        </a:solidFill>
                      </a:endParaRPr>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X</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X</a:t>
                      </a:r>
                    </a:p>
                  </a:txBody>
                  <a:tcPr>
                    <a:solidFill>
                      <a:schemeClr val="accent2">
                        <a:lumMod val="60000"/>
                        <a:lumOff val="40000"/>
                      </a:schemeClr>
                    </a:solidFill>
                  </a:tcPr>
                </a:tc>
                <a:tc>
                  <a:txBody>
                    <a:bodyPr/>
                    <a:lstStyle/>
                    <a:p>
                      <a:pPr algn="ctr"/>
                      <a:r>
                        <a:rPr lang="en-US" sz="1200" b="1" dirty="0" smtClean="0"/>
                        <a:t>X</a:t>
                      </a:r>
                      <a:endParaRPr lang="en-US" sz="1200" b="1" dirty="0"/>
                    </a:p>
                  </a:txBody>
                  <a:tcPr>
                    <a:solidFill>
                      <a:schemeClr val="accent2">
                        <a:lumMod val="60000"/>
                        <a:lumOff val="40000"/>
                      </a:schemeClr>
                    </a:solidFill>
                  </a:tcPr>
                </a:tc>
              </a:tr>
              <a:tr h="385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Logistics &amp; Study Methods</a:t>
                      </a:r>
                    </a:p>
                  </a:txBody>
                  <a:tcPr>
                    <a:solidFill>
                      <a:schemeClr val="accent2">
                        <a:lumMod val="40000"/>
                        <a:lumOff val="60000"/>
                      </a:schemeClr>
                    </a:solidFill>
                  </a:tcPr>
                </a:tc>
                <a:tc>
                  <a:txBody>
                    <a:bodyPr/>
                    <a:lstStyle/>
                    <a:p>
                      <a:pPr algn="ctr"/>
                      <a:endParaRPr lang="en-US" sz="1400" b="1" dirty="0"/>
                    </a:p>
                  </a:txBody>
                  <a:tcPr>
                    <a:solidFill>
                      <a:schemeClr val="accent2">
                        <a:lumMod val="40000"/>
                        <a:lumOff val="60000"/>
                      </a:schemeClr>
                    </a:solidFill>
                  </a:tcPr>
                </a:tc>
                <a:tc>
                  <a:txBody>
                    <a:bodyPr/>
                    <a:lstStyle/>
                    <a:p>
                      <a:pPr algn="ctr"/>
                      <a:endParaRPr lang="en-US" sz="1400" b="1" dirty="0"/>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X</a:t>
                      </a:r>
                    </a:p>
                  </a:txBody>
                  <a:tcPr>
                    <a:solidFill>
                      <a:schemeClr val="accent2">
                        <a:lumMod val="40000"/>
                        <a:lumOff val="60000"/>
                      </a:schemeClr>
                    </a:solidFill>
                  </a:tcPr>
                </a:tc>
                <a:tc>
                  <a:txBody>
                    <a:bodyPr/>
                    <a:lstStyle/>
                    <a:p>
                      <a:pPr algn="ctr"/>
                      <a:r>
                        <a:rPr lang="en-US" sz="1200" b="1" dirty="0" smtClean="0"/>
                        <a:t>X</a:t>
                      </a:r>
                      <a:endParaRPr lang="en-US" sz="1200" b="1" dirty="0"/>
                    </a:p>
                  </a:txBody>
                  <a:tcPr>
                    <a:solidFill>
                      <a:schemeClr val="accent2">
                        <a:lumMod val="40000"/>
                        <a:lumOff val="60000"/>
                      </a:schemeClr>
                    </a:solidFill>
                  </a:tcPr>
                </a:tc>
              </a:tr>
              <a:tr h="385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Task</a:t>
                      </a:r>
                      <a:r>
                        <a:rPr lang="en-US" sz="1400" b="1" baseline="0" dirty="0" smtClean="0">
                          <a:solidFill>
                            <a:schemeClr val="tx1"/>
                          </a:solidFill>
                        </a:rPr>
                        <a:t>s </a:t>
                      </a:r>
                      <a:r>
                        <a:rPr lang="en-US" sz="1400" b="1" dirty="0" smtClean="0">
                          <a:solidFill>
                            <a:schemeClr val="tx1"/>
                          </a:solidFill>
                        </a:rPr>
                        <a:t>with Teamwork Protocols</a:t>
                      </a:r>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endParaRPr lang="en-US"/>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X</a:t>
                      </a:r>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60000"/>
                        <a:lumOff val="40000"/>
                      </a:schemeClr>
                    </a:solidFill>
                  </a:tcPr>
                </a:tc>
              </a:tr>
              <a:tr h="385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Duration: Grading</a:t>
                      </a:r>
                      <a:r>
                        <a:rPr lang="en-US" sz="1400" b="1" baseline="0" dirty="0" smtClean="0">
                          <a:solidFill>
                            <a:schemeClr val="tx1"/>
                          </a:solidFill>
                        </a:rPr>
                        <a:t> Period (6-8 weeks)</a:t>
                      </a:r>
                      <a:endParaRPr lang="en-US" sz="1400" b="1" dirty="0" smtClean="0">
                        <a:solidFill>
                          <a:schemeClr val="tx1"/>
                        </a:solidFill>
                      </a:endParaRPr>
                    </a:p>
                  </a:txBody>
                  <a:tcPr>
                    <a:solidFill>
                      <a:schemeClr val="accent2">
                        <a:lumMod val="40000"/>
                        <a:lumOff val="60000"/>
                      </a:schemeClr>
                    </a:solidFill>
                  </a:tcPr>
                </a:tc>
                <a:tc>
                  <a:txBody>
                    <a:bodyPr/>
                    <a:lstStyle/>
                    <a:p>
                      <a:pPr algn="ctr"/>
                      <a:endParaRPr lang="en-US" sz="1400" b="1" dirty="0"/>
                    </a:p>
                  </a:txBody>
                  <a:tcPr>
                    <a:solidFill>
                      <a:schemeClr val="accent2">
                        <a:lumMod val="40000"/>
                        <a:lumOff val="60000"/>
                      </a:schemeClr>
                    </a:solidFill>
                  </a:tcPr>
                </a:tc>
                <a:tc>
                  <a:txBody>
                    <a:bodyPr/>
                    <a:lstStyle/>
                    <a:p>
                      <a:pPr algn="ctr"/>
                      <a:endParaRPr lang="en-US" sz="1400" b="1"/>
                    </a:p>
                  </a:txBody>
                  <a:tcPr>
                    <a:solidFill>
                      <a:schemeClr val="accent2">
                        <a:lumMod val="40000"/>
                        <a:lumOff val="60000"/>
                      </a:schemeClr>
                    </a:solidFill>
                  </a:tcPr>
                </a:tc>
                <a:tc>
                  <a:txBody>
                    <a:bodyPr/>
                    <a:lstStyle/>
                    <a:p>
                      <a:endParaRPr lang="en-US" dirty="0"/>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X</a:t>
                      </a:r>
                    </a:p>
                  </a:txBody>
                  <a:tcPr>
                    <a:solidFill>
                      <a:schemeClr val="accent2">
                        <a:lumMod val="40000"/>
                        <a:lumOff val="60000"/>
                      </a:schemeClr>
                    </a:solidFill>
                  </a:tcPr>
                </a:tc>
                <a:tc>
                  <a:txBody>
                    <a:bodyPr/>
                    <a:lstStyle/>
                    <a:p>
                      <a:pPr algn="ctr"/>
                      <a:r>
                        <a:rPr lang="en-US" sz="1200" b="1" dirty="0" smtClean="0"/>
                        <a:t>X</a:t>
                      </a:r>
                      <a:endParaRPr lang="en-US" sz="1200" b="1" dirty="0"/>
                    </a:p>
                  </a:txBody>
                  <a:tcPr>
                    <a:solidFill>
                      <a:schemeClr val="accent2">
                        <a:lumMod val="40000"/>
                        <a:lumOff val="60000"/>
                      </a:schemeClr>
                    </a:solidFill>
                  </a:tcPr>
                </a:tc>
              </a:tr>
              <a:tr h="385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Team Identity </a:t>
                      </a:r>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X</a:t>
                      </a:r>
                    </a:p>
                  </a:txBody>
                  <a:tcPr>
                    <a:solidFill>
                      <a:schemeClr val="accent2">
                        <a:lumMod val="60000"/>
                        <a:lumOff val="40000"/>
                      </a:schemeClr>
                    </a:solidFill>
                  </a:tcPr>
                </a:tc>
              </a:tr>
              <a:tr h="525031">
                <a:tc>
                  <a:txBody>
                    <a:bodyPr/>
                    <a:lstStyle/>
                    <a:p>
                      <a:r>
                        <a:rPr lang="en-US" sz="1400" b="1" baseline="0" dirty="0" smtClean="0">
                          <a:solidFill>
                            <a:schemeClr val="tx1"/>
                          </a:solidFill>
                        </a:rPr>
                        <a:t>Committed Toward Exceeding Expectations </a:t>
                      </a:r>
                      <a:endParaRPr lang="en-US" sz="1400" b="1" dirty="0">
                        <a:solidFill>
                          <a:schemeClr val="tx1"/>
                        </a:solidFill>
                      </a:endParaRPr>
                    </a:p>
                  </a:txBody>
                  <a:tcPr>
                    <a:solidFill>
                      <a:schemeClr val="accent2">
                        <a:lumMod val="40000"/>
                        <a:lumOff val="60000"/>
                      </a:schemeClr>
                    </a:solidFill>
                  </a:tcPr>
                </a:tc>
                <a:tc>
                  <a:txBody>
                    <a:bodyPr/>
                    <a:lstStyle/>
                    <a:p>
                      <a:pPr algn="ctr"/>
                      <a:endParaRPr lang="en-US" sz="1400" b="1" dirty="0"/>
                    </a:p>
                  </a:txBody>
                  <a:tcPr>
                    <a:solidFill>
                      <a:schemeClr val="accent2">
                        <a:lumMod val="40000"/>
                        <a:lumOff val="60000"/>
                      </a:schemeClr>
                    </a:solidFill>
                  </a:tcPr>
                </a:tc>
                <a:tc>
                  <a:txBody>
                    <a:bodyPr/>
                    <a:lstStyle/>
                    <a:p>
                      <a:pPr algn="ctr"/>
                      <a:endParaRPr lang="en-US" sz="1400" b="1" dirty="0"/>
                    </a:p>
                  </a:txBody>
                  <a:tcPr>
                    <a:solidFill>
                      <a:schemeClr val="accent2">
                        <a:lumMod val="40000"/>
                        <a:lumOff val="60000"/>
                      </a:schemeClr>
                    </a:solidFill>
                  </a:tcPr>
                </a:tc>
                <a:tc>
                  <a:txBody>
                    <a:bodyPr/>
                    <a:lstStyle/>
                    <a:p>
                      <a:pPr algn="ctr"/>
                      <a:endParaRPr lang="en-US" sz="1400" b="1" dirty="0"/>
                    </a:p>
                  </a:txBody>
                  <a:tcPr>
                    <a:solidFill>
                      <a:schemeClr val="accent2">
                        <a:lumMod val="40000"/>
                        <a:lumOff val="60000"/>
                      </a:schemeClr>
                    </a:solidFill>
                  </a:tcPr>
                </a:tc>
                <a:tc>
                  <a:txBody>
                    <a:bodyPr/>
                    <a:lstStyle/>
                    <a:p>
                      <a:pPr algn="ctr"/>
                      <a:endParaRPr lang="en-US" sz="1400" b="1" dirty="0"/>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X</a:t>
                      </a:r>
                    </a:p>
                  </a:txBody>
                  <a:tcPr>
                    <a:solidFill>
                      <a:schemeClr val="accent2">
                        <a:lumMod val="40000"/>
                        <a:lumOff val="60000"/>
                      </a:schemeClr>
                    </a:solidFill>
                  </a:tcPr>
                </a:tc>
              </a:tr>
              <a:tr h="385255">
                <a:tc>
                  <a:txBody>
                    <a:bodyPr/>
                    <a:lstStyle/>
                    <a:p>
                      <a:r>
                        <a:rPr lang="en-US" sz="1400" b="1" dirty="0" smtClean="0">
                          <a:solidFill>
                            <a:schemeClr val="tx1"/>
                          </a:solidFill>
                        </a:rPr>
                        <a:t>Technology </a:t>
                      </a:r>
                      <a:endParaRPr lang="en-US" sz="1400" b="1" dirty="0">
                        <a:solidFill>
                          <a:schemeClr val="tx1"/>
                        </a:solidFill>
                      </a:endParaRPr>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endParaRPr lang="en-US" sz="1400" b="1" dirty="0"/>
                    </a:p>
                  </a:txBody>
                  <a:tcPr>
                    <a:solidFill>
                      <a:schemeClr val="accent2">
                        <a:lumMod val="60000"/>
                        <a:lumOff val="40000"/>
                      </a:schemeClr>
                    </a:solidFill>
                  </a:tcPr>
                </a:tc>
                <a:tc>
                  <a:txBody>
                    <a:bodyPr/>
                    <a:lstStyle/>
                    <a:p>
                      <a:pPr algn="ctr"/>
                      <a:r>
                        <a:rPr lang="en-US" sz="1200" b="1" dirty="0" smtClean="0"/>
                        <a:t>X</a:t>
                      </a:r>
                      <a:endParaRPr lang="en-US" sz="1200" b="1" dirty="0"/>
                    </a:p>
                  </a:txBody>
                  <a:tcPr>
                    <a:solidFill>
                      <a:schemeClr val="accent2">
                        <a:lumMod val="60000"/>
                        <a:lumOff val="40000"/>
                      </a:schemeClr>
                    </a:solidFill>
                  </a:tcPr>
                </a:tc>
              </a:tr>
            </a:tbl>
          </a:graphicData>
        </a:graphic>
      </p:graphicFrame>
      <p:sp>
        <p:nvSpPr>
          <p:cNvPr id="11" name="Oval 10"/>
          <p:cNvSpPr/>
          <p:nvPr/>
        </p:nvSpPr>
        <p:spPr>
          <a:xfrm>
            <a:off x="7924800" y="476795"/>
            <a:ext cx="609600" cy="479082"/>
          </a:xfrm>
          <a:prstGeom prst="ellipse">
            <a:avLst/>
          </a:prstGeom>
          <a:blipFill>
            <a:blip r:embed="rId4" cstate="print">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Oval 8"/>
          <p:cNvSpPr/>
          <p:nvPr/>
        </p:nvSpPr>
        <p:spPr>
          <a:xfrm>
            <a:off x="3606800" y="518273"/>
            <a:ext cx="533400" cy="396127"/>
          </a:xfrm>
          <a:prstGeom prst="ellipse">
            <a:avLst/>
          </a:prstGeom>
          <a:blipFill>
            <a:blip r:embed="rId5" cstate="print">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Picture 25" descr="C:\Users\kmainze1\AppData\Local\Microsoft\Windows\Temporary Internet Files\Content.IE5\RRKD29J1\MM910001094[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1699" y="480809"/>
            <a:ext cx="495301" cy="48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Users\kmainze1\AppData\Local\Microsoft\Windows\Temporary Internet Files\Content.IE5\3TZ7LJFF\MC90008905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5743" y="518273"/>
            <a:ext cx="464457" cy="45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4834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17519" y="1829197"/>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400050" indent="-400050">
              <a:spcBef>
                <a:spcPct val="0"/>
              </a:spcBef>
              <a:buFontTx/>
              <a:buAutoNum type="arabicPeriod"/>
              <a:defRPr/>
            </a:pPr>
            <a:endParaRPr lang="en-US" sz="1200" dirty="0" smtClean="0"/>
          </a:p>
        </p:txBody>
      </p:sp>
      <p:sp>
        <p:nvSpPr>
          <p:cNvPr id="7" name="Oval 6"/>
          <p:cNvSpPr/>
          <p:nvPr/>
        </p:nvSpPr>
        <p:spPr>
          <a:xfrm>
            <a:off x="2813765" y="2334520"/>
            <a:ext cx="3409948" cy="2797523"/>
          </a:xfrm>
          <a:prstGeom prst="ellipse">
            <a:avLst/>
          </a:prstGeom>
          <a:blipFill>
            <a:blip r:embed="rId3" cstate="print">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lowchart: Predefined Process 7"/>
          <p:cNvSpPr/>
          <p:nvPr/>
        </p:nvSpPr>
        <p:spPr>
          <a:xfrm>
            <a:off x="2133600" y="381000"/>
            <a:ext cx="4648200" cy="1096865"/>
          </a:xfrm>
          <a:prstGeom prst="flowChartPredefinedProcess">
            <a:avLst/>
          </a:prstGeom>
          <a:solidFill>
            <a:srgbClr val="CC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98819" y="698599"/>
            <a:ext cx="2819400" cy="461665"/>
          </a:xfrm>
          <a:prstGeom prst="rect">
            <a:avLst/>
          </a:prstGeom>
          <a:solidFill>
            <a:schemeClr val="accent2">
              <a:lumMod val="40000"/>
              <a:lumOff val="60000"/>
            </a:schemeClr>
          </a:solidFill>
        </p:spPr>
        <p:txBody>
          <a:bodyPr wrap="square" rtlCol="0">
            <a:spAutoFit/>
          </a:bodyPr>
          <a:lstStyle/>
          <a:p>
            <a:pPr algn="ctr"/>
            <a:r>
              <a:rPr lang="en-US" sz="2400" b="1" dirty="0" smtClean="0">
                <a:solidFill>
                  <a:srgbClr val="CC0000"/>
                </a:solidFill>
              </a:rPr>
              <a:t>Community Forum</a:t>
            </a:r>
            <a:endParaRPr lang="en-US" sz="2400" b="1" dirty="0">
              <a:solidFill>
                <a:srgbClr val="CC0000"/>
              </a:solidFill>
            </a:endParaRPr>
          </a:p>
        </p:txBody>
      </p:sp>
      <p:sp>
        <p:nvSpPr>
          <p:cNvPr id="6" name="Rectangle 5"/>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9023830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0" y="435485"/>
            <a:ext cx="9144000" cy="646331"/>
          </a:xfrm>
          <a:solidFill>
            <a:schemeClr val="accent2">
              <a:lumMod val="40000"/>
              <a:lumOff val="60000"/>
            </a:schemeClr>
          </a:solidFill>
        </p:spPr>
        <p:txBody>
          <a:bodyPr wrap="square">
            <a:spAutoFit/>
          </a:bodyPr>
          <a:lstStyle/>
          <a:p>
            <a:pPr>
              <a:spcBef>
                <a:spcPct val="50000"/>
              </a:spcBef>
            </a:pPr>
            <a:r>
              <a:rPr lang="en-US" sz="3600" b="1" dirty="0" smtClean="0"/>
              <a:t>Cluster Groups and Partners </a:t>
            </a:r>
            <a:endParaRPr lang="en-US" sz="3600" b="1" i="1" dirty="0" smtClean="0"/>
          </a:p>
        </p:txBody>
      </p:sp>
      <p:sp>
        <p:nvSpPr>
          <p:cNvPr id="16387" name="Rectangle 3"/>
          <p:cNvSpPr>
            <a:spLocks noGrp="1" noChangeArrowheads="1"/>
          </p:cNvSpPr>
          <p:nvPr>
            <p:ph idx="1"/>
          </p:nvPr>
        </p:nvSpPr>
        <p:spPr>
          <a:xfrm>
            <a:off x="530363" y="1905000"/>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400050" indent="-400050">
              <a:spcBef>
                <a:spcPct val="0"/>
              </a:spcBef>
              <a:buFontTx/>
              <a:buAutoNum type="arabicPeriod"/>
              <a:defRPr/>
            </a:pPr>
            <a:endParaRPr lang="en-US" sz="1200" dirty="0" smtClean="0"/>
          </a:p>
        </p:txBody>
      </p:sp>
      <p:sp>
        <p:nvSpPr>
          <p:cNvPr id="4" name="Flowchart: Predefined Process 3"/>
          <p:cNvSpPr/>
          <p:nvPr/>
        </p:nvSpPr>
        <p:spPr>
          <a:xfrm>
            <a:off x="2876548" y="4620566"/>
            <a:ext cx="3276599" cy="664239"/>
          </a:xfrm>
          <a:prstGeom prst="flowChartPredefinedProcess">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34178" y="4721852"/>
            <a:ext cx="2819400" cy="461665"/>
          </a:xfrm>
          <a:prstGeom prst="rect">
            <a:avLst/>
          </a:prstGeom>
          <a:solidFill>
            <a:schemeClr val="accent2">
              <a:lumMod val="40000"/>
              <a:lumOff val="60000"/>
            </a:schemeClr>
          </a:solidFill>
        </p:spPr>
        <p:txBody>
          <a:bodyPr wrap="square" rtlCol="0">
            <a:spAutoFit/>
          </a:bodyPr>
          <a:lstStyle/>
          <a:p>
            <a:pPr algn="ctr"/>
            <a:r>
              <a:rPr lang="en-US" sz="2400" b="1" dirty="0" smtClean="0">
                <a:solidFill>
                  <a:srgbClr val="CC0000"/>
                </a:solidFill>
              </a:rPr>
              <a:t>Community Forum</a:t>
            </a:r>
            <a:endParaRPr lang="en-US" sz="2400" b="1" dirty="0">
              <a:solidFill>
                <a:srgbClr val="CC0000"/>
              </a:solidFill>
            </a:endParaRPr>
          </a:p>
        </p:txBody>
      </p:sp>
      <p:pic>
        <p:nvPicPr>
          <p:cNvPr id="8" name="Picture 12" descr="C:\Users\kmainze1\AppData\Local\Microsoft\Windows\Temporary Internet Files\Content.IE5\3TZ7LJFF\MC9000890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87" y="2129797"/>
            <a:ext cx="1908489" cy="195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301927" y="1714515"/>
            <a:ext cx="1828800" cy="1828800"/>
          </a:xfrm>
          <a:prstGeom prst="rect">
            <a:avLst/>
          </a:prstGeom>
        </p:spPr>
      </p:pic>
      <p:sp>
        <p:nvSpPr>
          <p:cNvPr id="26" name="Left-Right Arrow 25"/>
          <p:cNvSpPr/>
          <p:nvPr/>
        </p:nvSpPr>
        <p:spPr>
          <a:xfrm rot="8509557">
            <a:off x="5225480" y="3903808"/>
            <a:ext cx="1067822" cy="38602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 Arrow 28"/>
          <p:cNvSpPr/>
          <p:nvPr/>
        </p:nvSpPr>
        <p:spPr>
          <a:xfrm rot="2226182">
            <a:off x="2834094" y="3864408"/>
            <a:ext cx="1067822" cy="38602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174067" y="5410200"/>
            <a:ext cx="739622" cy="591571"/>
          </a:xfrm>
          <a:prstGeom prst="ellipse">
            <a:avLst/>
          </a:prstGeom>
          <a:blipFill>
            <a:blip r:embed="rId6" cstate="print">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2216022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0" y="375334"/>
            <a:ext cx="9144000" cy="646331"/>
          </a:xfrm>
          <a:solidFill>
            <a:schemeClr val="accent2">
              <a:lumMod val="40000"/>
              <a:lumOff val="60000"/>
            </a:schemeClr>
          </a:solidFill>
        </p:spPr>
        <p:txBody>
          <a:bodyPr wrap="square">
            <a:spAutoFit/>
          </a:bodyPr>
          <a:lstStyle/>
          <a:p>
            <a:pPr>
              <a:spcBef>
                <a:spcPct val="50000"/>
              </a:spcBef>
            </a:pPr>
            <a:r>
              <a:rPr lang="en-US" sz="3600" b="1" dirty="0" smtClean="0"/>
              <a:t>Cooperative Groups</a:t>
            </a:r>
            <a:endParaRPr lang="en-US" sz="3600" b="1" i="1" dirty="0" smtClean="0"/>
          </a:p>
        </p:txBody>
      </p:sp>
      <p:sp>
        <p:nvSpPr>
          <p:cNvPr id="16387" name="Rectangle 3"/>
          <p:cNvSpPr>
            <a:spLocks noGrp="1" noChangeArrowheads="1"/>
          </p:cNvSpPr>
          <p:nvPr>
            <p:ph idx="1"/>
          </p:nvPr>
        </p:nvSpPr>
        <p:spPr>
          <a:xfrm>
            <a:off x="530363" y="1905000"/>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400050" indent="-400050">
              <a:spcBef>
                <a:spcPct val="0"/>
              </a:spcBef>
              <a:buFontTx/>
              <a:buAutoNum type="arabicPeriod"/>
              <a:defRPr/>
            </a:pPr>
            <a:endParaRPr lang="en-US" sz="1200" dirty="0" smtClean="0"/>
          </a:p>
        </p:txBody>
      </p:sp>
      <p:sp>
        <p:nvSpPr>
          <p:cNvPr id="4" name="Flowchart: Predefined Process 3"/>
          <p:cNvSpPr/>
          <p:nvPr/>
        </p:nvSpPr>
        <p:spPr>
          <a:xfrm>
            <a:off x="2876548" y="4620566"/>
            <a:ext cx="3276599" cy="664239"/>
          </a:xfrm>
          <a:prstGeom prst="flowChartPredefinedProcess">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34178" y="4721852"/>
            <a:ext cx="2819400" cy="461665"/>
          </a:xfrm>
          <a:prstGeom prst="rect">
            <a:avLst/>
          </a:prstGeom>
          <a:solidFill>
            <a:schemeClr val="accent2">
              <a:lumMod val="40000"/>
              <a:lumOff val="60000"/>
            </a:schemeClr>
          </a:solidFill>
        </p:spPr>
        <p:txBody>
          <a:bodyPr wrap="square" rtlCol="0">
            <a:spAutoFit/>
          </a:bodyPr>
          <a:lstStyle/>
          <a:p>
            <a:pPr algn="ctr"/>
            <a:r>
              <a:rPr lang="en-US" sz="2400" b="1" dirty="0" smtClean="0">
                <a:solidFill>
                  <a:srgbClr val="CC0000"/>
                </a:solidFill>
              </a:rPr>
              <a:t>Community Forum</a:t>
            </a:r>
            <a:endParaRPr lang="en-US" sz="2400" b="1" dirty="0">
              <a:solidFill>
                <a:srgbClr val="CC0000"/>
              </a:solidFill>
            </a:endParaRPr>
          </a:p>
        </p:txBody>
      </p:sp>
      <p:pic>
        <p:nvPicPr>
          <p:cNvPr id="8" name="Picture 12" descr="C:\Users\kmainze1\AppData\Local\Microsoft\Windows\Temporary Internet Files\Content.IE5\3TZ7LJFF\MC9000890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389541"/>
            <a:ext cx="762000" cy="78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1056" y="3326056"/>
            <a:ext cx="881744" cy="805544"/>
          </a:xfrm>
          <a:prstGeom prst="rect">
            <a:avLst/>
          </a:prstGeom>
        </p:spPr>
      </p:pic>
      <p:sp>
        <p:nvSpPr>
          <p:cNvPr id="9" name="TextBox 8"/>
          <p:cNvSpPr txBox="1"/>
          <p:nvPr/>
        </p:nvSpPr>
        <p:spPr>
          <a:xfrm>
            <a:off x="3581400" y="2454020"/>
            <a:ext cx="838200" cy="538289"/>
          </a:xfrm>
          <a:prstGeom prst="rect">
            <a:avLst/>
          </a:prstGeom>
          <a:solidFill>
            <a:schemeClr val="bg1"/>
          </a:solidFill>
        </p:spPr>
        <p:txBody>
          <a:bodyPr wrap="square" rtlCol="0">
            <a:spAutoFit/>
          </a:bodyPr>
          <a:lstStyle/>
          <a:p>
            <a:endParaRPr lang="en-US" dirty="0"/>
          </a:p>
        </p:txBody>
      </p:sp>
      <p:sp>
        <p:nvSpPr>
          <p:cNvPr id="26" name="Left-Right Arrow 25"/>
          <p:cNvSpPr/>
          <p:nvPr/>
        </p:nvSpPr>
        <p:spPr>
          <a:xfrm rot="8509557">
            <a:off x="2685018" y="2930391"/>
            <a:ext cx="816742" cy="38602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 Arrow 28"/>
          <p:cNvSpPr/>
          <p:nvPr/>
        </p:nvSpPr>
        <p:spPr>
          <a:xfrm rot="2226182">
            <a:off x="3129596" y="3963577"/>
            <a:ext cx="739039" cy="38602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174067" y="5410200"/>
            <a:ext cx="739622" cy="591571"/>
          </a:xfrm>
          <a:prstGeom prst="ellipse">
            <a:avLst/>
          </a:prstGeom>
          <a:blipFill>
            <a:blip r:embed="rId5" cstate="print">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1" name="Picture 25" descr="C:\Users\kmainze1\AppData\Local\Microsoft\Windows\Temporary Internet Files\Content.IE5\RRKD29J1\MM910001094[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1219200"/>
            <a:ext cx="1752600" cy="15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rot="2763811">
            <a:off x="5692656" y="2899828"/>
            <a:ext cx="816742" cy="38602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rot="8509557">
            <a:off x="5439329" y="4005015"/>
            <a:ext cx="816742" cy="38602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0585328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0" y="375334"/>
            <a:ext cx="9144000" cy="646331"/>
          </a:xfrm>
          <a:solidFill>
            <a:schemeClr val="accent2">
              <a:lumMod val="40000"/>
              <a:lumOff val="60000"/>
            </a:schemeClr>
          </a:solidFill>
        </p:spPr>
        <p:txBody>
          <a:bodyPr wrap="square">
            <a:spAutoFit/>
          </a:bodyPr>
          <a:lstStyle/>
          <a:p>
            <a:pPr>
              <a:spcBef>
                <a:spcPct val="50000"/>
              </a:spcBef>
            </a:pPr>
            <a:r>
              <a:rPr lang="en-US" sz="3600" b="1" dirty="0" smtClean="0"/>
              <a:t>Power Partners</a:t>
            </a:r>
            <a:endParaRPr lang="en-US" sz="3600" b="1" i="1" dirty="0" smtClean="0"/>
          </a:p>
        </p:txBody>
      </p:sp>
      <p:sp>
        <p:nvSpPr>
          <p:cNvPr id="16387" name="Rectangle 3"/>
          <p:cNvSpPr>
            <a:spLocks noGrp="1" noChangeArrowheads="1"/>
          </p:cNvSpPr>
          <p:nvPr>
            <p:ph idx="1"/>
          </p:nvPr>
        </p:nvSpPr>
        <p:spPr>
          <a:xfrm>
            <a:off x="304800" y="1981200"/>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400050" indent="-400050">
              <a:spcBef>
                <a:spcPct val="0"/>
              </a:spcBef>
              <a:buFontTx/>
              <a:buAutoNum type="arabicPeriod"/>
              <a:defRPr/>
            </a:pPr>
            <a:endParaRPr lang="en-US" sz="1200" dirty="0" smtClean="0"/>
          </a:p>
        </p:txBody>
      </p:sp>
      <p:sp>
        <p:nvSpPr>
          <p:cNvPr id="4" name="Flowchart: Predefined Process 3"/>
          <p:cNvSpPr/>
          <p:nvPr/>
        </p:nvSpPr>
        <p:spPr>
          <a:xfrm>
            <a:off x="2891968" y="5107632"/>
            <a:ext cx="3276599" cy="881954"/>
          </a:xfrm>
          <a:prstGeom prst="flowChartPredefinedProcess">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24200" y="5334000"/>
            <a:ext cx="2819400" cy="461665"/>
          </a:xfrm>
          <a:prstGeom prst="rect">
            <a:avLst/>
          </a:prstGeom>
          <a:solidFill>
            <a:schemeClr val="accent2">
              <a:lumMod val="40000"/>
              <a:lumOff val="60000"/>
            </a:schemeClr>
          </a:solidFill>
        </p:spPr>
        <p:txBody>
          <a:bodyPr wrap="square" rtlCol="0">
            <a:spAutoFit/>
          </a:bodyPr>
          <a:lstStyle/>
          <a:p>
            <a:pPr algn="ctr"/>
            <a:r>
              <a:rPr lang="en-US" sz="2400" b="1" dirty="0" smtClean="0">
                <a:solidFill>
                  <a:srgbClr val="CC0000"/>
                </a:solidFill>
              </a:rPr>
              <a:t>Power Partners</a:t>
            </a:r>
            <a:endParaRPr lang="en-US" sz="2400" b="1" dirty="0">
              <a:solidFill>
                <a:srgbClr val="CC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178" y="2133600"/>
            <a:ext cx="2819400" cy="2362199"/>
          </a:xfrm>
          <a:prstGeom prst="rect">
            <a:avLst/>
          </a:prstGeom>
        </p:spPr>
      </p:pic>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94290855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8-Point Star 16"/>
          <p:cNvSpPr/>
          <p:nvPr/>
        </p:nvSpPr>
        <p:spPr>
          <a:xfrm>
            <a:off x="465848" y="2193866"/>
            <a:ext cx="1815463" cy="1686501"/>
          </a:xfrm>
          <a:prstGeom prst="star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366" y="2643221"/>
            <a:ext cx="666426" cy="770279"/>
          </a:xfrm>
          <a:prstGeom prst="rect">
            <a:avLst/>
          </a:prstGeom>
        </p:spPr>
      </p:pic>
      <p:sp>
        <p:nvSpPr>
          <p:cNvPr id="58" name="Title 1"/>
          <p:cNvSpPr txBox="1">
            <a:spLocks/>
          </p:cNvSpPr>
          <p:nvPr/>
        </p:nvSpPr>
        <p:spPr>
          <a:xfrm>
            <a:off x="0" y="228600"/>
            <a:ext cx="9144000" cy="968633"/>
          </a:xfrm>
          <a:prstGeom prst="rect">
            <a:avLst/>
          </a:prstGeom>
          <a:solidFill>
            <a:schemeClr val="accent2">
              <a:lumMod val="40000"/>
              <a:lumOff val="60000"/>
            </a:schemeClr>
          </a:solidFill>
          <a:ln>
            <a:noFill/>
            <a:miter lim="800000"/>
            <a:headEnd/>
            <a:tailEnd/>
          </a:ln>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dirty="0" smtClean="0"/>
              <a:t>High Performance Learning Teams</a:t>
            </a:r>
          </a:p>
        </p:txBody>
      </p:sp>
      <p:sp>
        <p:nvSpPr>
          <p:cNvPr id="65" name="8-Point Star 64"/>
          <p:cNvSpPr/>
          <p:nvPr/>
        </p:nvSpPr>
        <p:spPr>
          <a:xfrm>
            <a:off x="2579500" y="1357590"/>
            <a:ext cx="1815463" cy="1686501"/>
          </a:xfrm>
          <a:prstGeom prst="star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8-Point Star 65"/>
          <p:cNvSpPr/>
          <p:nvPr/>
        </p:nvSpPr>
        <p:spPr>
          <a:xfrm>
            <a:off x="4358621" y="2354332"/>
            <a:ext cx="1815463" cy="1686501"/>
          </a:xfrm>
          <a:prstGeom prst="star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8-Point Star 66"/>
          <p:cNvSpPr/>
          <p:nvPr/>
        </p:nvSpPr>
        <p:spPr>
          <a:xfrm>
            <a:off x="2388795" y="3810000"/>
            <a:ext cx="1815463" cy="1686501"/>
          </a:xfrm>
          <a:prstGeom prst="star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8-Point Star 67"/>
          <p:cNvSpPr/>
          <p:nvPr/>
        </p:nvSpPr>
        <p:spPr>
          <a:xfrm>
            <a:off x="6174084" y="3810000"/>
            <a:ext cx="1815463" cy="1686501"/>
          </a:xfrm>
          <a:prstGeom prst="star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8-Point Star 68"/>
          <p:cNvSpPr/>
          <p:nvPr/>
        </p:nvSpPr>
        <p:spPr>
          <a:xfrm>
            <a:off x="6553200" y="1454559"/>
            <a:ext cx="1815463" cy="1686501"/>
          </a:xfrm>
          <a:prstGeom prst="star8">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4018" y="1872942"/>
            <a:ext cx="666426" cy="770279"/>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313" y="4268110"/>
            <a:ext cx="666426" cy="770279"/>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139" y="2812442"/>
            <a:ext cx="666426" cy="770279"/>
          </a:xfrm>
          <a:prstGeom prst="rect">
            <a:avLst/>
          </a:prstGeom>
        </p:spPr>
      </p:pic>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718" y="1969192"/>
            <a:ext cx="666426" cy="770279"/>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602" y="4294518"/>
            <a:ext cx="666426" cy="770279"/>
          </a:xfrm>
          <a:prstGeom prst="rect">
            <a:avLst/>
          </a:prstGeom>
        </p:spPr>
      </p:pic>
      <p:sp>
        <p:nvSpPr>
          <p:cNvPr id="15" name="Rectangle 14"/>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0603004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 y="0"/>
            <a:ext cx="9144001" cy="646331"/>
          </a:xfrm>
          <a:solidFill>
            <a:srgbClr val="FFC000"/>
          </a:solidFill>
          <a:ln>
            <a:solidFill>
              <a:srgbClr val="FFC000"/>
            </a:solidFill>
          </a:ln>
        </p:spPr>
        <p:txBody>
          <a:bodyPr wrap="square">
            <a:spAutoFit/>
          </a:bodyPr>
          <a:lstStyle/>
          <a:p>
            <a:r>
              <a:rPr lang="en-US" sz="3600" b="1" dirty="0" err="1"/>
              <a:t>SET-Up</a:t>
            </a:r>
            <a:endParaRPr lang="en-US" sz="3600" b="1" dirty="0"/>
          </a:p>
        </p:txBody>
      </p:sp>
      <p:sp>
        <p:nvSpPr>
          <p:cNvPr id="72706" name="Rectangle 3"/>
          <p:cNvSpPr>
            <a:spLocks noGrp="1" noChangeArrowheads="1"/>
          </p:cNvSpPr>
          <p:nvPr>
            <p:ph idx="1"/>
          </p:nvPr>
        </p:nvSpPr>
        <p:spPr>
          <a:xfrm>
            <a:off x="203200" y="1668008"/>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graphicFrame>
        <p:nvGraphicFramePr>
          <p:cNvPr id="35" name="Content Placeholder 3"/>
          <p:cNvGraphicFramePr>
            <a:graphicFrameLocks/>
          </p:cNvGraphicFramePr>
          <p:nvPr>
            <p:extLst>
              <p:ext uri="{D42A27DB-BD31-4B8C-83A1-F6EECF244321}">
                <p14:modId xmlns:p14="http://schemas.microsoft.com/office/powerpoint/2010/main" val="3058215800"/>
              </p:ext>
            </p:extLst>
          </p:nvPr>
        </p:nvGraphicFramePr>
        <p:xfrm>
          <a:off x="707403" y="823667"/>
          <a:ext cx="7848600" cy="468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Up Ribbon 35"/>
          <p:cNvSpPr/>
          <p:nvPr/>
        </p:nvSpPr>
        <p:spPr>
          <a:xfrm>
            <a:off x="1993900" y="5486400"/>
            <a:ext cx="5181600" cy="685800"/>
          </a:xfrm>
          <a:prstGeom prst="ribbon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CC"/>
                </a:solidFill>
              </a:rPr>
              <a:t>   </a:t>
            </a:r>
          </a:p>
          <a:p>
            <a:pPr algn="ctr"/>
            <a:r>
              <a:rPr lang="en-US" b="1" dirty="0" smtClean="0">
                <a:solidFill>
                  <a:schemeClr val="tx1"/>
                </a:solidFill>
              </a:rPr>
              <a:t>READY TO LEARN TIME:</a:t>
            </a:r>
          </a:p>
          <a:p>
            <a:pPr algn="ctr"/>
            <a:endParaRPr lang="en-US" b="1" dirty="0" smtClean="0">
              <a:solidFill>
                <a:schemeClr val="tx1"/>
              </a:solidFill>
            </a:endParaRPr>
          </a:p>
          <a:p>
            <a:pPr algn="ctr"/>
            <a:endParaRPr lang="en-US" b="1" dirty="0">
              <a:solidFill>
                <a:srgbClr val="FFC000"/>
              </a:solidFill>
            </a:endParaRPr>
          </a:p>
        </p:txBody>
      </p:sp>
      <p:sp>
        <p:nvSpPr>
          <p:cNvPr id="2" name="TextBox 1"/>
          <p:cNvSpPr txBox="1"/>
          <p:nvPr/>
        </p:nvSpPr>
        <p:spPr>
          <a:xfrm>
            <a:off x="7010400" y="823667"/>
            <a:ext cx="1524000" cy="369332"/>
          </a:xfrm>
          <a:prstGeom prst="rect">
            <a:avLst/>
          </a:prstGeom>
          <a:noFill/>
        </p:spPr>
        <p:txBody>
          <a:bodyPr wrap="square" rtlCol="0">
            <a:spAutoFit/>
          </a:bodyPr>
          <a:lstStyle/>
          <a:p>
            <a:r>
              <a:rPr lang="en-US" b="1" smtClean="0"/>
              <a:t>DATE 8/4/15</a:t>
            </a:r>
            <a:endParaRPr lang="en-US" b="1" dirty="0"/>
          </a:p>
        </p:txBody>
      </p:sp>
      <p:pic>
        <p:nvPicPr>
          <p:cNvPr id="11"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90658" y="-254164"/>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7983099" y="-323450"/>
            <a:ext cx="1095239" cy="10952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9795310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981200"/>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400050" indent="-400050">
              <a:spcBef>
                <a:spcPct val="0"/>
              </a:spcBef>
              <a:buFontTx/>
              <a:buAutoNum type="arabicPeriod"/>
              <a:defRPr/>
            </a:pPr>
            <a:endParaRPr lang="en-US" sz="1200" dirty="0" smtClean="0"/>
          </a:p>
        </p:txBody>
      </p:sp>
      <p:sp>
        <p:nvSpPr>
          <p:cNvPr id="3" name="TextBox 2"/>
          <p:cNvSpPr txBox="1"/>
          <p:nvPr/>
        </p:nvSpPr>
        <p:spPr>
          <a:xfrm>
            <a:off x="1552149" y="1905000"/>
            <a:ext cx="6536390" cy="4093428"/>
          </a:xfrm>
          <a:prstGeom prst="rect">
            <a:avLst/>
          </a:prstGeom>
          <a:solidFill>
            <a:schemeClr val="bg1"/>
          </a:solidFill>
          <a:ln>
            <a:solidFill>
              <a:srgbClr val="FDE869"/>
            </a:solidFill>
          </a:ln>
        </p:spPr>
        <p:txBody>
          <a:bodyPr wrap="square" rtlCol="0">
            <a:spAutoFit/>
          </a:bodyPr>
          <a:lstStyle/>
          <a:p>
            <a:pPr marL="285750" indent="-285750" fontAlgn="t">
              <a:buFont typeface="Arial" panose="020B0604020202020204" pitchFamily="34" charset="0"/>
              <a:buChar char="•"/>
            </a:pPr>
            <a:r>
              <a:rPr lang="en-US" sz="2000" b="1" dirty="0"/>
              <a:t>Duration: Grading Period (</a:t>
            </a:r>
            <a:r>
              <a:rPr lang="en-US" sz="2000" b="1" dirty="0" smtClean="0"/>
              <a:t>6-9 </a:t>
            </a:r>
            <a:r>
              <a:rPr lang="en-US" sz="2000" b="1" dirty="0"/>
              <a:t>weeks</a:t>
            </a:r>
            <a:r>
              <a:rPr lang="en-US" sz="2000" b="1" dirty="0" smtClean="0"/>
              <a:t>)</a:t>
            </a:r>
          </a:p>
          <a:p>
            <a:pPr marL="285750" indent="-285750" fontAlgn="t">
              <a:buFont typeface="Arial" panose="020B0604020202020204" pitchFamily="34" charset="0"/>
              <a:buChar char="•"/>
            </a:pPr>
            <a:r>
              <a:rPr lang="en-US" sz="2000" b="1" dirty="0"/>
              <a:t>Strategic </a:t>
            </a:r>
            <a:r>
              <a:rPr lang="en-US" sz="2000" b="1" dirty="0" smtClean="0"/>
              <a:t>Formation</a:t>
            </a:r>
          </a:p>
          <a:p>
            <a:pPr marL="285750" indent="-285750" fontAlgn="t">
              <a:buFont typeface="Arial" panose="020B0604020202020204" pitchFamily="34" charset="0"/>
              <a:buChar char="•"/>
            </a:pPr>
            <a:r>
              <a:rPr lang="en-US" sz="2000" b="1" dirty="0"/>
              <a:t>Committed Toward Exceeding </a:t>
            </a:r>
            <a:r>
              <a:rPr lang="en-US" sz="2000" b="1" dirty="0" smtClean="0"/>
              <a:t>Expectations</a:t>
            </a:r>
          </a:p>
          <a:p>
            <a:pPr marL="285750" indent="-285750" fontAlgn="t">
              <a:buFont typeface="Arial" panose="020B0604020202020204" pitchFamily="34" charset="0"/>
              <a:buChar char="•"/>
            </a:pPr>
            <a:r>
              <a:rPr lang="en-US" sz="2000" b="1" dirty="0" smtClean="0"/>
              <a:t>Standards</a:t>
            </a:r>
          </a:p>
          <a:p>
            <a:pPr marL="285750" indent="-285750" fontAlgn="t">
              <a:buFont typeface="Arial" panose="020B0604020202020204" pitchFamily="34" charset="0"/>
              <a:buChar char="•"/>
            </a:pPr>
            <a:r>
              <a:rPr lang="en-US" sz="2000" b="1" dirty="0"/>
              <a:t>Team Identity </a:t>
            </a:r>
            <a:endParaRPr lang="en-US" sz="2000" dirty="0"/>
          </a:p>
          <a:p>
            <a:pPr marL="285750" indent="-285750" fontAlgn="t">
              <a:buFont typeface="Arial" panose="020B0604020202020204" pitchFamily="34" charset="0"/>
              <a:buChar char="•"/>
            </a:pPr>
            <a:r>
              <a:rPr lang="en-US" sz="2000" b="1" dirty="0" smtClean="0"/>
              <a:t>Learning </a:t>
            </a:r>
            <a:r>
              <a:rPr lang="en-US" sz="2000" b="1" dirty="0"/>
              <a:t>Goals </a:t>
            </a:r>
            <a:endParaRPr lang="en-US" sz="2000" b="1" dirty="0" smtClean="0"/>
          </a:p>
          <a:p>
            <a:pPr marL="285750" indent="-285750" fontAlgn="t">
              <a:buFont typeface="Arial" panose="020B0604020202020204" pitchFamily="34" charset="0"/>
              <a:buChar char="•"/>
            </a:pPr>
            <a:r>
              <a:rPr lang="en-US" sz="2000" b="1" dirty="0"/>
              <a:t>Roles </a:t>
            </a:r>
            <a:endParaRPr lang="en-US" sz="2000" dirty="0"/>
          </a:p>
          <a:p>
            <a:pPr marL="285750" indent="-285750" fontAlgn="t">
              <a:buFont typeface="Arial" panose="020B0604020202020204" pitchFamily="34" charset="0"/>
              <a:buChar char="•"/>
            </a:pPr>
            <a:r>
              <a:rPr lang="en-US" sz="2000" b="1" dirty="0" smtClean="0"/>
              <a:t>HP </a:t>
            </a:r>
            <a:r>
              <a:rPr lang="en-US" sz="2000" b="1" dirty="0"/>
              <a:t>Teaming Principles</a:t>
            </a:r>
            <a:endParaRPr lang="en-US" sz="2000" dirty="0"/>
          </a:p>
          <a:p>
            <a:pPr marL="285750" indent="-285750">
              <a:buFont typeface="Arial" panose="020B0604020202020204" pitchFamily="34" charset="0"/>
              <a:buChar char="•"/>
            </a:pPr>
            <a:r>
              <a:rPr lang="en-US" sz="2000" b="1" dirty="0"/>
              <a:t>H-O-T Performance Rating (</a:t>
            </a:r>
            <a:r>
              <a:rPr lang="en-US" sz="2000" b="1" dirty="0" smtClean="0"/>
              <a:t>Processing)</a:t>
            </a:r>
          </a:p>
          <a:p>
            <a:pPr marL="285750" indent="-285750">
              <a:buFont typeface="Arial" panose="020B0604020202020204" pitchFamily="34" charset="0"/>
              <a:buChar char="•"/>
            </a:pPr>
            <a:r>
              <a:rPr lang="en-US" sz="2000" b="1" dirty="0"/>
              <a:t>Tasks with Teamwork Protocols</a:t>
            </a:r>
            <a:endParaRPr lang="en-US" sz="2000" dirty="0"/>
          </a:p>
          <a:p>
            <a:pPr marL="285750" indent="-285750">
              <a:buFont typeface="Arial" panose="020B0604020202020204" pitchFamily="34" charset="0"/>
              <a:buChar char="•"/>
            </a:pPr>
            <a:r>
              <a:rPr lang="en-US" sz="2000" b="1" dirty="0" smtClean="0"/>
              <a:t>Logistics </a:t>
            </a:r>
            <a:r>
              <a:rPr lang="en-US" sz="2000" b="1" dirty="0"/>
              <a:t>&amp; Study Methods</a:t>
            </a:r>
            <a:endParaRPr lang="en-US" sz="2000" dirty="0"/>
          </a:p>
          <a:p>
            <a:pPr marL="285750" indent="-285750" fontAlgn="t">
              <a:buFont typeface="Arial" panose="020B0604020202020204" pitchFamily="34" charset="0"/>
              <a:buChar char="•"/>
            </a:pPr>
            <a:r>
              <a:rPr lang="en-US" sz="2000" b="1" dirty="0" smtClean="0"/>
              <a:t>Technology</a:t>
            </a:r>
          </a:p>
          <a:p>
            <a:pPr marL="285750" indent="-285750" fontAlgn="t">
              <a:buFont typeface="Arial" panose="020B0604020202020204" pitchFamily="34" charset="0"/>
              <a:buChar char="•"/>
            </a:pPr>
            <a:r>
              <a:rPr lang="en-US" sz="2000" b="1" dirty="0"/>
              <a:t>Promote </a:t>
            </a:r>
            <a:r>
              <a:rPr lang="en-US" sz="2000" b="1" dirty="0" smtClean="0"/>
              <a:t>Individual/Partner/Group Success </a:t>
            </a:r>
            <a:endParaRPr lang="en-US" sz="2000" dirty="0"/>
          </a:p>
        </p:txBody>
      </p:sp>
      <p:sp>
        <p:nvSpPr>
          <p:cNvPr id="9" name="Title 8"/>
          <p:cNvSpPr>
            <a:spLocks noGrp="1"/>
          </p:cNvSpPr>
          <p:nvPr>
            <p:ph type="title"/>
          </p:nvPr>
        </p:nvSpPr>
        <p:spPr>
          <a:xfrm>
            <a:off x="800100" y="374650"/>
            <a:ext cx="7810500" cy="1149350"/>
          </a:xfrm>
          <a:prstGeom prst="flowChartPredefinedProcess">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lang="en-US" dirty="0"/>
          </a:p>
        </p:txBody>
      </p:sp>
      <p:sp>
        <p:nvSpPr>
          <p:cNvPr id="10" name="TextBox 9"/>
          <p:cNvSpPr txBox="1"/>
          <p:nvPr/>
        </p:nvSpPr>
        <p:spPr>
          <a:xfrm>
            <a:off x="2286000" y="481796"/>
            <a:ext cx="4648200" cy="954107"/>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US" sz="2800" b="1" dirty="0" smtClean="0">
                <a:solidFill>
                  <a:srgbClr val="CC0000"/>
                </a:solidFill>
              </a:rPr>
              <a:t>High Performance </a:t>
            </a:r>
          </a:p>
          <a:p>
            <a:pPr algn="ctr"/>
            <a:r>
              <a:rPr lang="en-US" sz="2800" b="1" dirty="0" smtClean="0">
                <a:solidFill>
                  <a:srgbClr val="CC0000"/>
                </a:solidFill>
              </a:rPr>
              <a:t>Learning Teams</a:t>
            </a:r>
          </a:p>
        </p:txBody>
      </p:sp>
      <p:sp>
        <p:nvSpPr>
          <p:cNvPr id="11" name="Oval 10"/>
          <p:cNvSpPr/>
          <p:nvPr/>
        </p:nvSpPr>
        <p:spPr>
          <a:xfrm>
            <a:off x="304800" y="250914"/>
            <a:ext cx="1714500" cy="1460500"/>
          </a:xfrm>
          <a:prstGeom prst="ellipse">
            <a:avLst/>
          </a:prstGeom>
          <a:blipFill>
            <a:blip r:embed="rId3" cstate="print">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Oval 11"/>
          <p:cNvSpPr/>
          <p:nvPr/>
        </p:nvSpPr>
        <p:spPr>
          <a:xfrm>
            <a:off x="7185478" y="228600"/>
            <a:ext cx="1806122" cy="1460500"/>
          </a:xfrm>
          <a:prstGeom prst="ellipse">
            <a:avLst/>
          </a:prstGeom>
          <a:blipFill>
            <a:blip r:embed="rId3" cstate="print">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8219049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01950" y="2463800"/>
            <a:ext cx="2844800" cy="281622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8-Point Star 5"/>
          <p:cNvSpPr/>
          <p:nvPr/>
        </p:nvSpPr>
        <p:spPr>
          <a:xfrm>
            <a:off x="4619625" y="4632325"/>
            <a:ext cx="457200" cy="457200"/>
          </a:xfrm>
          <a:prstGeom prst="star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8-Point Star 8"/>
          <p:cNvSpPr/>
          <p:nvPr/>
        </p:nvSpPr>
        <p:spPr>
          <a:xfrm>
            <a:off x="3009900" y="3984625"/>
            <a:ext cx="457200" cy="457200"/>
          </a:xfrm>
          <a:prstGeom prst="star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8-Point Star 9"/>
          <p:cNvSpPr/>
          <p:nvPr/>
        </p:nvSpPr>
        <p:spPr>
          <a:xfrm>
            <a:off x="4125913" y="3641725"/>
            <a:ext cx="457200" cy="457200"/>
          </a:xfrm>
          <a:prstGeom prst="star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8-Point Star 11"/>
          <p:cNvSpPr/>
          <p:nvPr/>
        </p:nvSpPr>
        <p:spPr>
          <a:xfrm>
            <a:off x="5145088" y="3938588"/>
            <a:ext cx="457200" cy="457200"/>
          </a:xfrm>
          <a:prstGeom prst="star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8-Point Star 12"/>
          <p:cNvSpPr/>
          <p:nvPr/>
        </p:nvSpPr>
        <p:spPr>
          <a:xfrm>
            <a:off x="4848225" y="3073400"/>
            <a:ext cx="457200" cy="457200"/>
          </a:xfrm>
          <a:prstGeom prst="star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8-Point Star 14"/>
          <p:cNvSpPr/>
          <p:nvPr/>
        </p:nvSpPr>
        <p:spPr>
          <a:xfrm>
            <a:off x="4143375" y="2566988"/>
            <a:ext cx="457200" cy="457200"/>
          </a:xfrm>
          <a:prstGeom prst="star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8-Point Star 15"/>
          <p:cNvSpPr/>
          <p:nvPr/>
        </p:nvSpPr>
        <p:spPr>
          <a:xfrm>
            <a:off x="3694113" y="4632325"/>
            <a:ext cx="457200" cy="457200"/>
          </a:xfrm>
          <a:prstGeom prst="star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8-Point Star 16"/>
          <p:cNvSpPr/>
          <p:nvPr/>
        </p:nvSpPr>
        <p:spPr>
          <a:xfrm>
            <a:off x="3351213" y="3073400"/>
            <a:ext cx="457200" cy="457200"/>
          </a:xfrm>
          <a:prstGeom prst="star8">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Left-Right Arrow 28"/>
          <p:cNvSpPr/>
          <p:nvPr/>
        </p:nvSpPr>
        <p:spPr>
          <a:xfrm rot="2197802">
            <a:off x="4586288" y="2868613"/>
            <a:ext cx="388937"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Right Arrow 31"/>
          <p:cNvSpPr/>
          <p:nvPr/>
        </p:nvSpPr>
        <p:spPr>
          <a:xfrm rot="5400000">
            <a:off x="4160838" y="3240088"/>
            <a:ext cx="360362" cy="1698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Left-Right Arrow 32"/>
          <p:cNvSpPr/>
          <p:nvPr/>
        </p:nvSpPr>
        <p:spPr>
          <a:xfrm rot="4278355">
            <a:off x="5077619" y="3632994"/>
            <a:ext cx="390525"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Left-Right Arrow 33"/>
          <p:cNvSpPr/>
          <p:nvPr/>
        </p:nvSpPr>
        <p:spPr>
          <a:xfrm rot="1829784">
            <a:off x="4667250" y="4033838"/>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Right Arrow 34"/>
          <p:cNvSpPr/>
          <p:nvPr/>
        </p:nvSpPr>
        <p:spPr>
          <a:xfrm rot="3689066">
            <a:off x="4414044" y="4299744"/>
            <a:ext cx="390525"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Left-Right Arrow 35"/>
          <p:cNvSpPr/>
          <p:nvPr/>
        </p:nvSpPr>
        <p:spPr>
          <a:xfrm rot="6672131">
            <a:off x="3926681" y="4256882"/>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Left-Right Arrow 36"/>
          <p:cNvSpPr/>
          <p:nvPr/>
        </p:nvSpPr>
        <p:spPr>
          <a:xfrm rot="21371268">
            <a:off x="4194175" y="4930775"/>
            <a:ext cx="390525"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Left-Right Arrow 38"/>
          <p:cNvSpPr/>
          <p:nvPr/>
        </p:nvSpPr>
        <p:spPr>
          <a:xfrm rot="2344015">
            <a:off x="3671888" y="3563938"/>
            <a:ext cx="388937"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Left-Right Arrow 39"/>
          <p:cNvSpPr/>
          <p:nvPr/>
        </p:nvSpPr>
        <p:spPr>
          <a:xfrm rot="2344015">
            <a:off x="3263900" y="4575175"/>
            <a:ext cx="388938"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Left-Right Arrow 40"/>
          <p:cNvSpPr/>
          <p:nvPr/>
        </p:nvSpPr>
        <p:spPr>
          <a:xfrm rot="17304218">
            <a:off x="3123406" y="3618707"/>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Left-Right Arrow 41"/>
          <p:cNvSpPr/>
          <p:nvPr/>
        </p:nvSpPr>
        <p:spPr>
          <a:xfrm rot="8909800">
            <a:off x="3679825" y="2844800"/>
            <a:ext cx="388938" cy="192088"/>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Left-Right Arrow 42"/>
          <p:cNvSpPr/>
          <p:nvPr/>
        </p:nvSpPr>
        <p:spPr>
          <a:xfrm rot="10089724">
            <a:off x="3594100" y="3992563"/>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Left-Right Arrow 43"/>
          <p:cNvSpPr/>
          <p:nvPr/>
        </p:nvSpPr>
        <p:spPr>
          <a:xfrm rot="8152319">
            <a:off x="4587875" y="3578225"/>
            <a:ext cx="388938"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Left-Right Arrow 44"/>
          <p:cNvSpPr/>
          <p:nvPr/>
        </p:nvSpPr>
        <p:spPr>
          <a:xfrm rot="7673647">
            <a:off x="4980781" y="4493420"/>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422" y="4743530"/>
            <a:ext cx="216581" cy="216581"/>
          </a:xfrm>
          <a:prstGeom prst="rect">
            <a:avLst/>
          </a:prstGeom>
          <a:solidFill>
            <a:srgbClr val="FFFFCC"/>
          </a:solidFill>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26819"/>
            <a:ext cx="216581" cy="216581"/>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404" y="3193709"/>
            <a:ext cx="216581" cy="216581"/>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22" y="2687297"/>
            <a:ext cx="216581" cy="216581"/>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820" y="3768044"/>
            <a:ext cx="216581" cy="216581"/>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078" y="3216728"/>
            <a:ext cx="216581" cy="216581"/>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934" y="4752634"/>
            <a:ext cx="216581" cy="216581"/>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718" y="4058897"/>
            <a:ext cx="216581" cy="216581"/>
          </a:xfrm>
          <a:prstGeom prst="rect">
            <a:avLst/>
          </a:prstGeom>
        </p:spPr>
      </p:pic>
      <p:sp>
        <p:nvSpPr>
          <p:cNvPr id="58" name="Title 1"/>
          <p:cNvSpPr txBox="1">
            <a:spLocks/>
          </p:cNvSpPr>
          <p:nvPr/>
        </p:nvSpPr>
        <p:spPr>
          <a:xfrm>
            <a:off x="0" y="-526792"/>
            <a:ext cx="9144000" cy="1465177"/>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59" name="Group 58"/>
          <p:cNvGrpSpPr/>
          <p:nvPr/>
        </p:nvGrpSpPr>
        <p:grpSpPr>
          <a:xfrm>
            <a:off x="-23221" y="118110"/>
            <a:ext cx="9029109" cy="804458"/>
            <a:chOff x="-217672" y="-76200"/>
            <a:chExt cx="8672431" cy="804458"/>
          </a:xfrm>
        </p:grpSpPr>
        <p:sp>
          <p:nvSpPr>
            <p:cNvPr id="60" name="Flowchart: Process 59"/>
            <p:cNvSpPr/>
            <p:nvPr/>
          </p:nvSpPr>
          <p:spPr>
            <a:xfrm>
              <a:off x="301359" y="-76200"/>
              <a:ext cx="8153400" cy="804458"/>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Learning Community</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61" name="Group 60"/>
            <p:cNvGrpSpPr/>
            <p:nvPr/>
          </p:nvGrpSpPr>
          <p:grpSpPr>
            <a:xfrm>
              <a:off x="-217672" y="93496"/>
              <a:ext cx="8584853" cy="473913"/>
              <a:chOff x="-217672" y="93496"/>
              <a:chExt cx="8584853" cy="473913"/>
            </a:xfrm>
          </p:grpSpPr>
          <p:pic>
            <p:nvPicPr>
              <p:cNvPr id="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26333">
                <a:off x="7672075" y="176087"/>
                <a:ext cx="695106" cy="38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Cloud Callout 62"/>
              <p:cNvSpPr/>
              <p:nvPr/>
            </p:nvSpPr>
            <p:spPr>
              <a:xfrm rot="20368942">
                <a:off x="-217672" y="93496"/>
                <a:ext cx="1050650" cy="473913"/>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46" name="Line Callout 2 (Border and Accent Bar) 45"/>
          <p:cNvSpPr/>
          <p:nvPr/>
        </p:nvSpPr>
        <p:spPr>
          <a:xfrm>
            <a:off x="6643688" y="2402018"/>
            <a:ext cx="2422120" cy="662499"/>
          </a:xfrm>
          <a:prstGeom prst="accentBorderCallout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333CC"/>
                </a:solidFill>
              </a:rPr>
              <a:t>Social System</a:t>
            </a:r>
          </a:p>
        </p:txBody>
      </p:sp>
      <p:sp>
        <p:nvSpPr>
          <p:cNvPr id="47" name="TextBox 46"/>
          <p:cNvSpPr txBox="1"/>
          <p:nvPr/>
        </p:nvSpPr>
        <p:spPr>
          <a:xfrm>
            <a:off x="457200" y="1295400"/>
            <a:ext cx="8382000" cy="492443"/>
          </a:xfrm>
          <a:prstGeom prst="rect">
            <a:avLst/>
          </a:prstGeom>
          <a:noFill/>
        </p:spPr>
        <p:txBody>
          <a:bodyPr wrap="square" rtlCol="0">
            <a:spAutoFit/>
          </a:bodyPr>
          <a:lstStyle/>
          <a:p>
            <a:pPr algn="ctr"/>
            <a:r>
              <a:rPr lang="en-US" sz="2600" b="1" i="1" dirty="0" smtClean="0">
                <a:solidFill>
                  <a:schemeClr val="tx2">
                    <a:lumMod val="75000"/>
                  </a:schemeClr>
                </a:solidFill>
              </a:rPr>
              <a:t>“The whole is greater than the sum of the individual parts.” </a:t>
            </a:r>
            <a:endParaRPr lang="en-US" sz="2600" b="1" i="1" dirty="0">
              <a:solidFill>
                <a:schemeClr val="tx2">
                  <a:lumMod val="75000"/>
                </a:schemeClr>
              </a:solidFill>
            </a:endParaRPr>
          </a:p>
        </p:txBody>
      </p:sp>
      <p:sp>
        <p:nvSpPr>
          <p:cNvPr id="48" name="Rectangle 4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4261885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8" name="Group 17"/>
          <p:cNvGrpSpPr/>
          <p:nvPr/>
        </p:nvGrpSpPr>
        <p:grpSpPr>
          <a:xfrm>
            <a:off x="457200" y="304800"/>
            <a:ext cx="8153400" cy="1295400"/>
            <a:chOff x="457200" y="76200"/>
            <a:chExt cx="8153400" cy="1295400"/>
          </a:xfrm>
        </p:grpSpPr>
        <p:sp>
          <p:nvSpPr>
            <p:cNvPr id="19" name="Flowchart: Process 18"/>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Stages of Teaming</a:t>
              </a:r>
              <a:r>
                <a:rPr lang="en-US" sz="20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20" name="Group 19"/>
            <p:cNvGrpSpPr/>
            <p:nvPr/>
          </p:nvGrpSpPr>
          <p:grpSpPr>
            <a:xfrm>
              <a:off x="674706" y="206475"/>
              <a:ext cx="7773933" cy="915401"/>
              <a:chOff x="674706" y="206475"/>
              <a:chExt cx="7773933" cy="915401"/>
            </a:xfrm>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loud Callout 22"/>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grpSp>
        <p:nvGrpSpPr>
          <p:cNvPr id="25" name="Group 24"/>
          <p:cNvGrpSpPr/>
          <p:nvPr/>
        </p:nvGrpSpPr>
        <p:grpSpPr>
          <a:xfrm>
            <a:off x="2489135" y="2286000"/>
            <a:ext cx="4335440" cy="3347965"/>
            <a:chOff x="617560" y="2307043"/>
            <a:chExt cx="5326040" cy="3788957"/>
          </a:xfrm>
        </p:grpSpPr>
        <p:sp>
          <p:nvSpPr>
            <p:cNvPr id="34" name="Oval 33"/>
            <p:cNvSpPr/>
            <p:nvPr/>
          </p:nvSpPr>
          <p:spPr>
            <a:xfrm>
              <a:off x="1250143" y="3048000"/>
              <a:ext cx="4042913" cy="9144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5496" y="3433759"/>
              <a:ext cx="4800600" cy="1089858"/>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3760" y="4419600"/>
              <a:ext cx="5173640" cy="12192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560" y="3921977"/>
              <a:ext cx="5326040" cy="1183423"/>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2628870"/>
              <a:ext cx="3048000" cy="772834"/>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137580" y="2307043"/>
              <a:ext cx="2282020" cy="620434"/>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5496" y="4876800"/>
              <a:ext cx="4827896" cy="12192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Moon 11"/>
          <p:cNvSpPr/>
          <p:nvPr/>
        </p:nvSpPr>
        <p:spPr>
          <a:xfrm rot="16200000">
            <a:off x="4537831" y="2866734"/>
            <a:ext cx="223426" cy="2415436"/>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74093 w 274093"/>
              <a:gd name="connsiteY0" fmla="*/ 2967336 h 2967336"/>
              <a:gd name="connsiteX1" fmla="*/ 0 w 274093"/>
              <a:gd name="connsiteY1" fmla="*/ 1481561 h 2967336"/>
              <a:gd name="connsiteX2" fmla="*/ 274093 w 274093"/>
              <a:gd name="connsiteY2" fmla="*/ 0 h 2967336"/>
              <a:gd name="connsiteX3" fmla="*/ 147613 w 274093"/>
              <a:gd name="connsiteY3" fmla="*/ 1483668 h 2967336"/>
              <a:gd name="connsiteX4" fmla="*/ 274093 w 274093"/>
              <a:gd name="connsiteY4" fmla="*/ 2967336 h 2967336"/>
              <a:gd name="connsiteX0" fmla="*/ 274093 w 274093"/>
              <a:gd name="connsiteY0" fmla="*/ 2967336 h 2967336"/>
              <a:gd name="connsiteX1" fmla="*/ 0 w 274093"/>
              <a:gd name="connsiteY1" fmla="*/ 1481561 h 2967336"/>
              <a:gd name="connsiteX2" fmla="*/ 274093 w 274093"/>
              <a:gd name="connsiteY2" fmla="*/ 0 h 2967336"/>
              <a:gd name="connsiteX3" fmla="*/ 96813 w 274093"/>
              <a:gd name="connsiteY3" fmla="*/ 1483670 h 2967336"/>
              <a:gd name="connsiteX4" fmla="*/ 274093 w 274093"/>
              <a:gd name="connsiteY4" fmla="*/ 2967336 h 2967336"/>
              <a:gd name="connsiteX0" fmla="*/ 324893 w 324893"/>
              <a:gd name="connsiteY0" fmla="*/ 2967336 h 2967336"/>
              <a:gd name="connsiteX1" fmla="*/ 0 w 324893"/>
              <a:gd name="connsiteY1" fmla="*/ 1468863 h 2967336"/>
              <a:gd name="connsiteX2" fmla="*/ 324893 w 324893"/>
              <a:gd name="connsiteY2" fmla="*/ 0 h 2967336"/>
              <a:gd name="connsiteX3" fmla="*/ 147613 w 324893"/>
              <a:gd name="connsiteY3" fmla="*/ 1483670 h 2967336"/>
              <a:gd name="connsiteX4" fmla="*/ 324893 w 324893"/>
              <a:gd name="connsiteY4" fmla="*/ 2967336 h 2967336"/>
              <a:gd name="connsiteX0" fmla="*/ 305843 w 305843"/>
              <a:gd name="connsiteY0" fmla="*/ 2967336 h 2967336"/>
              <a:gd name="connsiteX1" fmla="*/ 0 w 305843"/>
              <a:gd name="connsiteY1" fmla="*/ 1481565 h 2967336"/>
              <a:gd name="connsiteX2" fmla="*/ 305843 w 305843"/>
              <a:gd name="connsiteY2" fmla="*/ 0 h 2967336"/>
              <a:gd name="connsiteX3" fmla="*/ 128563 w 305843"/>
              <a:gd name="connsiteY3" fmla="*/ 1483670 h 2967336"/>
              <a:gd name="connsiteX4" fmla="*/ 305843 w 305843"/>
              <a:gd name="connsiteY4" fmla="*/ 2967336 h 2967336"/>
              <a:gd name="connsiteX0" fmla="*/ 305843 w 305843"/>
              <a:gd name="connsiteY0" fmla="*/ 2967336 h 2967336"/>
              <a:gd name="connsiteX1" fmla="*/ 0 w 305843"/>
              <a:gd name="connsiteY1" fmla="*/ 1481565 h 2967336"/>
              <a:gd name="connsiteX2" fmla="*/ 305843 w 305843"/>
              <a:gd name="connsiteY2" fmla="*/ 0 h 2967336"/>
              <a:gd name="connsiteX3" fmla="*/ 77574 w 305843"/>
              <a:gd name="connsiteY3" fmla="*/ 1487071 h 2967336"/>
              <a:gd name="connsiteX4" fmla="*/ 305843 w 305843"/>
              <a:gd name="connsiteY4" fmla="*/ 2967336 h 2967336"/>
              <a:gd name="connsiteX0" fmla="*/ 305843 w 305843"/>
              <a:gd name="connsiteY0" fmla="*/ 2967336 h 2967336"/>
              <a:gd name="connsiteX1" fmla="*/ 0 w 305843"/>
              <a:gd name="connsiteY1" fmla="*/ 1491765 h 2967336"/>
              <a:gd name="connsiteX2" fmla="*/ 305843 w 305843"/>
              <a:gd name="connsiteY2" fmla="*/ 0 h 2967336"/>
              <a:gd name="connsiteX3" fmla="*/ 77574 w 305843"/>
              <a:gd name="connsiteY3" fmla="*/ 1487071 h 2967336"/>
              <a:gd name="connsiteX4" fmla="*/ 305843 w 305843"/>
              <a:gd name="connsiteY4" fmla="*/ 2967336 h 2967336"/>
              <a:gd name="connsiteX0" fmla="*/ 305843 w 305843"/>
              <a:gd name="connsiteY0" fmla="*/ 2967336 h 2967336"/>
              <a:gd name="connsiteX1" fmla="*/ 0 w 305843"/>
              <a:gd name="connsiteY1" fmla="*/ 1481569 h 2967336"/>
              <a:gd name="connsiteX2" fmla="*/ 305843 w 305843"/>
              <a:gd name="connsiteY2" fmla="*/ 0 h 2967336"/>
              <a:gd name="connsiteX3" fmla="*/ 77574 w 305843"/>
              <a:gd name="connsiteY3" fmla="*/ 1487071 h 2967336"/>
              <a:gd name="connsiteX4" fmla="*/ 305843 w 305843"/>
              <a:gd name="connsiteY4" fmla="*/ 2967336 h 2967336"/>
              <a:gd name="connsiteX0" fmla="*/ 302444 w 302444"/>
              <a:gd name="connsiteY0" fmla="*/ 2967336 h 2967336"/>
              <a:gd name="connsiteX1" fmla="*/ 0 w 302444"/>
              <a:gd name="connsiteY1" fmla="*/ 1491768 h 2967336"/>
              <a:gd name="connsiteX2" fmla="*/ 302444 w 302444"/>
              <a:gd name="connsiteY2" fmla="*/ 0 h 2967336"/>
              <a:gd name="connsiteX3" fmla="*/ 74175 w 302444"/>
              <a:gd name="connsiteY3" fmla="*/ 1487071 h 2967336"/>
              <a:gd name="connsiteX4" fmla="*/ 302444 w 302444"/>
              <a:gd name="connsiteY4" fmla="*/ 2967336 h 2967336"/>
              <a:gd name="connsiteX0" fmla="*/ 309243 w 309243"/>
              <a:gd name="connsiteY0" fmla="*/ 2967336 h 2967336"/>
              <a:gd name="connsiteX1" fmla="*/ 0 w 309243"/>
              <a:gd name="connsiteY1" fmla="*/ 1488369 h 2967336"/>
              <a:gd name="connsiteX2" fmla="*/ 309243 w 309243"/>
              <a:gd name="connsiteY2" fmla="*/ 0 h 2967336"/>
              <a:gd name="connsiteX3" fmla="*/ 80974 w 309243"/>
              <a:gd name="connsiteY3" fmla="*/ 1487071 h 2967336"/>
              <a:gd name="connsiteX4" fmla="*/ 309243 w 309243"/>
              <a:gd name="connsiteY4" fmla="*/ 2967336 h 2967336"/>
              <a:gd name="connsiteX0" fmla="*/ 309243 w 309243"/>
              <a:gd name="connsiteY0" fmla="*/ 2967336 h 2967336"/>
              <a:gd name="connsiteX1" fmla="*/ 0 w 309243"/>
              <a:gd name="connsiteY1" fmla="*/ 1488369 h 2967336"/>
              <a:gd name="connsiteX2" fmla="*/ 309243 w 309243"/>
              <a:gd name="connsiteY2" fmla="*/ 0 h 2967336"/>
              <a:gd name="connsiteX3" fmla="*/ 114966 w 309243"/>
              <a:gd name="connsiteY3" fmla="*/ 1487073 h 2967336"/>
              <a:gd name="connsiteX4" fmla="*/ 309243 w 309243"/>
              <a:gd name="connsiteY4" fmla="*/ 2967336 h 2967336"/>
              <a:gd name="connsiteX0" fmla="*/ 271851 w 271851"/>
              <a:gd name="connsiteY0" fmla="*/ 2967336 h 2967336"/>
              <a:gd name="connsiteX1" fmla="*/ 0 w 271851"/>
              <a:gd name="connsiteY1" fmla="*/ 1491770 h 2967336"/>
              <a:gd name="connsiteX2" fmla="*/ 271851 w 271851"/>
              <a:gd name="connsiteY2" fmla="*/ 0 h 2967336"/>
              <a:gd name="connsiteX3" fmla="*/ 77574 w 271851"/>
              <a:gd name="connsiteY3" fmla="*/ 1487073 h 2967336"/>
              <a:gd name="connsiteX4" fmla="*/ 271851 w 271851"/>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51" h="2967336">
                <a:moveTo>
                  <a:pt x="271851" y="2967336"/>
                </a:moveTo>
                <a:cubicBezTo>
                  <a:pt x="132146" y="2967336"/>
                  <a:pt x="0" y="2311177"/>
                  <a:pt x="0" y="1491770"/>
                </a:cubicBezTo>
                <a:cubicBezTo>
                  <a:pt x="0" y="672363"/>
                  <a:pt x="132146" y="0"/>
                  <a:pt x="271851" y="0"/>
                </a:cubicBezTo>
                <a:cubicBezTo>
                  <a:pt x="192230" y="350246"/>
                  <a:pt x="77574" y="903329"/>
                  <a:pt x="77574" y="1487073"/>
                </a:cubicBezTo>
                <a:cubicBezTo>
                  <a:pt x="77574" y="2070817"/>
                  <a:pt x="192230" y="2617090"/>
                  <a:pt x="271851"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Moon 11"/>
          <p:cNvSpPr/>
          <p:nvPr/>
        </p:nvSpPr>
        <p:spPr>
          <a:xfrm rot="16200000">
            <a:off x="4599270" y="3349172"/>
            <a:ext cx="231748" cy="3159766"/>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81977 w 281977"/>
              <a:gd name="connsiteY0" fmla="*/ 2967336 h 2967336"/>
              <a:gd name="connsiteX1" fmla="*/ 0 w 281977"/>
              <a:gd name="connsiteY1" fmla="*/ 1486463 h 2967336"/>
              <a:gd name="connsiteX2" fmla="*/ 281977 w 281977"/>
              <a:gd name="connsiteY2" fmla="*/ 0 h 2967336"/>
              <a:gd name="connsiteX3" fmla="*/ 155497 w 281977"/>
              <a:gd name="connsiteY3" fmla="*/ 1483668 h 2967336"/>
              <a:gd name="connsiteX4" fmla="*/ 281977 w 281977"/>
              <a:gd name="connsiteY4" fmla="*/ 2967336 h 2967336"/>
              <a:gd name="connsiteX0" fmla="*/ 281977 w 281977"/>
              <a:gd name="connsiteY0" fmla="*/ 2967336 h 2967336"/>
              <a:gd name="connsiteX1" fmla="*/ 0 w 281977"/>
              <a:gd name="connsiteY1" fmla="*/ 1486463 h 2967336"/>
              <a:gd name="connsiteX2" fmla="*/ 281977 w 281977"/>
              <a:gd name="connsiteY2" fmla="*/ 0 h 2967336"/>
              <a:gd name="connsiteX3" fmla="*/ 84112 w 281977"/>
              <a:gd name="connsiteY3" fmla="*/ 1488865 h 2967336"/>
              <a:gd name="connsiteX4" fmla="*/ 281977 w 281977"/>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77" h="2967336">
                <a:moveTo>
                  <a:pt x="281977" y="2967336"/>
                </a:moveTo>
                <a:cubicBezTo>
                  <a:pt x="142272" y="2967336"/>
                  <a:pt x="0" y="2305870"/>
                  <a:pt x="0" y="1486463"/>
                </a:cubicBezTo>
                <a:cubicBezTo>
                  <a:pt x="0" y="667056"/>
                  <a:pt x="142272" y="0"/>
                  <a:pt x="281977" y="0"/>
                </a:cubicBezTo>
                <a:cubicBezTo>
                  <a:pt x="202356" y="350246"/>
                  <a:pt x="84112" y="905121"/>
                  <a:pt x="84112" y="1488865"/>
                </a:cubicBezTo>
                <a:cubicBezTo>
                  <a:pt x="84112" y="2072609"/>
                  <a:pt x="202356" y="2617090"/>
                  <a:pt x="281977"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Moon 11"/>
          <p:cNvSpPr/>
          <p:nvPr/>
        </p:nvSpPr>
        <p:spPr>
          <a:xfrm rot="16200000">
            <a:off x="4561487" y="2158853"/>
            <a:ext cx="184255" cy="1736768"/>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24191 w 224191"/>
              <a:gd name="connsiteY0" fmla="*/ 2967336 h 2967336"/>
              <a:gd name="connsiteX1" fmla="*/ 0 w 224191"/>
              <a:gd name="connsiteY1" fmla="*/ 1480079 h 2967336"/>
              <a:gd name="connsiteX2" fmla="*/ 224191 w 224191"/>
              <a:gd name="connsiteY2" fmla="*/ 0 h 2967336"/>
              <a:gd name="connsiteX3" fmla="*/ 97711 w 224191"/>
              <a:gd name="connsiteY3" fmla="*/ 1483668 h 2967336"/>
              <a:gd name="connsiteX4" fmla="*/ 224191 w 224191"/>
              <a:gd name="connsiteY4" fmla="*/ 2967336 h 2967336"/>
              <a:gd name="connsiteX0" fmla="*/ 224191 w 224191"/>
              <a:gd name="connsiteY0" fmla="*/ 2967336 h 2967336"/>
              <a:gd name="connsiteX1" fmla="*/ 0 w 224191"/>
              <a:gd name="connsiteY1" fmla="*/ 1480079 h 2967336"/>
              <a:gd name="connsiteX2" fmla="*/ 224191 w 224191"/>
              <a:gd name="connsiteY2" fmla="*/ 0 h 2967336"/>
              <a:gd name="connsiteX3" fmla="*/ 70517 w 224191"/>
              <a:gd name="connsiteY3" fmla="*/ 1474217 h 2967336"/>
              <a:gd name="connsiteX4" fmla="*/ 224191 w 224191"/>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91" h="2967336">
                <a:moveTo>
                  <a:pt x="224191" y="2967336"/>
                </a:moveTo>
                <a:cubicBezTo>
                  <a:pt x="84486" y="2967336"/>
                  <a:pt x="0" y="2299486"/>
                  <a:pt x="0" y="1480079"/>
                </a:cubicBezTo>
                <a:cubicBezTo>
                  <a:pt x="0" y="660672"/>
                  <a:pt x="84486" y="0"/>
                  <a:pt x="224191" y="0"/>
                </a:cubicBezTo>
                <a:cubicBezTo>
                  <a:pt x="144570" y="350246"/>
                  <a:pt x="70517" y="890473"/>
                  <a:pt x="70517" y="1474217"/>
                </a:cubicBezTo>
                <a:cubicBezTo>
                  <a:pt x="70517" y="2057961"/>
                  <a:pt x="144570" y="2617090"/>
                  <a:pt x="224191"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560879" y="4812263"/>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1187736" y="2248243"/>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8274337" y="4766890"/>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531705" y="4117478"/>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696911" y="2040333"/>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1501440" y="1834973"/>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1018165" y="1592869"/>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359936" y="2369830"/>
            <a:ext cx="928785" cy="9287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88508" y="2337465"/>
            <a:ext cx="3453271" cy="1692771"/>
          </a:xfrm>
          <a:prstGeom prst="rect">
            <a:avLst/>
          </a:prstGeom>
        </p:spPr>
        <p:txBody>
          <a:bodyPr wrap="square">
            <a:spAutoFit/>
          </a:bodyPr>
          <a:lstStyle/>
          <a:p>
            <a:r>
              <a:rPr lang="en-US" sz="1600" b="1" dirty="0" smtClean="0"/>
              <a:t>                 </a:t>
            </a:r>
          </a:p>
          <a:p>
            <a:pPr algn="ctr"/>
            <a:r>
              <a:rPr lang="en-US" sz="2800" b="1" dirty="0" smtClean="0"/>
              <a:t>PERFORM</a:t>
            </a:r>
            <a:endParaRPr lang="en-US" sz="2800" b="1" dirty="0"/>
          </a:p>
          <a:p>
            <a:endParaRPr lang="en-US" sz="1600" b="1" dirty="0" smtClean="0"/>
          </a:p>
          <a:p>
            <a:pPr algn="ctr"/>
            <a:r>
              <a:rPr lang="en-US" sz="2800" b="1" dirty="0" smtClean="0"/>
              <a:t>NORM</a:t>
            </a:r>
            <a:endParaRPr lang="en-US" sz="2800" dirty="0"/>
          </a:p>
          <a:p>
            <a:endParaRPr lang="en-US" sz="1600" b="1" dirty="0" smtClean="0"/>
          </a:p>
        </p:txBody>
      </p:sp>
      <p:sp>
        <p:nvSpPr>
          <p:cNvPr id="5" name="TextBox 4"/>
          <p:cNvSpPr txBox="1"/>
          <p:nvPr/>
        </p:nvSpPr>
        <p:spPr>
          <a:xfrm>
            <a:off x="2604232" y="4152679"/>
            <a:ext cx="4243242" cy="1723549"/>
          </a:xfrm>
          <a:prstGeom prst="rect">
            <a:avLst/>
          </a:prstGeom>
          <a:noFill/>
        </p:spPr>
        <p:txBody>
          <a:bodyPr wrap="square" rtlCol="0">
            <a:spAutoFit/>
          </a:bodyPr>
          <a:lstStyle/>
          <a:p>
            <a:pPr algn="ctr"/>
            <a:r>
              <a:rPr lang="en-US" sz="2800" b="1" dirty="0" smtClean="0"/>
              <a:t>STORM</a:t>
            </a:r>
            <a:endParaRPr lang="en-US" sz="2800" dirty="0"/>
          </a:p>
          <a:p>
            <a:pPr algn="ctr"/>
            <a:endParaRPr lang="en-US" sz="1600" b="1" dirty="0" smtClean="0">
              <a:solidFill>
                <a:srgbClr val="C00000"/>
              </a:solidFill>
            </a:endParaRPr>
          </a:p>
          <a:p>
            <a:r>
              <a:rPr lang="en-US" sz="1600" b="1" dirty="0" smtClean="0"/>
              <a:t>	            </a:t>
            </a:r>
          </a:p>
          <a:p>
            <a:pPr algn="ctr"/>
            <a:r>
              <a:rPr lang="en-US" sz="2800" b="1" dirty="0" smtClean="0"/>
              <a:t>FORM</a:t>
            </a:r>
            <a:endParaRPr lang="en-US" sz="2800" dirty="0" smtClean="0"/>
          </a:p>
          <a:p>
            <a:endParaRPr lang="en-US" dirty="0"/>
          </a:p>
        </p:txBody>
      </p:sp>
      <p:pic>
        <p:nvPicPr>
          <p:cNvPr id="4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138933" y="1837378"/>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724263" y="2048428"/>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689006" y="1592870"/>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1146315" y="3962482"/>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68433" y="4226936"/>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1338293" y="4597596"/>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34594">
            <a:off x="791779" y="4812262"/>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8167834" y="4180256"/>
            <a:ext cx="928785" cy="928785"/>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075306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01950" y="2463800"/>
            <a:ext cx="2844800" cy="2816225"/>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8-Point Star 5"/>
          <p:cNvSpPr/>
          <p:nvPr/>
        </p:nvSpPr>
        <p:spPr>
          <a:xfrm>
            <a:off x="4619625" y="4632325"/>
            <a:ext cx="457200" cy="457200"/>
          </a:xfrm>
          <a:prstGeom prst="star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8-Point Star 8"/>
          <p:cNvSpPr/>
          <p:nvPr/>
        </p:nvSpPr>
        <p:spPr>
          <a:xfrm>
            <a:off x="3009900" y="3984625"/>
            <a:ext cx="457200" cy="457200"/>
          </a:xfrm>
          <a:prstGeom prst="star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8-Point Star 9"/>
          <p:cNvSpPr/>
          <p:nvPr/>
        </p:nvSpPr>
        <p:spPr>
          <a:xfrm>
            <a:off x="4125913" y="3641725"/>
            <a:ext cx="457200" cy="457200"/>
          </a:xfrm>
          <a:prstGeom prst="star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8-Point Star 11"/>
          <p:cNvSpPr/>
          <p:nvPr/>
        </p:nvSpPr>
        <p:spPr>
          <a:xfrm>
            <a:off x="5145088" y="3938588"/>
            <a:ext cx="457200" cy="457200"/>
          </a:xfrm>
          <a:prstGeom prst="star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8-Point Star 12"/>
          <p:cNvSpPr/>
          <p:nvPr/>
        </p:nvSpPr>
        <p:spPr>
          <a:xfrm>
            <a:off x="4848225" y="3073400"/>
            <a:ext cx="457200" cy="457200"/>
          </a:xfrm>
          <a:prstGeom prst="star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8-Point Star 14"/>
          <p:cNvSpPr/>
          <p:nvPr/>
        </p:nvSpPr>
        <p:spPr>
          <a:xfrm>
            <a:off x="4143375" y="2566988"/>
            <a:ext cx="457200" cy="457200"/>
          </a:xfrm>
          <a:prstGeom prst="star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8-Point Star 15"/>
          <p:cNvSpPr/>
          <p:nvPr/>
        </p:nvSpPr>
        <p:spPr>
          <a:xfrm>
            <a:off x="3694113" y="4632325"/>
            <a:ext cx="457200" cy="457200"/>
          </a:xfrm>
          <a:prstGeom prst="star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8-Point Star 16"/>
          <p:cNvSpPr/>
          <p:nvPr/>
        </p:nvSpPr>
        <p:spPr>
          <a:xfrm>
            <a:off x="3351213" y="3073400"/>
            <a:ext cx="457200" cy="457200"/>
          </a:xfrm>
          <a:prstGeom prst="star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00" name="TextBox 19"/>
          <p:cNvSpPr txBox="1">
            <a:spLocks noChangeArrowheads="1"/>
          </p:cNvSpPr>
          <p:nvPr/>
        </p:nvSpPr>
        <p:spPr bwMode="auto">
          <a:xfrm>
            <a:off x="167640" y="1784022"/>
            <a:ext cx="1905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ts val="1800"/>
              </a:spcBef>
            </a:pPr>
            <a:r>
              <a:rPr lang="en-US" b="1" i="1" dirty="0" smtClean="0">
                <a:solidFill>
                  <a:srgbClr val="C00000"/>
                </a:solidFill>
                <a:cs typeface="Times New Roman" pitchFamily="18" charset="0"/>
              </a:rPr>
              <a:t>Learning Community: </a:t>
            </a:r>
            <a:r>
              <a:rPr lang="en-US" i="1" dirty="0" smtClean="0">
                <a:solidFill>
                  <a:srgbClr val="C00000"/>
                </a:solidFill>
                <a:cs typeface="Times New Roman" pitchFamily="18" charset="0"/>
              </a:rPr>
              <a:t>Comprised of a </a:t>
            </a:r>
            <a:r>
              <a:rPr lang="en-US" sz="1600" i="1" dirty="0" smtClean="0">
                <a:solidFill>
                  <a:srgbClr val="C00000"/>
                </a:solidFill>
                <a:cs typeface="Times New Roman" pitchFamily="18" charset="0"/>
              </a:rPr>
              <a:t>network of interdependent, structured, heterogeneous teams that use technology, protocols, and cooperative learning to advance learning and performance among students, including those with special needs. </a:t>
            </a:r>
            <a:endParaRPr lang="en-US" sz="1600" i="1" dirty="0">
              <a:solidFill>
                <a:srgbClr val="C00000"/>
              </a:solidFill>
              <a:cs typeface="Times New Roman" pitchFamily="18" charset="0"/>
            </a:endParaRPr>
          </a:p>
          <a:p>
            <a:pPr eaLnBrk="1" hangingPunct="1"/>
            <a:endParaRPr lang="en-US" b="1" dirty="0">
              <a:solidFill>
                <a:srgbClr val="C00000"/>
              </a:solidFill>
            </a:endParaRPr>
          </a:p>
        </p:txBody>
      </p:sp>
      <p:sp>
        <p:nvSpPr>
          <p:cNvPr id="29" name="Left-Right Arrow 28"/>
          <p:cNvSpPr/>
          <p:nvPr/>
        </p:nvSpPr>
        <p:spPr>
          <a:xfrm rot="2197802">
            <a:off x="4586288" y="2868613"/>
            <a:ext cx="388937"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Right Arrow 31"/>
          <p:cNvSpPr/>
          <p:nvPr/>
        </p:nvSpPr>
        <p:spPr>
          <a:xfrm rot="5400000">
            <a:off x="4160838" y="3240088"/>
            <a:ext cx="360362" cy="1698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Left-Right Arrow 32"/>
          <p:cNvSpPr/>
          <p:nvPr/>
        </p:nvSpPr>
        <p:spPr>
          <a:xfrm rot="4278355">
            <a:off x="5077619" y="3632994"/>
            <a:ext cx="390525"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Left-Right Arrow 33"/>
          <p:cNvSpPr/>
          <p:nvPr/>
        </p:nvSpPr>
        <p:spPr>
          <a:xfrm rot="1829784">
            <a:off x="4667250" y="4033838"/>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Right Arrow 34"/>
          <p:cNvSpPr/>
          <p:nvPr/>
        </p:nvSpPr>
        <p:spPr>
          <a:xfrm rot="3689066">
            <a:off x="4414044" y="4299744"/>
            <a:ext cx="390525"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Left-Right Arrow 35"/>
          <p:cNvSpPr/>
          <p:nvPr/>
        </p:nvSpPr>
        <p:spPr>
          <a:xfrm rot="6672131">
            <a:off x="3926681" y="4256882"/>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Left-Right Arrow 36"/>
          <p:cNvSpPr/>
          <p:nvPr/>
        </p:nvSpPr>
        <p:spPr>
          <a:xfrm rot="21371268">
            <a:off x="4194175" y="4930775"/>
            <a:ext cx="390525"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Left-Right Arrow 38"/>
          <p:cNvSpPr/>
          <p:nvPr/>
        </p:nvSpPr>
        <p:spPr>
          <a:xfrm rot="2344015">
            <a:off x="3671888" y="3563938"/>
            <a:ext cx="388937"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Left-Right Arrow 39"/>
          <p:cNvSpPr/>
          <p:nvPr/>
        </p:nvSpPr>
        <p:spPr>
          <a:xfrm rot="2344015">
            <a:off x="3263900" y="4575175"/>
            <a:ext cx="388938"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Left-Right Arrow 40"/>
          <p:cNvSpPr/>
          <p:nvPr/>
        </p:nvSpPr>
        <p:spPr>
          <a:xfrm rot="17304218">
            <a:off x="3123406" y="3618707"/>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Left-Right Arrow 41"/>
          <p:cNvSpPr/>
          <p:nvPr/>
        </p:nvSpPr>
        <p:spPr>
          <a:xfrm rot="8909800">
            <a:off x="3679825" y="2844800"/>
            <a:ext cx="388938" cy="192088"/>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Left-Right Arrow 42"/>
          <p:cNvSpPr/>
          <p:nvPr/>
        </p:nvSpPr>
        <p:spPr>
          <a:xfrm rot="10089724">
            <a:off x="3594100" y="3992563"/>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Left-Right Arrow 43"/>
          <p:cNvSpPr/>
          <p:nvPr/>
        </p:nvSpPr>
        <p:spPr>
          <a:xfrm rot="8152319">
            <a:off x="4587875" y="3578225"/>
            <a:ext cx="388938" cy="1825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Left-Right Arrow 44"/>
          <p:cNvSpPr/>
          <p:nvPr/>
        </p:nvSpPr>
        <p:spPr>
          <a:xfrm rot="7673647">
            <a:off x="4980781" y="4493420"/>
            <a:ext cx="390525" cy="1825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422" y="4743530"/>
            <a:ext cx="216581" cy="216581"/>
          </a:xfrm>
          <a:prstGeom prst="rect">
            <a:avLst/>
          </a:prstGeom>
          <a:solidFill>
            <a:srgbClr val="FFFFCC"/>
          </a:solidFill>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26819"/>
            <a:ext cx="216581" cy="216581"/>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404" y="3193709"/>
            <a:ext cx="216581" cy="216581"/>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22" y="2687297"/>
            <a:ext cx="216581" cy="216581"/>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820" y="3768044"/>
            <a:ext cx="216581" cy="216581"/>
          </a:xfrm>
          <a:prstGeom prst="rect">
            <a:avLst/>
          </a:prstGeom>
        </p:spPr>
      </p:pic>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078" y="3216728"/>
            <a:ext cx="216581" cy="216581"/>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934" y="4752634"/>
            <a:ext cx="216581" cy="216581"/>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718" y="4058897"/>
            <a:ext cx="216581" cy="216581"/>
          </a:xfrm>
          <a:prstGeom prst="rect">
            <a:avLst/>
          </a:prstGeom>
        </p:spPr>
      </p:pic>
      <p:sp>
        <p:nvSpPr>
          <p:cNvPr id="58" name="Title 1"/>
          <p:cNvSpPr txBox="1">
            <a:spLocks/>
          </p:cNvSpPr>
          <p:nvPr/>
        </p:nvSpPr>
        <p:spPr>
          <a:xfrm>
            <a:off x="-33898" y="-81915"/>
            <a:ext cx="9254097"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59" name="Group 58"/>
          <p:cNvGrpSpPr/>
          <p:nvPr/>
        </p:nvGrpSpPr>
        <p:grpSpPr>
          <a:xfrm>
            <a:off x="513637" y="118110"/>
            <a:ext cx="8153400" cy="1295400"/>
            <a:chOff x="301359" y="-76200"/>
            <a:chExt cx="8153400" cy="1295400"/>
          </a:xfrm>
        </p:grpSpPr>
        <p:sp>
          <p:nvSpPr>
            <p:cNvPr id="60" name="Flowchart: Process 5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61" name="Group 60"/>
            <p:cNvGrpSpPr/>
            <p:nvPr/>
          </p:nvGrpSpPr>
          <p:grpSpPr>
            <a:xfrm>
              <a:off x="7239365" y="-50436"/>
              <a:ext cx="1198774" cy="1052931"/>
              <a:chOff x="7239365" y="-50436"/>
              <a:chExt cx="1198774" cy="1052931"/>
            </a:xfrm>
          </p:grpSpPr>
          <p:pic>
            <p:nvPicPr>
              <p:cNvPr id="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Cloud Callout 62"/>
              <p:cNvSpPr/>
              <p:nvPr/>
            </p:nvSpPr>
            <p:spPr>
              <a:xfrm rot="21449262">
                <a:off x="7255918" y="-50436"/>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46" name="Horizontal Scroll 45"/>
          <p:cNvSpPr/>
          <p:nvPr/>
        </p:nvSpPr>
        <p:spPr>
          <a:xfrm>
            <a:off x="60583" y="-29537"/>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2" name="TextBox 1"/>
          <p:cNvSpPr txBox="1"/>
          <p:nvPr/>
        </p:nvSpPr>
        <p:spPr>
          <a:xfrm>
            <a:off x="1571635" y="599402"/>
            <a:ext cx="5997193" cy="646331"/>
          </a:xfrm>
          <a:prstGeom prst="rect">
            <a:avLst/>
          </a:prstGeom>
          <a:noFill/>
        </p:spPr>
        <p:txBody>
          <a:bodyPr wrap="square" rtlCol="0">
            <a:spAutoFit/>
          </a:bodyPr>
          <a:lstStyle/>
          <a:p>
            <a:r>
              <a:rPr lang="en-US" sz="3600" b="1" dirty="0" err="1" smtClean="0"/>
              <a:t>BUZzzz</a:t>
            </a:r>
            <a:r>
              <a:rPr lang="en-US" sz="3600" b="1" dirty="0" smtClean="0"/>
              <a:t> Learning Community</a:t>
            </a:r>
            <a:endParaRPr lang="en-US" sz="3600" b="1" dirty="0"/>
          </a:p>
        </p:txBody>
      </p:sp>
      <p:sp>
        <p:nvSpPr>
          <p:cNvPr id="57" name="Line Callout 2 (Border and Accent Bar) 56"/>
          <p:cNvSpPr/>
          <p:nvPr/>
        </p:nvSpPr>
        <p:spPr>
          <a:xfrm>
            <a:off x="6643688" y="2402018"/>
            <a:ext cx="2422120" cy="662499"/>
          </a:xfrm>
          <a:prstGeom prst="accentBorderCallout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3333CC"/>
                </a:solidFill>
              </a:rPr>
              <a:t>Social System</a:t>
            </a:r>
          </a:p>
        </p:txBody>
      </p:sp>
      <p:sp>
        <p:nvSpPr>
          <p:cNvPr id="47" name="Rectangle 4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8056740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txBox="1">
            <a:spLocks/>
          </p:cNvSpPr>
          <p:nvPr/>
        </p:nvSpPr>
        <p:spPr>
          <a:xfrm>
            <a:off x="-33898" y="-81915"/>
            <a:ext cx="9254097"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59" name="Group 58"/>
          <p:cNvGrpSpPr/>
          <p:nvPr/>
        </p:nvGrpSpPr>
        <p:grpSpPr>
          <a:xfrm>
            <a:off x="513637" y="118110"/>
            <a:ext cx="8153400" cy="1295400"/>
            <a:chOff x="301359" y="-76200"/>
            <a:chExt cx="8153400" cy="1295400"/>
          </a:xfrm>
        </p:grpSpPr>
        <p:sp>
          <p:nvSpPr>
            <p:cNvPr id="60" name="Flowchart: Process 5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61" name="Group 60"/>
            <p:cNvGrpSpPr/>
            <p:nvPr/>
          </p:nvGrpSpPr>
          <p:grpSpPr>
            <a:xfrm>
              <a:off x="7239365" y="-50436"/>
              <a:ext cx="1198774" cy="1052931"/>
              <a:chOff x="7239365" y="-50436"/>
              <a:chExt cx="1198774" cy="1052931"/>
            </a:xfrm>
          </p:grpSpPr>
          <p:pic>
            <p:nvPicPr>
              <p:cNvPr id="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Cloud Callout 62"/>
              <p:cNvSpPr/>
              <p:nvPr/>
            </p:nvSpPr>
            <p:spPr>
              <a:xfrm rot="21449262">
                <a:off x="7255918" y="-50436"/>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46" name="Horizontal Scroll 45"/>
          <p:cNvSpPr/>
          <p:nvPr/>
        </p:nvSpPr>
        <p:spPr>
          <a:xfrm>
            <a:off x="60583" y="-29537"/>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2" name="TextBox 1"/>
          <p:cNvSpPr txBox="1"/>
          <p:nvPr/>
        </p:nvSpPr>
        <p:spPr>
          <a:xfrm>
            <a:off x="1571635" y="599402"/>
            <a:ext cx="5997193" cy="646331"/>
          </a:xfrm>
          <a:prstGeom prst="rect">
            <a:avLst/>
          </a:prstGeom>
          <a:noFill/>
        </p:spPr>
        <p:txBody>
          <a:bodyPr wrap="square" rtlCol="0">
            <a:spAutoFit/>
          </a:bodyPr>
          <a:lstStyle/>
          <a:p>
            <a:r>
              <a:rPr lang="en-US" sz="3600" b="1" dirty="0" err="1" smtClean="0"/>
              <a:t>BUZzzz</a:t>
            </a:r>
            <a:r>
              <a:rPr lang="en-US" sz="3600" b="1" dirty="0" smtClean="0"/>
              <a:t> Learning Community</a:t>
            </a:r>
            <a:endParaRPr lang="en-US" sz="3600" b="1" dirty="0"/>
          </a:p>
        </p:txBody>
      </p:sp>
      <p:sp>
        <p:nvSpPr>
          <p:cNvPr id="47" name="Rectangle 4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5" name="Rectangle 4"/>
          <p:cNvSpPr/>
          <p:nvPr/>
        </p:nvSpPr>
        <p:spPr>
          <a:xfrm>
            <a:off x="747102" y="1828800"/>
            <a:ext cx="7312204" cy="3785652"/>
          </a:xfrm>
          <a:prstGeom prst="rect">
            <a:avLst/>
          </a:prstGeom>
          <a:solidFill>
            <a:schemeClr val="bg1"/>
          </a:solidFill>
        </p:spPr>
        <p:txBody>
          <a:bodyPr wrap="square">
            <a:spAutoFit/>
          </a:bodyPr>
          <a:lstStyle/>
          <a:p>
            <a:r>
              <a:rPr lang="en-US" sz="2400" b="1" i="1" dirty="0" smtClean="0">
                <a:cs typeface="Times New Roman" pitchFamily="18" charset="0"/>
              </a:rPr>
              <a:t>1. Have </a:t>
            </a:r>
            <a:r>
              <a:rPr lang="en-US" sz="2400" b="1" i="1" dirty="0">
                <a:cs typeface="Times New Roman" pitchFamily="18" charset="0"/>
              </a:rPr>
              <a:t>you ever stepped back and thought about your class as a social system (that is as a </a:t>
            </a:r>
            <a:r>
              <a:rPr lang="en-US" sz="2400" b="1" i="1" dirty="0"/>
              <a:t>patterned series of interrelationships existing between individuals and groups and forming a coherent </a:t>
            </a:r>
            <a:r>
              <a:rPr lang="en-US" sz="2400" b="1" i="1" dirty="0" smtClean="0"/>
              <a:t>whole)…..a </a:t>
            </a:r>
            <a:r>
              <a:rPr lang="en-US" sz="2400" b="1" i="1" dirty="0"/>
              <a:t>social system</a:t>
            </a:r>
            <a:r>
              <a:rPr lang="en-US" sz="2400" b="1" i="1" dirty="0">
                <a:cs typeface="Times New Roman" pitchFamily="18" charset="0"/>
              </a:rPr>
              <a:t> in which groups need to be strategically organized to optimize learning?</a:t>
            </a:r>
          </a:p>
          <a:p>
            <a:endParaRPr lang="en-US" sz="2400" b="1" i="1" dirty="0">
              <a:cs typeface="Times New Roman" pitchFamily="18" charset="0"/>
            </a:endParaRPr>
          </a:p>
          <a:p>
            <a:r>
              <a:rPr lang="en-US" sz="2400" b="1" i="1" dirty="0">
                <a:cs typeface="Times New Roman" pitchFamily="18" charset="0"/>
              </a:rPr>
              <a:t>2). In your past teaching experience, have you specifically defined your class as a </a:t>
            </a:r>
            <a:r>
              <a:rPr lang="en-US" sz="2400" b="1" i="1" dirty="0" smtClean="0">
                <a:cs typeface="Times New Roman" pitchFamily="18" charset="0"/>
              </a:rPr>
              <a:t>Learning </a:t>
            </a:r>
            <a:r>
              <a:rPr lang="en-US" sz="2400" b="1" i="1" dirty="0">
                <a:cs typeface="Times New Roman" pitchFamily="18" charset="0"/>
              </a:rPr>
              <a:t>C</a:t>
            </a:r>
            <a:r>
              <a:rPr lang="en-US" sz="2400" b="1" i="1" dirty="0" smtClean="0">
                <a:cs typeface="Times New Roman" pitchFamily="18" charset="0"/>
              </a:rPr>
              <a:t>ommunity</a:t>
            </a:r>
            <a:r>
              <a:rPr lang="en-US" sz="2400" b="1" i="1" dirty="0">
                <a:cs typeface="Times New Roman" pitchFamily="18" charset="0"/>
              </a:rPr>
              <a:t>? </a:t>
            </a:r>
            <a:endParaRPr lang="en-US" sz="2400" b="1" i="1" dirty="0" smtClean="0">
              <a:cs typeface="Times New Roman" pitchFamily="18" charset="0"/>
            </a:endParaRPr>
          </a:p>
          <a:p>
            <a:r>
              <a:rPr lang="en-US" sz="2400" b="1" i="1" dirty="0" smtClean="0">
                <a:cs typeface="Times New Roman" pitchFamily="18" charset="0"/>
              </a:rPr>
              <a:t>Why</a:t>
            </a:r>
            <a:r>
              <a:rPr lang="en-US" sz="2400" b="1" i="1" dirty="0">
                <a:cs typeface="Times New Roman" pitchFamily="18" charset="0"/>
              </a:rPr>
              <a:t>? Or , Why not? </a:t>
            </a:r>
            <a:endParaRPr lang="en-US" sz="2400" b="1" dirty="0"/>
          </a:p>
        </p:txBody>
      </p:sp>
    </p:spTree>
    <p:extLst>
      <p:ext uri="{BB962C8B-B14F-4D97-AF65-F5344CB8AC3E}">
        <p14:creationId xmlns:p14="http://schemas.microsoft.com/office/powerpoint/2010/main" val="1369886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99213817"/>
              </p:ext>
            </p:extLst>
          </p:nvPr>
        </p:nvGraphicFramePr>
        <p:xfrm>
          <a:off x="1256506" y="1524000"/>
          <a:ext cx="6426729" cy="407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95044" y="2667000"/>
            <a:ext cx="4030702" cy="2308324"/>
          </a:xfrm>
          <a:prstGeom prst="rect">
            <a:avLst/>
          </a:prstGeom>
          <a:noFill/>
        </p:spPr>
        <p:txBody>
          <a:bodyPr wrap="square" rtlCol="0">
            <a:spAutoFit/>
          </a:bodyPr>
          <a:lstStyle/>
          <a:p>
            <a:r>
              <a:rPr lang="en-US" sz="1600" b="1" dirty="0" smtClean="0">
                <a:solidFill>
                  <a:srgbClr val="C00000"/>
                </a:solidFill>
              </a:rPr>
              <a:t>Question 1:</a:t>
            </a:r>
          </a:p>
          <a:p>
            <a:r>
              <a:rPr lang="en-US" sz="1200" b="1" dirty="0" smtClean="0"/>
              <a:t> Why do you think it would be important to explicitly teach your students the various grouping structures?</a:t>
            </a:r>
          </a:p>
          <a:p>
            <a:endParaRPr lang="en-US" sz="1200" b="1" dirty="0"/>
          </a:p>
          <a:p>
            <a:r>
              <a:rPr lang="en-US" sz="1600" b="1" dirty="0">
                <a:solidFill>
                  <a:srgbClr val="C00000"/>
                </a:solidFill>
              </a:rPr>
              <a:t>Question </a:t>
            </a:r>
            <a:r>
              <a:rPr lang="en-US" sz="1600" b="1" dirty="0" smtClean="0">
                <a:solidFill>
                  <a:srgbClr val="C00000"/>
                </a:solidFill>
              </a:rPr>
              <a:t>2:</a:t>
            </a:r>
            <a:endParaRPr lang="en-US" sz="1600" b="1" dirty="0">
              <a:solidFill>
                <a:srgbClr val="C00000"/>
              </a:solidFill>
            </a:endParaRPr>
          </a:p>
          <a:p>
            <a:r>
              <a:rPr lang="en-US" sz="1200" b="1" dirty="0" smtClean="0"/>
              <a:t> Do you see ways in which these various Learning Group structures would benefit students with disabilities?</a:t>
            </a:r>
          </a:p>
          <a:p>
            <a:endParaRPr lang="en-US" sz="1200" b="1" dirty="0"/>
          </a:p>
          <a:p>
            <a:r>
              <a:rPr lang="en-US" sz="1600" b="1" dirty="0">
                <a:solidFill>
                  <a:srgbClr val="C00000"/>
                </a:solidFill>
              </a:rPr>
              <a:t>Question </a:t>
            </a:r>
            <a:r>
              <a:rPr lang="en-US" sz="1600" b="1" dirty="0" smtClean="0">
                <a:solidFill>
                  <a:srgbClr val="C00000"/>
                </a:solidFill>
              </a:rPr>
              <a:t>3:</a:t>
            </a:r>
            <a:endParaRPr lang="en-US" sz="1600" b="1" dirty="0">
              <a:solidFill>
                <a:srgbClr val="C00000"/>
              </a:solidFill>
            </a:endParaRPr>
          </a:p>
          <a:p>
            <a:r>
              <a:rPr lang="en-US" sz="1200" b="1" dirty="0"/>
              <a:t> </a:t>
            </a:r>
            <a:r>
              <a:rPr lang="en-US" sz="1200" b="1" dirty="0" smtClean="0"/>
              <a:t>What relationship do you see between grouping structures   and UDL?</a:t>
            </a:r>
            <a:endParaRPr lang="en-US" sz="1200" dirty="0"/>
          </a:p>
        </p:txBody>
      </p:sp>
      <p:sp>
        <p:nvSpPr>
          <p:cNvPr id="7" name="TextBox 6"/>
          <p:cNvSpPr txBox="1"/>
          <p:nvPr/>
        </p:nvSpPr>
        <p:spPr>
          <a:xfrm>
            <a:off x="1524000" y="1009650"/>
            <a:ext cx="1752596" cy="369332"/>
          </a:xfrm>
          <a:prstGeom prst="rect">
            <a:avLst/>
          </a:prstGeom>
          <a:noFill/>
        </p:spPr>
        <p:txBody>
          <a:bodyPr wrap="square" rtlCol="0">
            <a:spAutoFit/>
          </a:bodyPr>
          <a:lstStyle/>
          <a:p>
            <a:r>
              <a:rPr lang="en-US" b="1" dirty="0" smtClean="0"/>
              <a:t>Name</a:t>
            </a:r>
            <a:r>
              <a:rPr lang="en-US" dirty="0" smtClean="0"/>
              <a:t>_____</a:t>
            </a:r>
            <a:endParaRPr lang="en-US" dirty="0"/>
          </a:p>
        </p:txBody>
      </p:sp>
      <p:sp>
        <p:nvSpPr>
          <p:cNvPr id="18" name="TextBox 17"/>
          <p:cNvSpPr txBox="1"/>
          <p:nvPr/>
        </p:nvSpPr>
        <p:spPr>
          <a:xfrm>
            <a:off x="5708713" y="1009650"/>
            <a:ext cx="1752596" cy="369332"/>
          </a:xfrm>
          <a:prstGeom prst="rect">
            <a:avLst/>
          </a:prstGeom>
          <a:noFill/>
        </p:spPr>
        <p:txBody>
          <a:bodyPr wrap="square" rtlCol="0">
            <a:spAutoFit/>
          </a:bodyPr>
          <a:lstStyle/>
          <a:p>
            <a:r>
              <a:rPr lang="en-US" b="1" dirty="0" smtClean="0"/>
              <a:t>Date</a:t>
            </a:r>
            <a:r>
              <a:rPr lang="en-US" dirty="0" smtClean="0"/>
              <a:t>_____</a:t>
            </a:r>
            <a:endParaRPr lang="en-US" dirty="0"/>
          </a:p>
        </p:txBody>
      </p:sp>
      <p:sp>
        <p:nvSpPr>
          <p:cNvPr id="14" name="Rectangle 1"/>
          <p:cNvSpPr>
            <a:spLocks noGrp="1" noChangeArrowheads="1"/>
          </p:cNvSpPr>
          <p:nvPr>
            <p:ph type="title"/>
          </p:nvPr>
        </p:nvSpPr>
        <p:spPr>
          <a:xfrm>
            <a:off x="-14068" y="228599"/>
            <a:ext cx="9144000" cy="646331"/>
          </a:xfrm>
          <a:solidFill>
            <a:srgbClr val="CCFF99"/>
          </a:solidFill>
        </p:spPr>
        <p:txBody>
          <a:bodyPr wrap="square">
            <a:spAutoFit/>
          </a:bodyPr>
          <a:lstStyle/>
          <a:p>
            <a:pPr>
              <a:spcBef>
                <a:spcPct val="50000"/>
              </a:spcBef>
            </a:pPr>
            <a:r>
              <a:rPr lang="en-US" sz="3600" b="1" dirty="0" smtClean="0">
                <a:ln>
                  <a:solidFill>
                    <a:srgbClr val="C00000"/>
                  </a:solidFill>
                </a:ln>
                <a:solidFill>
                  <a:srgbClr val="C00000"/>
                </a:solidFill>
              </a:rPr>
              <a:t>Question Cue Card</a:t>
            </a:r>
            <a:endParaRPr lang="en-US" sz="3600" b="1" i="1" dirty="0" smtClean="0">
              <a:ln>
                <a:solidFill>
                  <a:srgbClr val="FFFF00"/>
                </a:solidFill>
              </a:ln>
              <a:solidFill>
                <a:srgbClr val="C00000"/>
              </a:solidFill>
            </a:endParaRPr>
          </a:p>
        </p:txBody>
      </p:sp>
      <p:sp>
        <p:nvSpPr>
          <p:cNvPr id="3" name="TextBox 2"/>
          <p:cNvSpPr txBox="1"/>
          <p:nvPr/>
        </p:nvSpPr>
        <p:spPr>
          <a:xfrm>
            <a:off x="3480866" y="1550272"/>
            <a:ext cx="4168036" cy="1169551"/>
          </a:xfrm>
          <a:prstGeom prst="rect">
            <a:avLst/>
          </a:prstGeom>
          <a:solidFill>
            <a:schemeClr val="accent6">
              <a:lumMod val="20000"/>
              <a:lumOff val="80000"/>
            </a:schemeClr>
          </a:solidFill>
        </p:spPr>
        <p:txBody>
          <a:bodyPr wrap="square" rtlCol="0">
            <a:spAutoFit/>
          </a:bodyPr>
          <a:lstStyle/>
          <a:p>
            <a:pPr algn="ctr"/>
            <a:r>
              <a:rPr lang="en-US" sz="1400" b="1" dirty="0" smtClean="0">
                <a:solidFill>
                  <a:srgbClr val="C00000"/>
                </a:solidFill>
              </a:rPr>
              <a:t>LEARNING GOAL</a:t>
            </a:r>
          </a:p>
          <a:p>
            <a:r>
              <a:rPr lang="en-US" sz="1400" b="1" i="1" dirty="0" smtClean="0"/>
              <a:t>To enhance our understanding that the </a:t>
            </a:r>
            <a:r>
              <a:rPr lang="en-US" sz="1400" b="1" i="1" dirty="0" err="1" smtClean="0"/>
              <a:t>BUZzzz</a:t>
            </a:r>
            <a:r>
              <a:rPr lang="en-US" sz="1400" b="1" i="1" dirty="0" smtClean="0"/>
              <a:t> Learning Community is a </a:t>
            </a:r>
            <a:r>
              <a:rPr lang="en-US" sz="1400" b="1" i="1" u="sng" dirty="0" smtClean="0"/>
              <a:t>social system </a:t>
            </a:r>
            <a:r>
              <a:rPr lang="en-US" sz="1400" b="1" i="1" dirty="0" smtClean="0"/>
              <a:t>comprised of Structured Cooperative Learning partnerships, groups, and teams.</a:t>
            </a:r>
          </a:p>
        </p:txBody>
      </p:sp>
      <p:pic>
        <p:nvPicPr>
          <p:cNvPr id="1029" name="Picture 5" descr="C:\Users\kmainze1\AppData\Local\Microsoft\Windows\Temporary Internet Files\Content.IE5\OQ94SBZE\MC90043485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79073" y="25146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mainze1\AppData\Local\Microsoft\Windows\Temporary Internet Files\Content.IE5\OQ94SBZE\MC90043485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1309" y="1524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13098" y="4899124"/>
            <a:ext cx="3950227" cy="646331"/>
          </a:xfrm>
          <a:prstGeom prst="rect">
            <a:avLst/>
          </a:prstGeom>
          <a:solidFill>
            <a:srgbClr val="FFFFCC"/>
          </a:solidFill>
        </p:spPr>
        <p:txBody>
          <a:bodyPr wrap="square" rtlCol="0">
            <a:spAutoFit/>
          </a:bodyPr>
          <a:lstStyle/>
          <a:p>
            <a:r>
              <a:rPr lang="en-US" b="1" i="1" dirty="0" smtClean="0"/>
              <a:t>TALK MOVE (Reasoning)</a:t>
            </a:r>
          </a:p>
          <a:p>
            <a:r>
              <a:rPr lang="en-US" i="1" dirty="0" smtClean="0"/>
              <a:t>Do I agree or disagree?  Why?</a:t>
            </a:r>
            <a:endParaRPr lang="en-US" i="1" dirty="0"/>
          </a:p>
        </p:txBody>
      </p:sp>
      <p:sp>
        <p:nvSpPr>
          <p:cNvPr id="12" name="Horizontal Scroll 11"/>
          <p:cNvSpPr/>
          <p:nvPr/>
        </p:nvSpPr>
        <p:spPr>
          <a:xfrm>
            <a:off x="60583" y="1995"/>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13" name="Rectangle 12"/>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6711096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611" y="1581151"/>
            <a:ext cx="8839200" cy="3047999"/>
          </a:xfrm>
        </p:spPr>
        <p:txBody>
          <a:bodyPr>
            <a:normAutofit fontScale="92500" lnSpcReduction="10000"/>
          </a:bodyPr>
          <a:lstStyle/>
          <a:p>
            <a:pPr marL="514350" indent="-514350">
              <a:buAutoNum type="arabicParenBoth"/>
            </a:pPr>
            <a:r>
              <a:rPr lang="en-US" b="1" dirty="0" smtClean="0"/>
              <a:t>   Recorder:  </a:t>
            </a:r>
            <a:r>
              <a:rPr lang="en-US" dirty="0">
                <a:solidFill>
                  <a:srgbClr val="C00000"/>
                </a:solidFill>
              </a:rPr>
              <a:t>R</a:t>
            </a:r>
            <a:r>
              <a:rPr lang="en-US" dirty="0" smtClean="0">
                <a:solidFill>
                  <a:srgbClr val="C00000"/>
                </a:solidFill>
              </a:rPr>
              <a:t>ecords responses</a:t>
            </a:r>
          </a:p>
          <a:p>
            <a:pPr marL="514350" indent="-514350">
              <a:buFont typeface="Arial" panose="020B0604020202020204" pitchFamily="34" charset="0"/>
              <a:buAutoNum type="arabicParenBoth"/>
            </a:pPr>
            <a:r>
              <a:rPr lang="en-US" b="1" dirty="0" smtClean="0"/>
              <a:t>   Facilitator</a:t>
            </a:r>
            <a:r>
              <a:rPr lang="en-US" b="1" dirty="0"/>
              <a:t>:</a:t>
            </a:r>
            <a:r>
              <a:rPr lang="en-US" dirty="0"/>
              <a:t>  </a:t>
            </a:r>
            <a:r>
              <a:rPr lang="en-US" dirty="0">
                <a:solidFill>
                  <a:srgbClr val="C00000"/>
                </a:solidFill>
              </a:rPr>
              <a:t>Leads the activity</a:t>
            </a:r>
          </a:p>
          <a:p>
            <a:pPr>
              <a:buNone/>
            </a:pPr>
            <a:r>
              <a:rPr lang="en-US" b="1" dirty="0" smtClean="0"/>
              <a:t>(3/5)Coach:</a:t>
            </a:r>
            <a:r>
              <a:rPr lang="en-US" dirty="0" smtClean="0"/>
              <a:t>  </a:t>
            </a:r>
            <a:r>
              <a:rPr lang="en-US" dirty="0">
                <a:solidFill>
                  <a:srgbClr val="C00000"/>
                </a:solidFill>
              </a:rPr>
              <a:t>R</a:t>
            </a:r>
            <a:r>
              <a:rPr lang="en-US" dirty="0" smtClean="0">
                <a:solidFill>
                  <a:srgbClr val="C00000"/>
                </a:solidFill>
              </a:rPr>
              <a:t>eminds the group of the Learning            	Community Standard:</a:t>
            </a:r>
          </a:p>
          <a:p>
            <a:pPr>
              <a:buNone/>
            </a:pPr>
            <a:r>
              <a:rPr lang="en-US" dirty="0"/>
              <a:t>	</a:t>
            </a:r>
            <a:r>
              <a:rPr lang="en-US" dirty="0" smtClean="0"/>
              <a:t>		 “</a:t>
            </a:r>
            <a:r>
              <a:rPr lang="en-US" i="1" dirty="0" smtClean="0"/>
              <a:t>Engage with Enthusiasm</a:t>
            </a:r>
            <a:r>
              <a:rPr lang="en-US" dirty="0" smtClean="0"/>
              <a:t>”</a:t>
            </a:r>
          </a:p>
          <a:p>
            <a:pPr>
              <a:buNone/>
            </a:pPr>
            <a:r>
              <a:rPr lang="en-US" b="1" dirty="0" smtClean="0"/>
              <a:t>(4)    Data Manager:</a:t>
            </a:r>
            <a:r>
              <a:rPr lang="en-US" dirty="0" smtClean="0"/>
              <a:t>  </a:t>
            </a:r>
            <a:r>
              <a:rPr lang="en-US" dirty="0">
                <a:solidFill>
                  <a:srgbClr val="C00000"/>
                </a:solidFill>
              </a:rPr>
              <a:t>M</a:t>
            </a:r>
            <a:r>
              <a:rPr lang="en-US" dirty="0" smtClean="0">
                <a:solidFill>
                  <a:srgbClr val="C00000"/>
                </a:solidFill>
              </a:rPr>
              <a:t>onitors time for the activity</a:t>
            </a:r>
          </a:p>
          <a:p>
            <a:pPr>
              <a:buNone/>
            </a:pPr>
            <a:endParaRPr lang="en-US" dirty="0"/>
          </a:p>
        </p:txBody>
      </p:sp>
      <p:sp>
        <p:nvSpPr>
          <p:cNvPr id="4" name="Rectangle 1"/>
          <p:cNvSpPr txBox="1">
            <a:spLocks noChangeArrowheads="1"/>
          </p:cNvSpPr>
          <p:nvPr/>
        </p:nvSpPr>
        <p:spPr>
          <a:xfrm>
            <a:off x="-14068" y="228599"/>
            <a:ext cx="9144000" cy="646331"/>
          </a:xfrm>
          <a:prstGeom prst="rect">
            <a:avLst/>
          </a:prstGeom>
          <a:solidFill>
            <a:srgbClr val="CCFF99"/>
          </a:solidFill>
        </p:spPr>
        <p:txBody>
          <a:bodyPr vert="horz" wrap="square" lIns="91440" tIns="45720" rIns="91440" bIns="45720" rtlCol="0" anchor="ctr">
            <a:spAutoFit/>
          </a:bodyPr>
          <a:lstStyle/>
          <a:p>
            <a:pPr lvl="0" algn="ctr">
              <a:spcBef>
                <a:spcPct val="50000"/>
              </a:spcBef>
            </a:pPr>
            <a:r>
              <a:rPr lang="en-US" sz="3600" b="1" dirty="0" smtClean="0">
                <a:ln>
                  <a:solidFill>
                    <a:srgbClr val="C00000"/>
                  </a:solidFill>
                </a:ln>
                <a:solidFill>
                  <a:srgbClr val="C00000"/>
                </a:solidFill>
              </a:rPr>
              <a:t>Question Cue Card:  </a:t>
            </a:r>
            <a:r>
              <a:rPr kumimoji="0" lang="en-US" sz="3600" b="1" i="0" u="none" strike="noStrike" kern="1200" cap="none" spc="0" normalizeH="0" baseline="0" noProof="0" dirty="0" smtClean="0">
                <a:ln>
                  <a:solidFill>
                    <a:srgbClr val="C00000"/>
                  </a:solidFill>
                </a:ln>
                <a:effectLst/>
                <a:uLnTx/>
                <a:uFillTx/>
                <a:latin typeface="+mj-lt"/>
                <a:ea typeface="+mj-ea"/>
                <a:cs typeface="+mj-cs"/>
              </a:rPr>
              <a:t>Roles</a:t>
            </a:r>
            <a:endParaRPr kumimoji="0" lang="en-US" sz="3600" b="1" i="1" u="none" strike="noStrike" kern="1200" cap="none" spc="0" normalizeH="0" baseline="0" noProof="0" dirty="0" smtClean="0">
              <a:ln>
                <a:solidFill>
                  <a:srgbClr val="FFFF00"/>
                </a:solidFill>
              </a:ln>
              <a:effectLst/>
              <a:uLnTx/>
              <a:uFillTx/>
              <a:latin typeface="+mj-lt"/>
              <a:ea typeface="+mj-ea"/>
              <a:cs typeface="+mj-cs"/>
            </a:endParaRPr>
          </a:p>
        </p:txBody>
      </p:sp>
      <p:sp>
        <p:nvSpPr>
          <p:cNvPr id="5" name="Horizontal Scroll 4"/>
          <p:cNvSpPr/>
          <p:nvPr/>
        </p:nvSpPr>
        <p:spPr>
          <a:xfrm>
            <a:off x="60583" y="1995"/>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066800"/>
            <a:ext cx="1092725" cy="5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C:\Users\kmainze1\AppData\Local\Microsoft\Windows\Temporary Internet Files\Content.IE5\OQ94SBZE\MC90043485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4196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pic>
        <p:nvPicPr>
          <p:cNvPr id="8"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67858">
            <a:off x="803227" y="3966767"/>
            <a:ext cx="1784348" cy="178434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3" name="Rectangle 12"/>
          <p:cNvSpPr/>
          <p:nvPr/>
        </p:nvSpPr>
        <p:spPr>
          <a:xfrm>
            <a:off x="2853326" y="3657600"/>
            <a:ext cx="5768734" cy="523220"/>
          </a:xfrm>
          <a:prstGeom prst="rect">
            <a:avLst/>
          </a:prstGeom>
          <a:solidFill>
            <a:srgbClr val="FFCCFF"/>
          </a:solidFill>
        </p:spPr>
        <p:txBody>
          <a:bodyPr wrap="square">
            <a:spAutoFit/>
          </a:bodyPr>
          <a:lstStyle/>
          <a:p>
            <a:pPr algn="ctr"/>
            <a:r>
              <a:rPr lang="en-US" sz="2800" b="1" i="1" dirty="0" smtClean="0">
                <a:solidFill>
                  <a:srgbClr val="CC0099"/>
                </a:solidFill>
              </a:rPr>
              <a:t>High </a:t>
            </a:r>
            <a:r>
              <a:rPr lang="en-US" sz="2800" b="1" i="1" dirty="0">
                <a:solidFill>
                  <a:srgbClr val="CC0099"/>
                </a:solidFill>
              </a:rPr>
              <a:t>Performance </a:t>
            </a:r>
            <a:r>
              <a:rPr lang="en-US" sz="2800" b="1" i="1" dirty="0" smtClean="0">
                <a:solidFill>
                  <a:srgbClr val="CC0099"/>
                </a:solidFill>
              </a:rPr>
              <a:t>Teaming </a:t>
            </a:r>
            <a:r>
              <a:rPr lang="en-US" sz="2800" b="1" i="1" dirty="0">
                <a:solidFill>
                  <a:srgbClr val="CC0099"/>
                </a:solidFill>
              </a:rPr>
              <a:t>Principles</a:t>
            </a:r>
          </a:p>
        </p:txBody>
      </p:sp>
      <p:sp>
        <p:nvSpPr>
          <p:cNvPr id="18" name="TextBox 17"/>
          <p:cNvSpPr txBox="1"/>
          <p:nvPr/>
        </p:nvSpPr>
        <p:spPr>
          <a:xfrm>
            <a:off x="1750731" y="1600200"/>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PRESENTATION </a:t>
            </a:r>
          </a:p>
        </p:txBody>
      </p:sp>
      <p:sp>
        <p:nvSpPr>
          <p:cNvPr id="21" name="Hexagon 20"/>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2" name="Rectangle 11"/>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61816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a:off x="2971800" y="3962400"/>
            <a:ext cx="2575459" cy="2243053"/>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0" name="Group 9"/>
          <p:cNvGrpSpPr/>
          <p:nvPr/>
        </p:nvGrpSpPr>
        <p:grpSpPr>
          <a:xfrm>
            <a:off x="457200" y="304800"/>
            <a:ext cx="8153400" cy="1295400"/>
            <a:chOff x="457200" y="76200"/>
            <a:chExt cx="8153400" cy="1295400"/>
          </a:xfrm>
        </p:grpSpPr>
        <p:sp>
          <p:nvSpPr>
            <p:cNvPr id="13" name="Flowchart: Process 1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High Performance </a:t>
              </a:r>
            </a:p>
            <a:p>
              <a:pPr algn="ctr"/>
              <a:r>
                <a:rPr lang="en-US" sz="3600" b="1" dirty="0" smtClean="0">
                  <a:solidFill>
                    <a:schemeClr val="tx1"/>
                  </a:solidFill>
                </a:rPr>
                <a:t>Learning Teams</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7266418" y="206475"/>
              <a:ext cx="1182221" cy="915401"/>
              <a:chOff x="7266418" y="206475"/>
              <a:chExt cx="1182221" cy="91540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9" name="Isosceles Triangle 38"/>
          <p:cNvSpPr/>
          <p:nvPr/>
        </p:nvSpPr>
        <p:spPr>
          <a:xfrm rot="3588061">
            <a:off x="3341696" y="1227130"/>
            <a:ext cx="2560038" cy="2235494"/>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7218517">
            <a:off x="4551110" y="2344482"/>
            <a:ext cx="2568335" cy="2162096"/>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722055" y="1808532"/>
            <a:ext cx="2558533" cy="2179147"/>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3596969">
            <a:off x="2049947" y="3430237"/>
            <a:ext cx="2575459" cy="2243053"/>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3104399"/>
            <a:ext cx="1431022" cy="584775"/>
          </a:xfrm>
          <a:prstGeom prst="rect">
            <a:avLst/>
          </a:prstGeom>
          <a:solidFill>
            <a:schemeClr val="bg1">
              <a:lumMod val="95000"/>
            </a:schemeClr>
          </a:solidFill>
        </p:spPr>
        <p:txBody>
          <a:bodyPr wrap="square" rtlCol="0">
            <a:spAutoFit/>
          </a:bodyPr>
          <a:lstStyle/>
          <a:p>
            <a:pPr algn="ctr"/>
            <a:r>
              <a:rPr lang="en-US" sz="1600" b="1" dirty="0" smtClean="0">
                <a:solidFill>
                  <a:schemeClr val="bg1">
                    <a:lumMod val="50000"/>
                  </a:schemeClr>
                </a:solidFill>
              </a:rPr>
              <a:t>Learning Groups</a:t>
            </a:r>
            <a:endParaRPr lang="en-US" sz="1600" b="1" dirty="0">
              <a:solidFill>
                <a:schemeClr val="bg1">
                  <a:lumMod val="50000"/>
                </a:schemeClr>
              </a:solidFill>
            </a:endParaRPr>
          </a:p>
        </p:txBody>
      </p:sp>
      <p:sp>
        <p:nvSpPr>
          <p:cNvPr id="7" name="Hexagon 6"/>
          <p:cNvSpPr/>
          <p:nvPr/>
        </p:nvSpPr>
        <p:spPr>
          <a:xfrm>
            <a:off x="4012295" y="3689174"/>
            <a:ext cx="579750" cy="59701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044412" y="3763634"/>
            <a:ext cx="577303" cy="369332"/>
          </a:xfrm>
          <a:prstGeom prst="rect">
            <a:avLst/>
          </a:prstGeom>
          <a:noFill/>
        </p:spPr>
        <p:txBody>
          <a:bodyPr wrap="square" rtlCol="0">
            <a:spAutoFit/>
          </a:bodyPr>
          <a:lstStyle/>
          <a:p>
            <a:r>
              <a:rPr lang="en-US" b="1" dirty="0" smtClean="0">
                <a:solidFill>
                  <a:srgbClr val="967200"/>
                </a:solidFill>
              </a:rPr>
              <a:t>UDL</a:t>
            </a:r>
            <a:endParaRPr lang="en-US" b="1" dirty="0">
              <a:solidFill>
                <a:srgbClr val="967200"/>
              </a:solidFill>
            </a:endParaRPr>
          </a:p>
        </p:txBody>
      </p:sp>
      <p:sp>
        <p:nvSpPr>
          <p:cNvPr id="32" name="Hexagon 3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20" name="Rectangle 1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22" name="Isosceles Triangle 21"/>
          <p:cNvSpPr/>
          <p:nvPr/>
        </p:nvSpPr>
        <p:spPr>
          <a:xfrm rot="3469332">
            <a:off x="4856737" y="2746633"/>
            <a:ext cx="3082777" cy="3280453"/>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069872" y="3987679"/>
            <a:ext cx="1543344" cy="1323439"/>
          </a:xfrm>
          <a:prstGeom prst="rect">
            <a:avLst/>
          </a:prstGeom>
          <a:solidFill>
            <a:srgbClr val="FFFFCC"/>
          </a:solidFill>
        </p:spPr>
        <p:txBody>
          <a:bodyPr wrap="square" rtlCol="0">
            <a:spAutoFit/>
          </a:bodyPr>
          <a:lstStyle/>
          <a:p>
            <a:pPr algn="ctr"/>
            <a:r>
              <a:rPr lang="en-US" sz="2000" b="1" dirty="0" smtClean="0">
                <a:solidFill>
                  <a:srgbClr val="CC00CC"/>
                </a:solidFill>
              </a:rPr>
              <a:t>High Performance Teaming</a:t>
            </a:r>
          </a:p>
          <a:p>
            <a:pPr algn="ctr"/>
            <a:r>
              <a:rPr lang="en-US" sz="2000" b="1" dirty="0" smtClean="0">
                <a:solidFill>
                  <a:srgbClr val="CC00CC"/>
                </a:solidFill>
              </a:rPr>
              <a:t>Principles </a:t>
            </a:r>
            <a:endParaRPr lang="en-US" sz="2000" b="1" dirty="0">
              <a:solidFill>
                <a:srgbClr val="CC00CC"/>
              </a:solidFill>
            </a:endParaRPr>
          </a:p>
        </p:txBody>
      </p:sp>
    </p:spTree>
    <p:extLst>
      <p:ext uri="{BB962C8B-B14F-4D97-AF65-F5344CB8AC3E}">
        <p14:creationId xmlns:p14="http://schemas.microsoft.com/office/powerpoint/2010/main" val="3481736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17" y="304800"/>
            <a:ext cx="9147517" cy="1066800"/>
          </a:xfrm>
          <a:solidFill>
            <a:srgbClr val="CC0099"/>
          </a:solidFill>
        </p:spPr>
        <p:txBody>
          <a:bodyPr anchor="t">
            <a:normAutofit fontScale="90000"/>
          </a:bodyPr>
          <a:lstStyle/>
          <a:p>
            <a:r>
              <a:rPr lang="en-US" sz="3600" b="1" dirty="0" smtClean="0"/>
              <a:t> </a:t>
            </a:r>
            <a:r>
              <a:rPr lang="en-US" sz="3600" b="1" dirty="0" smtClean="0">
                <a:solidFill>
                  <a:schemeClr val="bg1"/>
                </a:solidFill>
              </a:rPr>
              <a:t>HP Teaming Principles:                                </a:t>
            </a:r>
            <a:br>
              <a:rPr lang="en-US" sz="3600" b="1" dirty="0" smtClean="0">
                <a:solidFill>
                  <a:schemeClr val="bg1"/>
                </a:solidFill>
              </a:rPr>
            </a:br>
            <a:r>
              <a:rPr lang="en-US" sz="3600" b="1" i="1" dirty="0" smtClean="0">
                <a:solidFill>
                  <a:schemeClr val="bg1"/>
                </a:solidFill>
              </a:rPr>
              <a:t>21</a:t>
            </a:r>
            <a:r>
              <a:rPr lang="en-US" sz="3600" b="1" i="1" baseline="30000" dirty="0" smtClean="0">
                <a:solidFill>
                  <a:schemeClr val="bg1"/>
                </a:solidFill>
              </a:rPr>
              <a:t>st</a:t>
            </a:r>
            <a:r>
              <a:rPr lang="en-US" sz="3600" b="1" i="1" dirty="0" smtClean="0">
                <a:solidFill>
                  <a:schemeClr val="bg1"/>
                </a:solidFill>
              </a:rPr>
              <a:t> Century Learning Environment</a:t>
            </a:r>
          </a:p>
        </p:txBody>
      </p:sp>
      <p:sp>
        <p:nvSpPr>
          <p:cNvPr id="11267" name="Content Placeholder 2"/>
          <p:cNvSpPr>
            <a:spLocks noGrp="1"/>
          </p:cNvSpPr>
          <p:nvPr>
            <p:ph idx="1"/>
          </p:nvPr>
        </p:nvSpPr>
        <p:spPr>
          <a:xfrm>
            <a:off x="0" y="228600"/>
            <a:ext cx="685800" cy="1317863"/>
          </a:xfrm>
          <a:solidFill>
            <a:schemeClr val="tx1"/>
          </a:solidFill>
          <a:ln>
            <a:noFill/>
          </a:ln>
        </p:spPr>
        <p:txBody>
          <a:bodyPr/>
          <a:lstStyle/>
          <a:p>
            <a:pPr marL="0" indent="0">
              <a:buNone/>
              <a:defRPr/>
            </a:pPr>
            <a:r>
              <a:rPr lang="en-US" sz="5400" b="1" i="1" dirty="0" smtClean="0">
                <a:ln w="31550" cmpd="sng">
                  <a:solidFill>
                    <a:schemeClr val="bg1"/>
                  </a:solidFill>
                  <a:prstDash val="solid"/>
                </a:ln>
                <a:solidFill>
                  <a:srgbClr val="BC50A0"/>
                </a:solidFill>
                <a:effectLst>
                  <a:outerShdw blurRad="50800" dist="40000" dir="5400000" algn="tl" rotWithShape="0">
                    <a:srgbClr val="000000">
                      <a:shade val="5000"/>
                      <a:satMod val="120000"/>
                      <a:alpha val="33000"/>
                    </a:srgbClr>
                  </a:outerShdw>
                </a:effectLst>
              </a:rPr>
              <a:t>H</a:t>
            </a:r>
            <a:endParaRPr lang="en-US" sz="5400" b="1" i="1" dirty="0" smtClean="0">
              <a:ln w="31550" cmpd="sng">
                <a:solidFill>
                  <a:schemeClr val="bg1"/>
                </a:solidFill>
                <a:prstDash val="solid"/>
              </a:ln>
              <a:solidFill>
                <a:srgbClr val="CC0099"/>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pic>
        <p:nvPicPr>
          <p:cNvPr id="7180" name="Picture 12" descr="C:\Users\kmainze1\AppData\Local\Microsoft\Windows\Temporary Internet Files\Content.IE5\KGQC39FP\MC9002958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9771" y="1676400"/>
            <a:ext cx="2037030" cy="2809592"/>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Callout 2"/>
          <p:cNvSpPr/>
          <p:nvPr/>
        </p:nvSpPr>
        <p:spPr>
          <a:xfrm>
            <a:off x="2286000" y="4481626"/>
            <a:ext cx="4724400" cy="1547595"/>
          </a:xfrm>
          <a:prstGeom prst="upArrowCallout">
            <a:avLst/>
          </a:prstGeom>
          <a:solidFill>
            <a:srgbClr val="FAE2BE"/>
          </a:solidFill>
          <a:ln>
            <a:solidFill>
              <a:srgbClr val="F8D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57458" y="4961800"/>
            <a:ext cx="4652941" cy="646331"/>
          </a:xfrm>
          <a:prstGeom prst="rect">
            <a:avLst/>
          </a:prstGeom>
          <a:noFill/>
        </p:spPr>
        <p:txBody>
          <a:bodyPr wrap="square" lIns="91440" tIns="45720" rIns="91440" bIns="45720">
            <a:spAutoFit/>
          </a:bodyPr>
          <a:lstStyle/>
          <a:p>
            <a:pPr algn="ctr"/>
            <a:r>
              <a:rPr lang="en-US" sz="3600" b="1" cap="none" spc="0" dirty="0" smtClean="0">
                <a:ln w="1905"/>
                <a:solidFill>
                  <a:srgbClr val="CC0099"/>
                </a:solidFill>
                <a:effectLst>
                  <a:innerShdw blurRad="69850" dist="43180" dir="5400000">
                    <a:srgbClr val="000000">
                      <a:alpha val="65000"/>
                    </a:srgbClr>
                  </a:innerShdw>
                </a:effectLst>
              </a:rPr>
              <a:t>HP Teaming Principles</a:t>
            </a:r>
            <a:endParaRPr lang="en-US" sz="3600" b="1" cap="none" spc="0" dirty="0">
              <a:ln w="1905"/>
              <a:solidFill>
                <a:srgbClr val="CC0099"/>
              </a:solidFill>
              <a:effectLst>
                <a:innerShdw blurRad="69850" dist="43180" dir="5400000">
                  <a:srgbClr val="000000">
                    <a:alpha val="65000"/>
                  </a:srgbClr>
                </a:innerShdw>
              </a:effectLst>
            </a:endParaRPr>
          </a:p>
        </p:txBody>
      </p:sp>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28314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 calcmode="lin" valueType="num">
                                      <p:cBhvr additive="base">
                                        <p:cTn id="7" dur="500" fill="hold"/>
                                        <p:tgtEl>
                                          <p:spTgt spid="7180"/>
                                        </p:tgtEl>
                                        <p:attrNameLst>
                                          <p:attrName>ppt_x</p:attrName>
                                        </p:attrNameLst>
                                      </p:cBhvr>
                                      <p:tavLst>
                                        <p:tav tm="0">
                                          <p:val>
                                            <p:strVal val="#ppt_x"/>
                                          </p:val>
                                        </p:tav>
                                        <p:tav tm="100000">
                                          <p:val>
                                            <p:strVal val="#ppt_x"/>
                                          </p:val>
                                        </p:tav>
                                      </p:tavLst>
                                    </p:anim>
                                    <p:anim calcmode="lin" valueType="num">
                                      <p:cBhvr additive="base">
                                        <p:cTn id="8" dur="500" fill="hold"/>
                                        <p:tgtEl>
                                          <p:spTgt spid="71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PRESENTATION </a:t>
            </a:r>
          </a:p>
        </p:txBody>
      </p:sp>
      <p:pic>
        <p:nvPicPr>
          <p:cNvPr id="8"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67858">
            <a:off x="1056667" y="3075623"/>
            <a:ext cx="2358349" cy="235834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3" name="Hexagon 12"/>
          <p:cNvSpPr/>
          <p:nvPr/>
        </p:nvSpPr>
        <p:spPr>
          <a:xfrm>
            <a:off x="3847543" y="2667000"/>
            <a:ext cx="2934257" cy="2286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STRUCTURED COOPERATIVE LEARNING</a:t>
            </a:r>
          </a:p>
        </p:txBody>
      </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6" y="8020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925574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17" y="304800"/>
            <a:ext cx="9147517" cy="1066800"/>
          </a:xfrm>
          <a:solidFill>
            <a:srgbClr val="CC0099"/>
          </a:solidFill>
        </p:spPr>
        <p:txBody>
          <a:bodyPr anchor="t">
            <a:normAutofit/>
          </a:bodyPr>
          <a:lstStyle/>
          <a:p>
            <a:r>
              <a:rPr lang="en-US" sz="3600" b="1" dirty="0" smtClean="0"/>
              <a:t> </a:t>
            </a:r>
            <a:r>
              <a:rPr lang="en-US" sz="3600" b="1" dirty="0" smtClean="0">
                <a:solidFill>
                  <a:schemeClr val="bg1"/>
                </a:solidFill>
              </a:rPr>
              <a:t>HP Teaming Principles                               </a:t>
            </a:r>
            <a:endParaRPr lang="en-US" sz="3600" b="1" i="1" dirty="0" smtClean="0">
              <a:solidFill>
                <a:schemeClr val="bg1"/>
              </a:solidFill>
            </a:endParaRPr>
          </a:p>
        </p:txBody>
      </p:sp>
      <p:sp>
        <p:nvSpPr>
          <p:cNvPr id="11267" name="Content Placeholder 2"/>
          <p:cNvSpPr>
            <a:spLocks noGrp="1"/>
          </p:cNvSpPr>
          <p:nvPr>
            <p:ph idx="1"/>
          </p:nvPr>
        </p:nvSpPr>
        <p:spPr>
          <a:xfrm>
            <a:off x="0" y="228600"/>
            <a:ext cx="685800" cy="1317863"/>
          </a:xfrm>
          <a:solidFill>
            <a:schemeClr val="tx1"/>
          </a:solidFill>
          <a:ln>
            <a:noFill/>
          </a:ln>
        </p:spPr>
        <p:txBody>
          <a:bodyPr/>
          <a:lstStyle/>
          <a:p>
            <a:pPr marL="0" indent="0">
              <a:buNone/>
              <a:defRPr/>
            </a:pPr>
            <a:r>
              <a:rPr lang="en-US" sz="5400" b="1" i="1" dirty="0" smtClean="0">
                <a:ln w="31550" cmpd="sng">
                  <a:solidFill>
                    <a:schemeClr val="bg1"/>
                  </a:solidFill>
                  <a:prstDash val="solid"/>
                </a:ln>
                <a:solidFill>
                  <a:srgbClr val="BC50A0"/>
                </a:solidFill>
                <a:effectLst>
                  <a:outerShdw blurRad="50800" dist="40000" dir="5400000" algn="tl" rotWithShape="0">
                    <a:srgbClr val="000000">
                      <a:shade val="5000"/>
                      <a:satMod val="120000"/>
                      <a:alpha val="33000"/>
                    </a:srgbClr>
                  </a:outerShdw>
                </a:effectLst>
              </a:rPr>
              <a:t>H</a:t>
            </a:r>
            <a:endParaRPr lang="en-US" sz="5400" b="1" i="1" dirty="0" smtClean="0">
              <a:ln w="31550" cmpd="sng">
                <a:solidFill>
                  <a:schemeClr val="bg1"/>
                </a:solidFill>
                <a:prstDash val="solid"/>
              </a:ln>
              <a:solidFill>
                <a:srgbClr val="CC0099"/>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3" name="Up Arrow Callout 2"/>
          <p:cNvSpPr/>
          <p:nvPr/>
        </p:nvSpPr>
        <p:spPr>
          <a:xfrm rot="5400000">
            <a:off x="4036991" y="1808725"/>
            <a:ext cx="1908217" cy="2971800"/>
          </a:xfrm>
          <a:prstGeom prst="upArrowCallou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C:\Users\kmainze1\AppData\Local\Microsoft\Windows\Temporary Internet Files\Content.IE5\OQ94SBZE\MC900383558[1].wmf"/>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5715000" y="1972863"/>
            <a:ext cx="3336974" cy="2850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3335" y="2694460"/>
            <a:ext cx="1958939" cy="1200329"/>
          </a:xfrm>
          <a:prstGeom prst="rect">
            <a:avLst/>
          </a:prstGeom>
          <a:noFill/>
        </p:spPr>
        <p:txBody>
          <a:bodyPr wrap="square" rtlCol="0">
            <a:spAutoFit/>
          </a:bodyPr>
          <a:lstStyle/>
          <a:p>
            <a:pPr algn="ctr"/>
            <a:r>
              <a:rPr lang="en-US" sz="2400" b="1" dirty="0" smtClean="0">
                <a:solidFill>
                  <a:schemeClr val="bg1"/>
                </a:solidFill>
              </a:rPr>
              <a:t>LEARNING</a:t>
            </a:r>
          </a:p>
          <a:p>
            <a:pPr algn="ctr"/>
            <a:r>
              <a:rPr lang="en-US" sz="2400" b="1" dirty="0" smtClean="0">
                <a:solidFill>
                  <a:schemeClr val="bg1"/>
                </a:solidFill>
              </a:rPr>
              <a:t>&amp;</a:t>
            </a:r>
          </a:p>
          <a:p>
            <a:pPr algn="ctr"/>
            <a:r>
              <a:rPr lang="en-US" sz="2400" b="1" dirty="0" smtClean="0">
                <a:solidFill>
                  <a:schemeClr val="bg1"/>
                </a:solidFill>
              </a:rPr>
              <a:t>SUCCESS</a:t>
            </a:r>
            <a:endParaRPr lang="en-US" sz="2400" b="1" dirty="0">
              <a:solidFill>
                <a:schemeClr val="bg1"/>
              </a:solidFill>
            </a:endParaRPr>
          </a:p>
        </p:txBody>
      </p:sp>
      <p:sp>
        <p:nvSpPr>
          <p:cNvPr id="5" name="TextBox 4"/>
          <p:cNvSpPr txBox="1"/>
          <p:nvPr/>
        </p:nvSpPr>
        <p:spPr>
          <a:xfrm rot="20499486">
            <a:off x="7147023" y="3443634"/>
            <a:ext cx="862231" cy="523220"/>
          </a:xfrm>
          <a:prstGeom prst="rect">
            <a:avLst/>
          </a:prstGeom>
          <a:noFill/>
        </p:spPr>
        <p:txBody>
          <a:bodyPr wrap="square" rtlCol="0">
            <a:spAutoFit/>
          </a:bodyPr>
          <a:lstStyle/>
          <a:p>
            <a:pPr algn="ctr"/>
            <a:r>
              <a:rPr lang="en-US" sz="1400" b="1" dirty="0" smtClean="0">
                <a:solidFill>
                  <a:schemeClr val="bg1"/>
                </a:solidFill>
              </a:rPr>
              <a:t>Expert Learners</a:t>
            </a:r>
            <a:endParaRPr lang="en-US" sz="1400" b="1" dirty="0">
              <a:solidFill>
                <a:schemeClr val="bg1"/>
              </a:solidFill>
            </a:endParaRPr>
          </a:p>
        </p:txBody>
      </p:sp>
      <p:sp>
        <p:nvSpPr>
          <p:cNvPr id="10" name="Rectangle 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15" name="Up Arrow Callout 14"/>
          <p:cNvSpPr/>
          <p:nvPr/>
        </p:nvSpPr>
        <p:spPr>
          <a:xfrm rot="5400000">
            <a:off x="979368" y="1912142"/>
            <a:ext cx="1908217" cy="2971800"/>
          </a:xfrm>
          <a:prstGeom prst="upArrowCallou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63618" y="2272605"/>
            <a:ext cx="2955759" cy="1384995"/>
          </a:xfrm>
          <a:prstGeom prst="rect">
            <a:avLst/>
          </a:prstGeom>
          <a:noFill/>
        </p:spPr>
        <p:txBody>
          <a:bodyPr wrap="square" rtlCol="0">
            <a:spAutoFit/>
          </a:bodyPr>
          <a:lstStyle/>
          <a:p>
            <a:pPr algn="ctr"/>
            <a:r>
              <a:rPr lang="en-US" sz="2400" b="1" dirty="0" smtClean="0">
                <a:solidFill>
                  <a:schemeClr val="bg1"/>
                </a:solidFill>
              </a:rPr>
              <a:t>                                                </a:t>
            </a:r>
            <a:endParaRPr lang="en-US" sz="2400" b="1" dirty="0">
              <a:solidFill>
                <a:schemeClr val="bg1"/>
              </a:solidFill>
            </a:endParaRPr>
          </a:p>
          <a:p>
            <a:r>
              <a:rPr lang="en-US" sz="2400" b="1" dirty="0" smtClean="0">
                <a:solidFill>
                  <a:schemeClr val="bg1"/>
                </a:solidFill>
              </a:rPr>
              <a:t>          </a:t>
            </a:r>
          </a:p>
          <a:p>
            <a:r>
              <a:rPr lang="en-US" sz="3200" b="1" dirty="0">
                <a:solidFill>
                  <a:schemeClr val="bg1"/>
                </a:solidFill>
              </a:rPr>
              <a:t> </a:t>
            </a:r>
            <a:r>
              <a:rPr lang="en-US" sz="3600" b="1" dirty="0">
                <a:solidFill>
                  <a:schemeClr val="bg1"/>
                </a:solidFill>
              </a:rPr>
              <a:t>=</a:t>
            </a:r>
            <a:r>
              <a:rPr lang="en-US" sz="3200" b="1" dirty="0">
                <a:solidFill>
                  <a:schemeClr val="bg1"/>
                </a:solidFill>
              </a:rPr>
              <a:t> </a:t>
            </a:r>
            <a:r>
              <a:rPr lang="en-US" sz="3200" b="1" dirty="0" smtClean="0">
                <a:solidFill>
                  <a:schemeClr val="bg1"/>
                </a:solidFill>
              </a:rPr>
              <a:t> </a:t>
            </a:r>
            <a:r>
              <a:rPr lang="en-US" sz="2400" b="1" dirty="0" smtClean="0">
                <a:solidFill>
                  <a:schemeClr val="bg1"/>
                </a:solidFill>
              </a:rPr>
              <a:t>OPPORTUNITES</a:t>
            </a:r>
            <a:endParaRPr lang="en-US" sz="2400" b="1" dirty="0">
              <a:solidFill>
                <a:schemeClr val="bg1"/>
              </a:solidFill>
            </a:endParaRPr>
          </a:p>
        </p:txBody>
      </p:sp>
    </p:spTree>
    <p:extLst>
      <p:ext uri="{BB962C8B-B14F-4D97-AF65-F5344CB8AC3E}">
        <p14:creationId xmlns:p14="http://schemas.microsoft.com/office/powerpoint/2010/main" val="255489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313436"/>
            <a:ext cx="9144000" cy="905764"/>
          </a:xfrm>
          <a:solidFill>
            <a:srgbClr val="CC0099"/>
          </a:solidFill>
        </p:spPr>
        <p:txBody>
          <a:bodyPr anchor="t"/>
          <a:lstStyle/>
          <a:p>
            <a:r>
              <a:rPr lang="en-US" sz="3600" b="1" dirty="0" smtClean="0">
                <a:solidFill>
                  <a:schemeClr val="bg1"/>
                </a:solidFill>
              </a:rPr>
              <a:t>Six HP Teaming Principles</a:t>
            </a:r>
            <a:endParaRPr lang="en-US" sz="3600" b="1" i="1" dirty="0" smtClean="0">
              <a:solidFill>
                <a:schemeClr val="bg1"/>
              </a:solidFill>
            </a:endParaRPr>
          </a:p>
        </p:txBody>
      </p:sp>
      <p:sp>
        <p:nvSpPr>
          <p:cNvPr id="11267" name="Content Placeholder 2"/>
          <p:cNvSpPr>
            <a:spLocks noGrp="1"/>
          </p:cNvSpPr>
          <p:nvPr>
            <p:ph idx="1"/>
          </p:nvPr>
        </p:nvSpPr>
        <p:spPr>
          <a:xfrm>
            <a:off x="-10886" y="96723"/>
            <a:ext cx="685800" cy="1253948"/>
          </a:xfrm>
          <a:solidFill>
            <a:schemeClr val="tx1"/>
          </a:solidFill>
          <a:ln>
            <a:noFill/>
          </a:ln>
        </p:spPr>
        <p:txBody>
          <a:bodyPr/>
          <a:lstStyle/>
          <a:p>
            <a:pPr marL="0" indent="0">
              <a:buNone/>
              <a:defRPr/>
            </a:pPr>
            <a:r>
              <a:rPr lang="en-US" sz="5400" b="1" i="1" dirty="0" smtClean="0">
                <a:ln w="31550" cmpd="sng">
                  <a:solidFill>
                    <a:schemeClr val="bg1"/>
                  </a:solidFill>
                  <a:prstDash val="solid"/>
                </a:ln>
                <a:solidFill>
                  <a:srgbClr val="BC50A0"/>
                </a:solidFill>
                <a:effectLst>
                  <a:outerShdw blurRad="50800" dist="40000" dir="5400000" algn="tl" rotWithShape="0">
                    <a:srgbClr val="000000">
                      <a:shade val="5000"/>
                      <a:satMod val="120000"/>
                      <a:alpha val="33000"/>
                    </a:srgbClr>
                  </a:outerShdw>
                </a:effectLst>
              </a:rPr>
              <a:t>H</a:t>
            </a:r>
            <a:endParaRPr lang="en-US" sz="5400" b="1" i="1" dirty="0" smtClean="0">
              <a:ln w="31550" cmpd="sng">
                <a:solidFill>
                  <a:schemeClr val="bg1"/>
                </a:solidFill>
                <a:prstDash val="solid"/>
              </a:ln>
              <a:solidFill>
                <a:srgbClr val="CC0099"/>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graphicFrame>
        <p:nvGraphicFramePr>
          <p:cNvPr id="11" name="Diagram 10"/>
          <p:cNvGraphicFramePr/>
          <p:nvPr>
            <p:extLst>
              <p:ext uri="{D42A27DB-BD31-4B8C-83A1-F6EECF244321}">
                <p14:modId xmlns:p14="http://schemas.microsoft.com/office/powerpoint/2010/main" val="1796759985"/>
              </p:ext>
            </p:extLst>
          </p:nvPr>
        </p:nvGraphicFramePr>
        <p:xfrm>
          <a:off x="1518525" y="1828800"/>
          <a:ext cx="5664200" cy="4133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12" name="Diagram 11"/>
          <p:cNvGraphicFramePr/>
          <p:nvPr>
            <p:extLst>
              <p:ext uri="{D42A27DB-BD31-4B8C-83A1-F6EECF244321}">
                <p14:modId xmlns:p14="http://schemas.microsoft.com/office/powerpoint/2010/main" val="4261806273"/>
              </p:ext>
            </p:extLst>
          </p:nvPr>
        </p:nvGraphicFramePr>
        <p:xfrm>
          <a:off x="1518525" y="1828800"/>
          <a:ext cx="5664200" cy="41330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89908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91B83193-9BAE-47F7-97DB-8AE80F7589D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D666C67E-0D23-4519-8732-A91A3931869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E4D54869-9032-4669-AF57-A6980A20F77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dgm id="{A0517E7D-9D31-4224-B995-D2D9376090A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dgm id="{2C1124AB-20E4-4A2D-8974-A4BC2ADC967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CE89BAC4-0FA6-4ADB-B52D-DBB2DCA9F88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F235F067-E807-4CB6-8422-557361B2219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graphicEl>
                                              <a:dgm id="{58A319CD-AF3A-415A-BBC9-B8A98F17D44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graphicEl>
                                              <a:dgm id="{D0E5FA93-84D1-47B6-B2BC-A171628F4D4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C17D4064-444D-4D4A-B8C7-19B3BA052BA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graphicEl>
                                              <a:dgm id="{6BC48FCA-0F36-49F5-B4CD-85E99EA6FDF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graphicEl>
                                              <a:dgm id="{B0BB8CB3-EB79-45BE-86F3-1A46B9B6421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graphicEl>
                                              <a:dgm id="{C7C080AC-DBAF-479C-8E13-30C97A517F5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graphicEl>
                                              <a:dgm id="{91B83193-9BAE-47F7-97DB-8AE80F7589D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graphicEl>
                                              <a:dgm id="{D666C67E-0D23-4519-8732-A91A39318695}"/>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graphicEl>
                                              <a:dgm id="{E4D54869-9032-4669-AF57-A6980A20F770}"/>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graphicEl>
                                              <a:dgm id="{A0517E7D-9D31-4224-B995-D2D9376090A9}"/>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graphicEl>
                                              <a:dgm id="{2C1124AB-20E4-4A2D-8974-A4BC2ADC9675}"/>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graphicEl>
                                              <a:dgm id="{CE89BAC4-0FA6-4ADB-B52D-DBB2DCA9F88C}"/>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graphicEl>
                                              <a:dgm id="{F235F067-E807-4CB6-8422-557361B2219B}"/>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graphicEl>
                                              <a:dgm id="{58A319CD-AF3A-415A-BBC9-B8A98F17D440}"/>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graphicEl>
                                              <a:dgm id="{D0E5FA93-84D1-47B6-B2BC-A171628F4D44}"/>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graphicEl>
                                              <a:dgm id="{C17D4064-444D-4D4A-B8C7-19B3BA052BAA}"/>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
                                            <p:graphicEl>
                                              <a:dgm id="{6BC48FCA-0F36-49F5-B4CD-85E99EA6FDFE}"/>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
                                            <p:graphicEl>
                                              <a:dgm id="{B0BB8CB3-EB79-45BE-86F3-1A46B9B64214}"/>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graphicEl>
                                              <a:dgm id="{C7C080AC-DBAF-479C-8E13-30C97A517F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Graphic spid="12"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 y="313436"/>
            <a:ext cx="9143999" cy="753364"/>
          </a:xfrm>
          <a:solidFill>
            <a:srgbClr val="CC0099"/>
          </a:solidFill>
        </p:spPr>
        <p:txBody>
          <a:bodyPr anchor="t"/>
          <a:lstStyle/>
          <a:p>
            <a:r>
              <a:rPr lang="en-US" sz="3600" b="1" dirty="0" smtClean="0">
                <a:solidFill>
                  <a:schemeClr val="bg1"/>
                </a:solidFill>
              </a:rPr>
              <a:t>Six HP Teaming Principles</a:t>
            </a:r>
            <a:endParaRPr lang="en-US" sz="3600" b="1" i="1" dirty="0" smtClean="0">
              <a:solidFill>
                <a:schemeClr val="bg1"/>
              </a:solidFill>
            </a:endParaRPr>
          </a:p>
        </p:txBody>
      </p:sp>
      <p:sp>
        <p:nvSpPr>
          <p:cNvPr id="11267" name="Content Placeholder 2"/>
          <p:cNvSpPr>
            <a:spLocks noGrp="1"/>
          </p:cNvSpPr>
          <p:nvPr>
            <p:ph idx="1"/>
          </p:nvPr>
        </p:nvSpPr>
        <p:spPr>
          <a:xfrm>
            <a:off x="0" y="127000"/>
            <a:ext cx="685800" cy="1016000"/>
          </a:xfrm>
          <a:solidFill>
            <a:schemeClr val="tx1"/>
          </a:solidFill>
          <a:ln>
            <a:noFill/>
          </a:ln>
        </p:spPr>
        <p:txBody>
          <a:bodyPr/>
          <a:lstStyle/>
          <a:p>
            <a:pPr marL="0" indent="0">
              <a:buNone/>
              <a:defRPr/>
            </a:pPr>
            <a:r>
              <a:rPr lang="en-US" sz="5400" b="1" i="1" dirty="0" smtClean="0">
                <a:ln w="31550" cmpd="sng">
                  <a:solidFill>
                    <a:schemeClr val="bg1"/>
                  </a:solidFill>
                  <a:prstDash val="solid"/>
                </a:ln>
                <a:solidFill>
                  <a:srgbClr val="BC50A0"/>
                </a:solidFill>
                <a:effectLst>
                  <a:outerShdw blurRad="50800" dist="40000" dir="5400000" algn="tl" rotWithShape="0">
                    <a:srgbClr val="000000">
                      <a:shade val="5000"/>
                      <a:satMod val="120000"/>
                      <a:alpha val="33000"/>
                    </a:srgbClr>
                  </a:outerShdw>
                </a:effectLst>
              </a:rPr>
              <a:t>H</a:t>
            </a:r>
            <a:endParaRPr lang="en-US" sz="5400" b="1" i="1" dirty="0" smtClean="0">
              <a:ln w="31550" cmpd="sng">
                <a:solidFill>
                  <a:schemeClr val="bg1"/>
                </a:solidFill>
                <a:prstDash val="solid"/>
              </a:ln>
              <a:solidFill>
                <a:srgbClr val="CC0099"/>
              </a:solidFill>
              <a:effectLst>
                <a:outerShdw blurRad="50800" dist="40000" dir="5400000" algn="tl" rotWithShape="0">
                  <a:srgbClr val="000000">
                    <a:shade val="5000"/>
                    <a:satMod val="120000"/>
                    <a:alpha val="33000"/>
                  </a:srgbClr>
                </a:outerShdw>
              </a:effectLst>
            </a:endParaRPr>
          </a:p>
          <a:p>
            <a:pPr marL="0" inden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None/>
              <a:defRPr/>
            </a:pPr>
            <a:endParaRPr lang="en-US" sz="5400" dirty="0" smtClean="0"/>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2855840710"/>
              </p:ext>
            </p:extLst>
          </p:nvPr>
        </p:nvGraphicFramePr>
        <p:xfrm>
          <a:off x="1411156" y="1340366"/>
          <a:ext cx="6248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495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0B1AB08A-C046-4000-9809-73C9B0CC19D2}"/>
                                            </p:graphicEl>
                                          </p:spTgt>
                                        </p:tgtEl>
                                        <p:attrNameLst>
                                          <p:attrName>style.visibility</p:attrName>
                                        </p:attrNameLst>
                                      </p:cBhvr>
                                      <p:to>
                                        <p:strVal val="visible"/>
                                      </p:to>
                                    </p:set>
                                    <p:animEffect transition="in" filter="fade">
                                      <p:cBhvr>
                                        <p:cTn id="7" dur="1000"/>
                                        <p:tgtEl>
                                          <p:spTgt spid="8">
                                            <p:graphicEl>
                                              <a:dgm id="{0B1AB08A-C046-4000-9809-73C9B0CC19D2}"/>
                                            </p:graphicEl>
                                          </p:spTgt>
                                        </p:tgtEl>
                                      </p:cBhvr>
                                    </p:animEffect>
                                    <p:anim calcmode="lin" valueType="num">
                                      <p:cBhvr>
                                        <p:cTn id="8" dur="1000" fill="hold"/>
                                        <p:tgtEl>
                                          <p:spTgt spid="8">
                                            <p:graphicEl>
                                              <a:dgm id="{0B1AB08A-C046-4000-9809-73C9B0CC19D2}"/>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0B1AB08A-C046-4000-9809-73C9B0CC19D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D461B830-B2E0-4ABA-84DD-47A7D265A046}"/>
                                            </p:graphicEl>
                                          </p:spTgt>
                                        </p:tgtEl>
                                        <p:attrNameLst>
                                          <p:attrName>style.visibility</p:attrName>
                                        </p:attrNameLst>
                                      </p:cBhvr>
                                      <p:to>
                                        <p:strVal val="visible"/>
                                      </p:to>
                                    </p:set>
                                    <p:animEffect transition="in" filter="fade">
                                      <p:cBhvr>
                                        <p:cTn id="14" dur="1000"/>
                                        <p:tgtEl>
                                          <p:spTgt spid="8">
                                            <p:graphicEl>
                                              <a:dgm id="{D461B830-B2E0-4ABA-84DD-47A7D265A046}"/>
                                            </p:graphicEl>
                                          </p:spTgt>
                                        </p:tgtEl>
                                      </p:cBhvr>
                                    </p:animEffect>
                                    <p:anim calcmode="lin" valueType="num">
                                      <p:cBhvr>
                                        <p:cTn id="15" dur="1000" fill="hold"/>
                                        <p:tgtEl>
                                          <p:spTgt spid="8">
                                            <p:graphicEl>
                                              <a:dgm id="{D461B830-B2E0-4ABA-84DD-47A7D265A046}"/>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D461B830-B2E0-4ABA-84DD-47A7D265A04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9325797D-63A8-47C4-A990-9530BCB14FDF}"/>
                                            </p:graphicEl>
                                          </p:spTgt>
                                        </p:tgtEl>
                                        <p:attrNameLst>
                                          <p:attrName>style.visibility</p:attrName>
                                        </p:attrNameLst>
                                      </p:cBhvr>
                                      <p:to>
                                        <p:strVal val="visible"/>
                                      </p:to>
                                    </p:set>
                                    <p:animEffect transition="in" filter="fade">
                                      <p:cBhvr>
                                        <p:cTn id="21" dur="1000"/>
                                        <p:tgtEl>
                                          <p:spTgt spid="8">
                                            <p:graphicEl>
                                              <a:dgm id="{9325797D-63A8-47C4-A990-9530BCB14FDF}"/>
                                            </p:graphicEl>
                                          </p:spTgt>
                                        </p:tgtEl>
                                      </p:cBhvr>
                                    </p:animEffect>
                                    <p:anim calcmode="lin" valueType="num">
                                      <p:cBhvr>
                                        <p:cTn id="22" dur="1000" fill="hold"/>
                                        <p:tgtEl>
                                          <p:spTgt spid="8">
                                            <p:graphicEl>
                                              <a:dgm id="{9325797D-63A8-47C4-A990-9530BCB14FDF}"/>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9325797D-63A8-47C4-A990-9530BCB14FD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graphicEl>
                                              <a:dgm id="{1B40A69C-7AB6-40DC-BD12-FBC96E3C64FA}"/>
                                            </p:graphicEl>
                                          </p:spTgt>
                                        </p:tgtEl>
                                        <p:attrNameLst>
                                          <p:attrName>style.visibility</p:attrName>
                                        </p:attrNameLst>
                                      </p:cBhvr>
                                      <p:to>
                                        <p:strVal val="visible"/>
                                      </p:to>
                                    </p:set>
                                    <p:animEffect transition="in" filter="fade">
                                      <p:cBhvr>
                                        <p:cTn id="28" dur="1000"/>
                                        <p:tgtEl>
                                          <p:spTgt spid="8">
                                            <p:graphicEl>
                                              <a:dgm id="{1B40A69C-7AB6-40DC-BD12-FBC96E3C64FA}"/>
                                            </p:graphicEl>
                                          </p:spTgt>
                                        </p:tgtEl>
                                      </p:cBhvr>
                                    </p:animEffect>
                                    <p:anim calcmode="lin" valueType="num">
                                      <p:cBhvr>
                                        <p:cTn id="29" dur="1000" fill="hold"/>
                                        <p:tgtEl>
                                          <p:spTgt spid="8">
                                            <p:graphicEl>
                                              <a:dgm id="{1B40A69C-7AB6-40DC-BD12-FBC96E3C64FA}"/>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1B40A69C-7AB6-40DC-BD12-FBC96E3C64F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graphicEl>
                                              <a:dgm id="{F30D12A9-965D-4001-93B0-7A6A4DA79390}"/>
                                            </p:graphicEl>
                                          </p:spTgt>
                                        </p:tgtEl>
                                        <p:attrNameLst>
                                          <p:attrName>style.visibility</p:attrName>
                                        </p:attrNameLst>
                                      </p:cBhvr>
                                      <p:to>
                                        <p:strVal val="visible"/>
                                      </p:to>
                                    </p:set>
                                    <p:animEffect transition="in" filter="fade">
                                      <p:cBhvr>
                                        <p:cTn id="35" dur="1000"/>
                                        <p:tgtEl>
                                          <p:spTgt spid="8">
                                            <p:graphicEl>
                                              <a:dgm id="{F30D12A9-965D-4001-93B0-7A6A4DA79390}"/>
                                            </p:graphicEl>
                                          </p:spTgt>
                                        </p:tgtEl>
                                      </p:cBhvr>
                                    </p:animEffect>
                                    <p:anim calcmode="lin" valueType="num">
                                      <p:cBhvr>
                                        <p:cTn id="36" dur="1000" fill="hold"/>
                                        <p:tgtEl>
                                          <p:spTgt spid="8">
                                            <p:graphicEl>
                                              <a:dgm id="{F30D12A9-965D-4001-93B0-7A6A4DA79390}"/>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F30D12A9-965D-4001-93B0-7A6A4DA7939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graphicEl>
                                              <a:dgm id="{2989AE1B-B3A9-45CA-93C5-D7F5928BECE8}"/>
                                            </p:graphicEl>
                                          </p:spTgt>
                                        </p:tgtEl>
                                        <p:attrNameLst>
                                          <p:attrName>style.visibility</p:attrName>
                                        </p:attrNameLst>
                                      </p:cBhvr>
                                      <p:to>
                                        <p:strVal val="visible"/>
                                      </p:to>
                                    </p:set>
                                    <p:animEffect transition="in" filter="fade">
                                      <p:cBhvr>
                                        <p:cTn id="42" dur="1000"/>
                                        <p:tgtEl>
                                          <p:spTgt spid="8">
                                            <p:graphicEl>
                                              <a:dgm id="{2989AE1B-B3A9-45CA-93C5-D7F5928BECE8}"/>
                                            </p:graphicEl>
                                          </p:spTgt>
                                        </p:tgtEl>
                                      </p:cBhvr>
                                    </p:animEffect>
                                    <p:anim calcmode="lin" valueType="num">
                                      <p:cBhvr>
                                        <p:cTn id="43" dur="1000" fill="hold"/>
                                        <p:tgtEl>
                                          <p:spTgt spid="8">
                                            <p:graphicEl>
                                              <a:dgm id="{2989AE1B-B3A9-45CA-93C5-D7F5928BECE8}"/>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2989AE1B-B3A9-45CA-93C5-D7F5928BECE8}"/>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graphicEl>
                                              <a:dgm id="{ACA0B4E3-8A97-4379-A6D0-8E9C8284389B}"/>
                                            </p:graphicEl>
                                          </p:spTgt>
                                        </p:tgtEl>
                                        <p:attrNameLst>
                                          <p:attrName>style.visibility</p:attrName>
                                        </p:attrNameLst>
                                      </p:cBhvr>
                                      <p:to>
                                        <p:strVal val="visible"/>
                                      </p:to>
                                    </p:set>
                                    <p:animEffect transition="in" filter="fade">
                                      <p:cBhvr>
                                        <p:cTn id="49" dur="1000"/>
                                        <p:tgtEl>
                                          <p:spTgt spid="8">
                                            <p:graphicEl>
                                              <a:dgm id="{ACA0B4E3-8A97-4379-A6D0-8E9C8284389B}"/>
                                            </p:graphicEl>
                                          </p:spTgt>
                                        </p:tgtEl>
                                      </p:cBhvr>
                                    </p:animEffect>
                                    <p:anim calcmode="lin" valueType="num">
                                      <p:cBhvr>
                                        <p:cTn id="50" dur="1000" fill="hold"/>
                                        <p:tgtEl>
                                          <p:spTgt spid="8">
                                            <p:graphicEl>
                                              <a:dgm id="{ACA0B4E3-8A97-4379-A6D0-8E9C8284389B}"/>
                                            </p:graphicEl>
                                          </p:spTgt>
                                        </p:tgtEl>
                                        <p:attrNameLst>
                                          <p:attrName>ppt_x</p:attrName>
                                        </p:attrNameLst>
                                      </p:cBhvr>
                                      <p:tavLst>
                                        <p:tav tm="0">
                                          <p:val>
                                            <p:strVal val="#ppt_x"/>
                                          </p:val>
                                        </p:tav>
                                        <p:tav tm="100000">
                                          <p:val>
                                            <p:strVal val="#ppt_x"/>
                                          </p:val>
                                        </p:tav>
                                      </p:tavLst>
                                    </p:anim>
                                    <p:anim calcmode="lin" valueType="num">
                                      <p:cBhvr>
                                        <p:cTn id="51" dur="1000" fill="hold"/>
                                        <p:tgtEl>
                                          <p:spTgt spid="8">
                                            <p:graphicEl>
                                              <a:dgm id="{ACA0B4E3-8A97-4379-A6D0-8E9C8284389B}"/>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graphicEl>
                                              <a:dgm id="{5FD5C56D-5B76-440D-9451-EA190591737D}"/>
                                            </p:graphicEl>
                                          </p:spTgt>
                                        </p:tgtEl>
                                        <p:attrNameLst>
                                          <p:attrName>style.visibility</p:attrName>
                                        </p:attrNameLst>
                                      </p:cBhvr>
                                      <p:to>
                                        <p:strVal val="visible"/>
                                      </p:to>
                                    </p:set>
                                    <p:animEffect transition="in" filter="fade">
                                      <p:cBhvr>
                                        <p:cTn id="56" dur="1000"/>
                                        <p:tgtEl>
                                          <p:spTgt spid="8">
                                            <p:graphicEl>
                                              <a:dgm id="{5FD5C56D-5B76-440D-9451-EA190591737D}"/>
                                            </p:graphicEl>
                                          </p:spTgt>
                                        </p:tgtEl>
                                      </p:cBhvr>
                                    </p:animEffect>
                                    <p:anim calcmode="lin" valueType="num">
                                      <p:cBhvr>
                                        <p:cTn id="57" dur="1000" fill="hold"/>
                                        <p:tgtEl>
                                          <p:spTgt spid="8">
                                            <p:graphicEl>
                                              <a:dgm id="{5FD5C56D-5B76-440D-9451-EA190591737D}"/>
                                            </p:graphicEl>
                                          </p:spTgt>
                                        </p:tgtEl>
                                        <p:attrNameLst>
                                          <p:attrName>ppt_x</p:attrName>
                                        </p:attrNameLst>
                                      </p:cBhvr>
                                      <p:tavLst>
                                        <p:tav tm="0">
                                          <p:val>
                                            <p:strVal val="#ppt_x"/>
                                          </p:val>
                                        </p:tav>
                                        <p:tav tm="100000">
                                          <p:val>
                                            <p:strVal val="#ppt_x"/>
                                          </p:val>
                                        </p:tav>
                                      </p:tavLst>
                                    </p:anim>
                                    <p:anim calcmode="lin" valueType="num">
                                      <p:cBhvr>
                                        <p:cTn id="58" dur="1000" fill="hold"/>
                                        <p:tgtEl>
                                          <p:spTgt spid="8">
                                            <p:graphicEl>
                                              <a:dgm id="{5FD5C56D-5B76-440D-9451-EA190591737D}"/>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graphicEl>
                                              <a:dgm id="{1D7C5BCD-119B-4750-8D77-3468ADD9371C}"/>
                                            </p:graphicEl>
                                          </p:spTgt>
                                        </p:tgtEl>
                                        <p:attrNameLst>
                                          <p:attrName>style.visibility</p:attrName>
                                        </p:attrNameLst>
                                      </p:cBhvr>
                                      <p:to>
                                        <p:strVal val="visible"/>
                                      </p:to>
                                    </p:set>
                                    <p:animEffect transition="in" filter="fade">
                                      <p:cBhvr>
                                        <p:cTn id="63" dur="1000"/>
                                        <p:tgtEl>
                                          <p:spTgt spid="8">
                                            <p:graphicEl>
                                              <a:dgm id="{1D7C5BCD-119B-4750-8D77-3468ADD9371C}"/>
                                            </p:graphicEl>
                                          </p:spTgt>
                                        </p:tgtEl>
                                      </p:cBhvr>
                                    </p:animEffect>
                                    <p:anim calcmode="lin" valueType="num">
                                      <p:cBhvr>
                                        <p:cTn id="64" dur="1000" fill="hold"/>
                                        <p:tgtEl>
                                          <p:spTgt spid="8">
                                            <p:graphicEl>
                                              <a:dgm id="{1D7C5BCD-119B-4750-8D77-3468ADD9371C}"/>
                                            </p:graphicEl>
                                          </p:spTgt>
                                        </p:tgtEl>
                                        <p:attrNameLst>
                                          <p:attrName>ppt_x</p:attrName>
                                        </p:attrNameLst>
                                      </p:cBhvr>
                                      <p:tavLst>
                                        <p:tav tm="0">
                                          <p:val>
                                            <p:strVal val="#ppt_x"/>
                                          </p:val>
                                        </p:tav>
                                        <p:tav tm="100000">
                                          <p:val>
                                            <p:strVal val="#ppt_x"/>
                                          </p:val>
                                        </p:tav>
                                      </p:tavLst>
                                    </p:anim>
                                    <p:anim calcmode="lin" valueType="num">
                                      <p:cBhvr>
                                        <p:cTn id="65" dur="1000" fill="hold"/>
                                        <p:tgtEl>
                                          <p:spTgt spid="8">
                                            <p:graphicEl>
                                              <a:dgm id="{1D7C5BCD-119B-4750-8D77-3468ADD9371C}"/>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graphicEl>
                                              <a:dgm id="{A1820196-CC72-4A12-B4AC-EBE7B519E5BB}"/>
                                            </p:graphicEl>
                                          </p:spTgt>
                                        </p:tgtEl>
                                        <p:attrNameLst>
                                          <p:attrName>style.visibility</p:attrName>
                                        </p:attrNameLst>
                                      </p:cBhvr>
                                      <p:to>
                                        <p:strVal val="visible"/>
                                      </p:to>
                                    </p:set>
                                    <p:animEffect transition="in" filter="fade">
                                      <p:cBhvr>
                                        <p:cTn id="70" dur="1000"/>
                                        <p:tgtEl>
                                          <p:spTgt spid="8">
                                            <p:graphicEl>
                                              <a:dgm id="{A1820196-CC72-4A12-B4AC-EBE7B519E5BB}"/>
                                            </p:graphicEl>
                                          </p:spTgt>
                                        </p:tgtEl>
                                      </p:cBhvr>
                                    </p:animEffect>
                                    <p:anim calcmode="lin" valueType="num">
                                      <p:cBhvr>
                                        <p:cTn id="71" dur="1000" fill="hold"/>
                                        <p:tgtEl>
                                          <p:spTgt spid="8">
                                            <p:graphicEl>
                                              <a:dgm id="{A1820196-CC72-4A12-B4AC-EBE7B519E5BB}"/>
                                            </p:graphicEl>
                                          </p:spTgt>
                                        </p:tgtEl>
                                        <p:attrNameLst>
                                          <p:attrName>ppt_x</p:attrName>
                                        </p:attrNameLst>
                                      </p:cBhvr>
                                      <p:tavLst>
                                        <p:tav tm="0">
                                          <p:val>
                                            <p:strVal val="#ppt_x"/>
                                          </p:val>
                                        </p:tav>
                                        <p:tav tm="100000">
                                          <p:val>
                                            <p:strVal val="#ppt_x"/>
                                          </p:val>
                                        </p:tav>
                                      </p:tavLst>
                                    </p:anim>
                                    <p:anim calcmode="lin" valueType="num">
                                      <p:cBhvr>
                                        <p:cTn id="72" dur="1000" fill="hold"/>
                                        <p:tgtEl>
                                          <p:spTgt spid="8">
                                            <p:graphicEl>
                                              <a:dgm id="{A1820196-CC72-4A12-B4AC-EBE7B519E5BB}"/>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graphicEl>
                                              <a:dgm id="{BF01B63B-71F7-4B6F-BCBE-E09A613E08AF}"/>
                                            </p:graphicEl>
                                          </p:spTgt>
                                        </p:tgtEl>
                                        <p:attrNameLst>
                                          <p:attrName>style.visibility</p:attrName>
                                        </p:attrNameLst>
                                      </p:cBhvr>
                                      <p:to>
                                        <p:strVal val="visible"/>
                                      </p:to>
                                    </p:set>
                                    <p:animEffect transition="in" filter="fade">
                                      <p:cBhvr>
                                        <p:cTn id="77" dur="1000"/>
                                        <p:tgtEl>
                                          <p:spTgt spid="8">
                                            <p:graphicEl>
                                              <a:dgm id="{BF01B63B-71F7-4B6F-BCBE-E09A613E08AF}"/>
                                            </p:graphicEl>
                                          </p:spTgt>
                                        </p:tgtEl>
                                      </p:cBhvr>
                                    </p:animEffect>
                                    <p:anim calcmode="lin" valueType="num">
                                      <p:cBhvr>
                                        <p:cTn id="78" dur="1000" fill="hold"/>
                                        <p:tgtEl>
                                          <p:spTgt spid="8">
                                            <p:graphicEl>
                                              <a:dgm id="{BF01B63B-71F7-4B6F-BCBE-E09A613E08AF}"/>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BF01B63B-71F7-4B6F-BCBE-E09A613E08AF}"/>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graphicEl>
                                              <a:dgm id="{12AD0780-2844-4503-8A88-A8F775D5E012}"/>
                                            </p:graphicEl>
                                          </p:spTgt>
                                        </p:tgtEl>
                                        <p:attrNameLst>
                                          <p:attrName>style.visibility</p:attrName>
                                        </p:attrNameLst>
                                      </p:cBhvr>
                                      <p:to>
                                        <p:strVal val="visible"/>
                                      </p:to>
                                    </p:set>
                                    <p:animEffect transition="in" filter="fade">
                                      <p:cBhvr>
                                        <p:cTn id="84" dur="1000"/>
                                        <p:tgtEl>
                                          <p:spTgt spid="8">
                                            <p:graphicEl>
                                              <a:dgm id="{12AD0780-2844-4503-8A88-A8F775D5E012}"/>
                                            </p:graphicEl>
                                          </p:spTgt>
                                        </p:tgtEl>
                                      </p:cBhvr>
                                    </p:animEffect>
                                    <p:anim calcmode="lin" valueType="num">
                                      <p:cBhvr>
                                        <p:cTn id="85" dur="1000" fill="hold"/>
                                        <p:tgtEl>
                                          <p:spTgt spid="8">
                                            <p:graphicEl>
                                              <a:dgm id="{12AD0780-2844-4503-8A88-A8F775D5E012}"/>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12AD0780-2844-4503-8A88-A8F775D5E01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8686800" cy="1495425"/>
          </a:xfrm>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478643" y="1605697"/>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LEARNING TOGETHER </a:t>
            </a:r>
          </a:p>
        </p:txBody>
      </p:sp>
      <p:sp>
        <p:nvSpPr>
          <p:cNvPr id="8" name="Title 1"/>
          <p:cNvSpPr txBox="1">
            <a:spLocks/>
          </p:cNvSpPr>
          <p:nvPr/>
        </p:nvSpPr>
        <p:spPr>
          <a:xfrm>
            <a:off x="-14514" y="0"/>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9" name="Group 8"/>
          <p:cNvGrpSpPr/>
          <p:nvPr/>
        </p:nvGrpSpPr>
        <p:grpSpPr>
          <a:xfrm>
            <a:off x="468660" y="304800"/>
            <a:ext cx="8153400" cy="1295400"/>
            <a:chOff x="301359" y="-76200"/>
            <a:chExt cx="8153400" cy="1295400"/>
          </a:xfrm>
        </p:grpSpPr>
        <p:sp>
          <p:nvSpPr>
            <p:cNvPr id="10" name="Flowchart: Process 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1" name="Group 10"/>
            <p:cNvGrpSpPr/>
            <p:nvPr/>
          </p:nvGrpSpPr>
          <p:grpSpPr>
            <a:xfrm>
              <a:off x="7239365" y="50064"/>
              <a:ext cx="1198774" cy="952431"/>
              <a:chOff x="7239365" y="50064"/>
              <a:chExt cx="1198774" cy="952431"/>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55918"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Hexagon 13"/>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graphicFrame>
        <p:nvGraphicFramePr>
          <p:cNvPr id="17" name="Content Placeholder 3"/>
          <p:cNvGraphicFramePr>
            <a:graphicFrameLocks/>
          </p:cNvGraphicFramePr>
          <p:nvPr>
            <p:extLst>
              <p:ext uri="{D42A27DB-BD31-4B8C-83A1-F6EECF244321}">
                <p14:modId xmlns:p14="http://schemas.microsoft.com/office/powerpoint/2010/main" val="2903469745"/>
              </p:ext>
            </p:extLst>
          </p:nvPr>
        </p:nvGraphicFramePr>
        <p:xfrm>
          <a:off x="2296173" y="2971800"/>
          <a:ext cx="6349333"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157517" y="3493477"/>
            <a:ext cx="3657600" cy="954107"/>
          </a:xfrm>
          <a:prstGeom prst="rect">
            <a:avLst/>
          </a:prstGeom>
          <a:solidFill>
            <a:srgbClr val="FFFFCC"/>
          </a:solidFill>
        </p:spPr>
        <p:txBody>
          <a:bodyPr wrap="square">
            <a:spAutoFit/>
          </a:bodyPr>
          <a:lstStyle/>
          <a:p>
            <a:pPr algn="ctr"/>
            <a:r>
              <a:rPr lang="en-US" sz="2800" b="1" i="1" dirty="0" smtClean="0">
                <a:solidFill>
                  <a:srgbClr val="C00000"/>
                </a:solidFill>
              </a:rPr>
              <a:t>Learning Groups</a:t>
            </a:r>
          </a:p>
          <a:p>
            <a:pPr algn="ctr"/>
            <a:r>
              <a:rPr lang="en-US" sz="2800" b="1" i="1" dirty="0" smtClean="0">
                <a:solidFill>
                  <a:srgbClr val="FF00FF"/>
                </a:solidFill>
              </a:rPr>
              <a:t>HP Teaming Principles</a:t>
            </a:r>
            <a:endParaRPr lang="en-US" sz="2800" b="1" i="1" dirty="0">
              <a:solidFill>
                <a:srgbClr val="FF00FF"/>
              </a:solidFill>
            </a:endParaRPr>
          </a:p>
        </p:txBody>
      </p:sp>
      <p:pic>
        <p:nvPicPr>
          <p:cNvPr id="1026" name="Picture 2" descr="C:\Users\kmainze1\AppData\Local\Microsoft\Windows\Temporary Internet Files\Content.IE5\V3OP79DV\MM910001094[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537" y="2466975"/>
            <a:ext cx="1304925" cy="19240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077385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0" y="375334"/>
            <a:ext cx="9144000" cy="646331"/>
          </a:xfrm>
          <a:solidFill>
            <a:schemeClr val="accent2">
              <a:lumMod val="40000"/>
              <a:lumOff val="60000"/>
            </a:schemeClr>
          </a:solidFill>
        </p:spPr>
        <p:txBody>
          <a:bodyPr wrap="square">
            <a:spAutoFit/>
          </a:bodyPr>
          <a:lstStyle/>
          <a:p>
            <a:pPr>
              <a:spcBef>
                <a:spcPct val="50000"/>
              </a:spcBef>
            </a:pPr>
            <a:r>
              <a:rPr lang="en-US" sz="3600" b="1" dirty="0" smtClean="0">
                <a:solidFill>
                  <a:srgbClr val="C00000"/>
                </a:solidFill>
              </a:rPr>
              <a:t>LEARNING TOGETHER GUIDE</a:t>
            </a:r>
            <a:endParaRPr lang="en-US" sz="3600" b="1" i="1" dirty="0" smtClean="0">
              <a:solidFill>
                <a:srgbClr val="C00000"/>
              </a:solidFill>
            </a:endParaRPr>
          </a:p>
        </p:txBody>
      </p:sp>
      <p:sp>
        <p:nvSpPr>
          <p:cNvPr id="16387" name="Rectangle 3"/>
          <p:cNvSpPr>
            <a:spLocks noGrp="1" noChangeArrowheads="1"/>
          </p:cNvSpPr>
          <p:nvPr>
            <p:ph idx="1"/>
          </p:nvPr>
        </p:nvSpPr>
        <p:spPr>
          <a:xfrm>
            <a:off x="2057400" y="2360040"/>
            <a:ext cx="6248400" cy="916560"/>
          </a:xfrm>
        </p:spPr>
        <p:txBody>
          <a:bodyPr>
            <a:normAutofit fontScale="70000" lnSpcReduction="20000"/>
          </a:bodyPr>
          <a:lstStyle/>
          <a:p>
            <a:pPr marL="0" lvl="6" indent="0">
              <a:buNone/>
            </a:pPr>
            <a:r>
              <a:rPr lang="en-US" sz="2200" b="1" dirty="0" smtClean="0"/>
              <a:t>COOPERATIVE GROUP </a:t>
            </a:r>
            <a:r>
              <a:rPr lang="en-US" sz="2200" b="1" dirty="0"/>
              <a:t>GOAL:</a:t>
            </a:r>
          </a:p>
          <a:p>
            <a:pPr marL="0" indent="0">
              <a:buNone/>
            </a:pPr>
            <a:r>
              <a:rPr lang="en-US" sz="1800" b="1" i="1" dirty="0" smtClean="0">
                <a:solidFill>
                  <a:srgbClr val="C00000"/>
                </a:solidFill>
              </a:rPr>
              <a:t>1. Illustrate one HP Teaming Principle.</a:t>
            </a:r>
          </a:p>
          <a:p>
            <a:pPr marL="0" indent="0">
              <a:buNone/>
            </a:pPr>
            <a:r>
              <a:rPr lang="en-US" sz="1800" b="1" i="1" dirty="0" smtClean="0">
                <a:solidFill>
                  <a:srgbClr val="C00000"/>
                </a:solidFill>
              </a:rPr>
              <a:t>2. Learn </a:t>
            </a:r>
            <a:r>
              <a:rPr lang="en-US" sz="1800" b="1" i="1" dirty="0">
                <a:solidFill>
                  <a:srgbClr val="C00000"/>
                </a:solidFill>
              </a:rPr>
              <a:t>all </a:t>
            </a:r>
            <a:r>
              <a:rPr lang="en-US" sz="1800" b="1" i="1" dirty="0" smtClean="0">
                <a:solidFill>
                  <a:srgbClr val="C00000"/>
                </a:solidFill>
              </a:rPr>
              <a:t>of the HP </a:t>
            </a:r>
            <a:r>
              <a:rPr lang="en-US" sz="1800" b="1" i="1" dirty="0">
                <a:solidFill>
                  <a:srgbClr val="C00000"/>
                </a:solidFill>
              </a:rPr>
              <a:t>Teaming </a:t>
            </a:r>
            <a:r>
              <a:rPr lang="en-US" sz="1800" b="1" i="1" dirty="0" smtClean="0">
                <a:solidFill>
                  <a:srgbClr val="C00000"/>
                </a:solidFill>
              </a:rPr>
              <a:t>Principles.    _____________________________________</a:t>
            </a:r>
          </a:p>
          <a:p>
            <a:pPr marL="0" indent="0">
              <a:buNone/>
            </a:pPr>
            <a:r>
              <a:rPr lang="en-US" sz="1800" b="1" i="1" dirty="0" smtClean="0">
                <a:solidFill>
                  <a:srgbClr val="C00000"/>
                </a:solidFill>
              </a:rPr>
              <a:t>			       	    Group Members’ Initials</a:t>
            </a:r>
            <a:endParaRPr lang="en-US" sz="2400" dirty="0" smtClean="0"/>
          </a:p>
          <a:p>
            <a:pPr marL="0" indent="0" eaLnBrk="1" hangingPunct="1">
              <a:buFont typeface="Arial" charset="0"/>
              <a:buNone/>
              <a:defRPr/>
            </a:pPr>
            <a:endParaRPr lang="en-US" sz="1200" dirty="0" smtClean="0"/>
          </a:p>
        </p:txBody>
      </p:sp>
      <p:sp>
        <p:nvSpPr>
          <p:cNvPr id="8" name="Horizontal Scroll 7"/>
          <p:cNvSpPr/>
          <p:nvPr/>
        </p:nvSpPr>
        <p:spPr>
          <a:xfrm>
            <a:off x="60583" y="116949"/>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10" name="Picture 12" descr="C:\Users\kmainze1\AppData\Local\Microsoft\Windows\Temporary Internet Files\Content.IE5\3TZ7LJFF\MC9000890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79" y="2286000"/>
            <a:ext cx="1351968" cy="124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4589" y="3530644"/>
            <a:ext cx="8686800" cy="2554545"/>
          </a:xfrm>
          <a:prstGeom prst="rect">
            <a:avLst/>
          </a:prstGeom>
          <a:noFill/>
        </p:spPr>
        <p:txBody>
          <a:bodyPr wrap="square" rtlCol="0">
            <a:spAutoFit/>
          </a:bodyPr>
          <a:lstStyle/>
          <a:p>
            <a:pPr algn="ctr"/>
            <a:r>
              <a:rPr lang="en-US" sz="2000" b="1" dirty="0" smtClean="0">
                <a:solidFill>
                  <a:srgbClr val="3333CC"/>
                </a:solidFill>
              </a:rPr>
              <a:t>TASKS  </a:t>
            </a:r>
          </a:p>
          <a:p>
            <a:pPr marL="342900" indent="-342900">
              <a:buAutoNum type="arabicPeriod"/>
            </a:pPr>
            <a:r>
              <a:rPr lang="en-US" sz="2000" dirty="0" smtClean="0">
                <a:solidFill>
                  <a:srgbClr val="3333CC"/>
                </a:solidFill>
              </a:rPr>
              <a:t>Select a role and review responsibilities.</a:t>
            </a:r>
          </a:p>
          <a:p>
            <a:pPr marL="342900" indent="-342900">
              <a:buAutoNum type="arabicPeriod"/>
            </a:pPr>
            <a:r>
              <a:rPr lang="en-US" sz="2000" dirty="0" smtClean="0">
                <a:solidFill>
                  <a:srgbClr val="3333CC"/>
                </a:solidFill>
              </a:rPr>
              <a:t>Develop a 1 minute </a:t>
            </a:r>
            <a:r>
              <a:rPr lang="en-US" sz="2000" b="1" dirty="0" smtClean="0">
                <a:solidFill>
                  <a:srgbClr val="3333CC"/>
                </a:solidFill>
              </a:rPr>
              <a:t>Draw and Move </a:t>
            </a:r>
            <a:r>
              <a:rPr lang="en-US" sz="2000" dirty="0" smtClean="0">
                <a:solidFill>
                  <a:srgbClr val="3333CC"/>
                </a:solidFill>
              </a:rPr>
              <a:t>presentation for your assigned </a:t>
            </a:r>
            <a:r>
              <a:rPr lang="en-US" sz="2000" b="1" dirty="0" smtClean="0">
                <a:solidFill>
                  <a:srgbClr val="3333CC"/>
                </a:solidFill>
              </a:rPr>
              <a:t>HP Teaming Principle.</a:t>
            </a:r>
          </a:p>
          <a:p>
            <a:pPr marL="342900" indent="-342900">
              <a:buAutoNum type="arabicPeriod"/>
            </a:pPr>
            <a:r>
              <a:rPr lang="en-US" sz="2000" dirty="0" smtClean="0">
                <a:solidFill>
                  <a:srgbClr val="3333CC"/>
                </a:solidFill>
              </a:rPr>
              <a:t>Share presentation with the </a:t>
            </a:r>
            <a:r>
              <a:rPr lang="en-US" sz="2000" b="1" dirty="0" smtClean="0">
                <a:solidFill>
                  <a:srgbClr val="3333CC"/>
                </a:solidFill>
              </a:rPr>
              <a:t>Learning Community. </a:t>
            </a:r>
            <a:r>
              <a:rPr lang="en-US" sz="2000" dirty="0" smtClean="0">
                <a:solidFill>
                  <a:srgbClr val="3333CC"/>
                </a:solidFill>
              </a:rPr>
              <a:t>Ensure everyone has a part in the presentation.</a:t>
            </a:r>
          </a:p>
          <a:p>
            <a:pPr marL="342900" indent="-342900">
              <a:buAutoNum type="arabicPeriod"/>
            </a:pPr>
            <a:r>
              <a:rPr lang="en-US" sz="2000" dirty="0" smtClean="0">
                <a:solidFill>
                  <a:srgbClr val="3333CC"/>
                </a:solidFill>
              </a:rPr>
              <a:t>Work together to learn </a:t>
            </a:r>
            <a:r>
              <a:rPr lang="en-US" sz="2000" u="sng" dirty="0" smtClean="0">
                <a:solidFill>
                  <a:srgbClr val="3333CC"/>
                </a:solidFill>
              </a:rPr>
              <a:t>all</a:t>
            </a:r>
            <a:r>
              <a:rPr lang="en-US" sz="2000" dirty="0" smtClean="0">
                <a:solidFill>
                  <a:srgbClr val="3333CC"/>
                </a:solidFill>
              </a:rPr>
              <a:t> of the </a:t>
            </a:r>
            <a:r>
              <a:rPr lang="en-US" sz="2000" b="1" dirty="0" smtClean="0">
                <a:solidFill>
                  <a:srgbClr val="3333CC"/>
                </a:solidFill>
              </a:rPr>
              <a:t>HP Teaming Principles.</a:t>
            </a:r>
          </a:p>
          <a:p>
            <a:pPr marL="342900" indent="-342900">
              <a:buAutoNum type="arabicPeriod"/>
            </a:pPr>
            <a:r>
              <a:rPr lang="en-US" sz="2000" dirty="0" smtClean="0">
                <a:solidFill>
                  <a:srgbClr val="3333CC"/>
                </a:solidFill>
              </a:rPr>
              <a:t>Collaborate and use the </a:t>
            </a:r>
            <a:r>
              <a:rPr lang="en-US" sz="2000" b="1" dirty="0" smtClean="0">
                <a:solidFill>
                  <a:srgbClr val="3333CC"/>
                </a:solidFill>
              </a:rPr>
              <a:t>H-O-T Rating </a:t>
            </a:r>
            <a:r>
              <a:rPr lang="en-US" sz="2000" dirty="0" smtClean="0">
                <a:solidFill>
                  <a:srgbClr val="3333CC"/>
                </a:solidFill>
              </a:rPr>
              <a:t>to assess your group performance</a:t>
            </a:r>
            <a:r>
              <a:rPr lang="en-US" sz="2000" b="1" dirty="0" smtClean="0">
                <a:solidFill>
                  <a:srgbClr val="3333CC"/>
                </a:solidFill>
              </a:rPr>
              <a:t>.</a:t>
            </a:r>
            <a:endParaRPr lang="en-US" sz="2000" b="1" dirty="0">
              <a:solidFill>
                <a:srgbClr val="3333CC"/>
              </a:solidFill>
            </a:endParaRPr>
          </a:p>
        </p:txBody>
      </p:sp>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9" name="TextBox 8"/>
          <p:cNvSpPr txBox="1"/>
          <p:nvPr/>
        </p:nvSpPr>
        <p:spPr>
          <a:xfrm>
            <a:off x="1435767" y="1268921"/>
            <a:ext cx="4800600" cy="677108"/>
          </a:xfrm>
          <a:prstGeom prst="rect">
            <a:avLst/>
          </a:prstGeom>
          <a:noFill/>
        </p:spPr>
        <p:txBody>
          <a:bodyPr wrap="square" rtlCol="0">
            <a:spAutoFit/>
          </a:bodyPr>
          <a:lstStyle/>
          <a:p>
            <a:pPr algn="ctr"/>
            <a:r>
              <a:rPr lang="en-US" sz="2000" b="1" dirty="0" smtClean="0"/>
              <a:t>LEARNING COMMUNITY GOAL</a:t>
            </a:r>
            <a:r>
              <a:rPr lang="en-US" b="1" dirty="0" smtClean="0"/>
              <a:t>:</a:t>
            </a:r>
          </a:p>
          <a:p>
            <a:pPr marL="342900" indent="-342900" algn="ctr"/>
            <a:r>
              <a:rPr lang="en-US" b="1" i="1" dirty="0" smtClean="0">
                <a:solidFill>
                  <a:srgbClr val="C00000"/>
                </a:solidFill>
              </a:rPr>
              <a:t> Learn </a:t>
            </a:r>
            <a:r>
              <a:rPr lang="en-US" b="1" i="1" u="sng" dirty="0" smtClean="0">
                <a:solidFill>
                  <a:srgbClr val="C00000"/>
                </a:solidFill>
              </a:rPr>
              <a:t>all</a:t>
            </a:r>
            <a:r>
              <a:rPr lang="en-US" b="1" i="1" dirty="0" smtClean="0">
                <a:solidFill>
                  <a:srgbClr val="C00000"/>
                </a:solidFill>
              </a:rPr>
              <a:t>  of the HP Teaming Principles</a:t>
            </a:r>
          </a:p>
        </p:txBody>
      </p:sp>
      <p:sp>
        <p:nvSpPr>
          <p:cNvPr id="11" name="Oval 10"/>
          <p:cNvSpPr/>
          <p:nvPr/>
        </p:nvSpPr>
        <p:spPr>
          <a:xfrm>
            <a:off x="571500" y="1120567"/>
            <a:ext cx="1295400" cy="892523"/>
          </a:xfrm>
          <a:prstGeom prst="ellipse">
            <a:avLst/>
          </a:prstGeom>
          <a: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12" name="Table 11"/>
          <p:cNvGraphicFramePr>
            <a:graphicFrameLocks noGrp="1"/>
          </p:cNvGraphicFramePr>
          <p:nvPr/>
        </p:nvGraphicFramePr>
        <p:xfrm>
          <a:off x="5048250" y="2590800"/>
          <a:ext cx="3810000" cy="365760"/>
        </p:xfrm>
        <a:graphic>
          <a:graphicData uri="http://schemas.openxmlformats.org/drawingml/2006/table">
            <a:tbl>
              <a:tblPr firstRow="1" bandRow="1">
                <a:tableStyleId>{5C22544A-7EE6-4342-B048-85BDC9FD1C3A}</a:tableStyleId>
              </a:tblPr>
              <a:tblGrid>
                <a:gridCol w="762000"/>
                <a:gridCol w="762000"/>
                <a:gridCol w="762000"/>
                <a:gridCol w="762000"/>
                <a:gridCol w="762000"/>
              </a:tblGrid>
              <a:tr h="243840">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a:p>
                  </a:txBody>
                  <a:tcPr>
                    <a:solidFill>
                      <a:srgbClr val="FFC000"/>
                    </a:solidFill>
                  </a:tcPr>
                </a:tc>
                <a:tc>
                  <a:txBody>
                    <a:bodyPr/>
                    <a:lstStyle/>
                    <a:p>
                      <a:endParaRPr lang="en-US"/>
                    </a:p>
                  </a:txBody>
                  <a:tcPr>
                    <a:solidFill>
                      <a:srgbClr val="FFC000"/>
                    </a:solidFill>
                  </a:tcPr>
                </a:tc>
                <a:tc>
                  <a:txBody>
                    <a:bodyPr/>
                    <a:lstStyle/>
                    <a:p>
                      <a:endParaRPr lang="en-US" dirty="0"/>
                    </a:p>
                  </a:txBody>
                  <a:tcPr>
                    <a:solidFill>
                      <a:srgbClr val="FFC000"/>
                    </a:solidFill>
                  </a:tcPr>
                </a:tc>
              </a:tr>
            </a:tbl>
          </a:graphicData>
        </a:graphic>
      </p:graphicFrame>
    </p:spTree>
    <p:extLst>
      <p:ext uri="{BB962C8B-B14F-4D97-AF65-F5344CB8AC3E}">
        <p14:creationId xmlns:p14="http://schemas.microsoft.com/office/powerpoint/2010/main" val="394966937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4038599"/>
          </a:xfrm>
        </p:spPr>
        <p:txBody>
          <a:bodyPr>
            <a:normAutofit fontScale="92500" lnSpcReduction="10000"/>
          </a:bodyPr>
          <a:lstStyle/>
          <a:p>
            <a:pPr marL="514350" indent="-514350">
              <a:buAutoNum type="arabicParenBoth"/>
            </a:pPr>
            <a:r>
              <a:rPr lang="en-US" b="1" dirty="0" smtClean="0"/>
              <a:t>    Data Manager:</a:t>
            </a:r>
            <a:r>
              <a:rPr lang="en-US" dirty="0" smtClean="0"/>
              <a:t>  </a:t>
            </a:r>
            <a:r>
              <a:rPr lang="en-US" dirty="0">
                <a:solidFill>
                  <a:srgbClr val="C00000"/>
                </a:solidFill>
              </a:rPr>
              <a:t>Monitors time for the </a:t>
            </a:r>
            <a:r>
              <a:rPr lang="en-US" dirty="0" smtClean="0">
                <a:solidFill>
                  <a:srgbClr val="C00000"/>
                </a:solidFill>
              </a:rPr>
              <a:t>activity</a:t>
            </a:r>
          </a:p>
          <a:p>
            <a:pPr marL="514350" indent="-514350">
              <a:buAutoNum type="arabicParenBoth"/>
            </a:pPr>
            <a:r>
              <a:rPr lang="en-US" b="1" dirty="0" smtClean="0"/>
              <a:t>    Recorder:  </a:t>
            </a:r>
            <a:r>
              <a:rPr lang="en-US" dirty="0">
                <a:solidFill>
                  <a:srgbClr val="C00000"/>
                </a:solidFill>
              </a:rPr>
              <a:t>R</a:t>
            </a:r>
            <a:r>
              <a:rPr lang="en-US" dirty="0" smtClean="0">
                <a:solidFill>
                  <a:srgbClr val="C00000"/>
                </a:solidFill>
              </a:rPr>
              <a:t>ecords responses</a:t>
            </a:r>
          </a:p>
          <a:p>
            <a:pPr marL="514350" indent="-514350">
              <a:buFont typeface="Arial" panose="020B0604020202020204" pitchFamily="34" charset="0"/>
              <a:buAutoNum type="arabicParenBoth"/>
            </a:pPr>
            <a:r>
              <a:rPr lang="en-US" b="1" dirty="0" smtClean="0"/>
              <a:t>    Facilitator</a:t>
            </a:r>
            <a:r>
              <a:rPr lang="en-US" b="1" dirty="0"/>
              <a:t>:</a:t>
            </a:r>
            <a:r>
              <a:rPr lang="en-US" dirty="0"/>
              <a:t>  </a:t>
            </a:r>
            <a:r>
              <a:rPr lang="en-US" dirty="0">
                <a:solidFill>
                  <a:srgbClr val="C00000"/>
                </a:solidFill>
              </a:rPr>
              <a:t>Leads the activity</a:t>
            </a:r>
          </a:p>
          <a:p>
            <a:pPr marL="514350" indent="-514350">
              <a:buAutoNum type="arabicParenBoth" startAt="4"/>
            </a:pPr>
            <a:r>
              <a:rPr lang="en-US" b="1" dirty="0" smtClean="0"/>
              <a:t>    Coach:</a:t>
            </a:r>
            <a:r>
              <a:rPr lang="en-US" dirty="0" smtClean="0"/>
              <a:t>  </a:t>
            </a:r>
            <a:r>
              <a:rPr lang="en-US" dirty="0">
                <a:solidFill>
                  <a:srgbClr val="C00000"/>
                </a:solidFill>
              </a:rPr>
              <a:t>R</a:t>
            </a:r>
            <a:r>
              <a:rPr lang="en-US" dirty="0" smtClean="0">
                <a:solidFill>
                  <a:srgbClr val="C00000"/>
                </a:solidFill>
              </a:rPr>
              <a:t>eminds the group of the Learning 	Community Standards: </a:t>
            </a:r>
            <a:r>
              <a:rPr lang="en-US" i="1" dirty="0" smtClean="0"/>
              <a:t>Engage with Enthusiasm    	and Listen Actively to Understand</a:t>
            </a:r>
          </a:p>
          <a:p>
            <a:pPr marL="514350" indent="-514350">
              <a:buAutoNum type="arabicParenBoth" startAt="4"/>
            </a:pPr>
            <a:r>
              <a:rPr lang="en-US" b="1" dirty="0" smtClean="0"/>
              <a:t>    Supply Manager: </a:t>
            </a:r>
            <a:r>
              <a:rPr lang="en-US" dirty="0" smtClean="0">
                <a:solidFill>
                  <a:srgbClr val="C00000"/>
                </a:solidFill>
              </a:rPr>
              <a:t>Make sure your group has 	markers and 2 pieces of flip chart paper</a:t>
            </a:r>
            <a:endParaRPr lang="en-US" b="1" i="1" dirty="0" smtClean="0"/>
          </a:p>
          <a:p>
            <a:pPr>
              <a:buNone/>
            </a:pPr>
            <a:endParaRPr lang="en-US" dirty="0" smtClean="0">
              <a:solidFill>
                <a:srgbClr val="C00000"/>
              </a:solidFill>
            </a:endParaRPr>
          </a:p>
          <a:p>
            <a:pPr>
              <a:buNone/>
            </a:pPr>
            <a:endParaRPr lang="en-US" dirty="0"/>
          </a:p>
        </p:txBody>
      </p:sp>
      <p:sp>
        <p:nvSpPr>
          <p:cNvPr id="4" name="Rectangle 1"/>
          <p:cNvSpPr txBox="1">
            <a:spLocks noChangeArrowheads="1"/>
          </p:cNvSpPr>
          <p:nvPr/>
        </p:nvSpPr>
        <p:spPr>
          <a:xfrm>
            <a:off x="-14068" y="228599"/>
            <a:ext cx="9144000" cy="646331"/>
          </a:xfrm>
          <a:prstGeom prst="rect">
            <a:avLst/>
          </a:prstGeom>
          <a:solidFill>
            <a:srgbClr val="CCFF99"/>
          </a:solidFill>
        </p:spPr>
        <p:txBody>
          <a:bodyPr vert="horz" wrap="square" lIns="91440" tIns="45720" rIns="91440" bIns="45720" rtlCol="0" anchor="ctr">
            <a:spAutoFit/>
          </a:bodyPr>
          <a:lstStyle/>
          <a:p>
            <a:pPr lvl="0" algn="ctr">
              <a:spcBef>
                <a:spcPct val="50000"/>
              </a:spcBef>
            </a:pPr>
            <a:r>
              <a:rPr lang="en-US" sz="3600" b="1" noProof="0" dirty="0" smtClean="0">
                <a:ln>
                  <a:solidFill>
                    <a:srgbClr val="C00000"/>
                  </a:solidFill>
                </a:ln>
                <a:solidFill>
                  <a:srgbClr val="C00000"/>
                </a:solidFill>
              </a:rPr>
              <a:t>Roles: </a:t>
            </a:r>
            <a:r>
              <a:rPr lang="en-US" sz="3600" b="1" i="1" noProof="0" dirty="0" smtClean="0">
                <a:ln>
                  <a:solidFill>
                    <a:srgbClr val="C00000"/>
                  </a:solidFill>
                </a:ln>
                <a:solidFill>
                  <a:srgbClr val="C00000"/>
                </a:solidFill>
              </a:rPr>
              <a:t>Draw &amp; Move</a:t>
            </a:r>
            <a:endParaRPr kumimoji="0" lang="en-US" sz="3600" b="1" i="1" u="none" strike="noStrike" kern="1200" cap="none" spc="0" normalizeH="0" baseline="0" noProof="0" dirty="0" smtClean="0">
              <a:ln>
                <a:solidFill>
                  <a:srgbClr val="FFFF00"/>
                </a:solidFill>
              </a:ln>
              <a:effectLst/>
              <a:uLnTx/>
              <a:uFillTx/>
              <a:latin typeface="+mj-lt"/>
              <a:ea typeface="+mj-ea"/>
              <a:cs typeface="+mj-cs"/>
            </a:endParaRPr>
          </a:p>
        </p:txBody>
      </p:sp>
      <p:sp>
        <p:nvSpPr>
          <p:cNvPr id="5" name="Horizontal Scroll 4"/>
          <p:cNvSpPr/>
          <p:nvPr/>
        </p:nvSpPr>
        <p:spPr>
          <a:xfrm>
            <a:off x="60583" y="1995"/>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56987"/>
            <a:ext cx="1092725" cy="58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C:\Users\kmainze1\AppData\Local\Microsoft\Windows\Temporary Internet Files\Content.IE5\OQ94SBZE\MC90043485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724400"/>
            <a:ext cx="1714500" cy="1409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571701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JUST FOR ME </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18" name="Picture 17" descr="C:\Users\kmainze1\AppData\Local\Microsoft\Windows\Temporary Internet Files\Content.IE5\Q2XK3FV5\MC900292112[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367" y="3302491"/>
            <a:ext cx="1560286" cy="1430564"/>
          </a:xfrm>
          <a:prstGeom prst="rect">
            <a:avLst/>
          </a:prstGeom>
          <a:noFill/>
          <a:ln>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4241" y="4017774"/>
            <a:ext cx="1704208" cy="1704208"/>
          </a:xfrm>
          <a:prstGeom prst="rect">
            <a:avLst/>
          </a:prstGeom>
        </p:spPr>
      </p:pic>
      <p:pic>
        <p:nvPicPr>
          <p:cNvPr id="21" name="Picture 20" descr="C:\Users\kmainze1\AppData\Local\Microsoft\Windows\Temporary Internet Files\Content.IE5\CZC3SSXC\MC900355323[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6163" y="3249196"/>
            <a:ext cx="1409700" cy="1537154"/>
          </a:xfrm>
          <a:prstGeom prst="rect">
            <a:avLst/>
          </a:prstGeom>
          <a:noFill/>
          <a:ln>
            <a:noFill/>
          </a:ln>
        </p:spPr>
      </p:pic>
      <p:sp>
        <p:nvSpPr>
          <p:cNvPr id="23" name="Rectangle 22"/>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464161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JUST FOR ME </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18" name="Picture 17" descr="C:\Users\kmainze1\AppData\Local\Microsoft\Windows\Temporary Internet Files\Content.IE5\Q2XK3FV5\MC900292112[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43" y="4017773"/>
            <a:ext cx="1560286" cy="1430564"/>
          </a:xfrm>
          <a:prstGeom prst="rect">
            <a:avLst/>
          </a:prstGeom>
          <a:noFill/>
          <a:ln>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4241" y="4488640"/>
            <a:ext cx="1233341" cy="1233341"/>
          </a:xfrm>
          <a:prstGeom prst="rect">
            <a:avLst/>
          </a:prstGeom>
        </p:spPr>
      </p:pic>
      <p:pic>
        <p:nvPicPr>
          <p:cNvPr id="21" name="Picture 20" descr="C:\Users\kmainze1\AppData\Local\Microsoft\Windows\Temporary Internet Files\Content.IE5\CZC3SSXC\MC900355323[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0296" y="4090345"/>
            <a:ext cx="1409700" cy="1537154"/>
          </a:xfrm>
          <a:prstGeom prst="rect">
            <a:avLst/>
          </a:prstGeom>
          <a:noFill/>
          <a:ln>
            <a:noFill/>
          </a:ln>
        </p:spPr>
      </p:pic>
      <p:sp>
        <p:nvSpPr>
          <p:cNvPr id="3" name="TextBox 2"/>
          <p:cNvSpPr txBox="1"/>
          <p:nvPr/>
        </p:nvSpPr>
        <p:spPr>
          <a:xfrm>
            <a:off x="1122047" y="2574918"/>
            <a:ext cx="6946968" cy="1200329"/>
          </a:xfrm>
          <a:prstGeom prst="rect">
            <a:avLst/>
          </a:prstGeom>
          <a:solidFill>
            <a:schemeClr val="bg1"/>
          </a:solidFill>
        </p:spPr>
        <p:txBody>
          <a:bodyPr wrap="square" rtlCol="0">
            <a:spAutoFit/>
          </a:bodyPr>
          <a:lstStyle/>
          <a:p>
            <a:r>
              <a:rPr lang="en-US" b="1" dirty="0" smtClean="0"/>
              <a:t>Think about: </a:t>
            </a:r>
          </a:p>
          <a:p>
            <a:pPr>
              <a:buFont typeface="Arial" pitchFamily="34" charset="0"/>
              <a:buChar char="•"/>
            </a:pPr>
            <a:r>
              <a:rPr lang="en-US" b="1" dirty="0"/>
              <a:t> </a:t>
            </a:r>
            <a:r>
              <a:rPr lang="en-US" b="1" dirty="0" smtClean="0"/>
              <a:t> How will the range of Learning Groups and the HP Teaming Principles, which guide instruction and teamwork, support students with disabilities and other special needs in the Learning Community?</a:t>
            </a:r>
            <a:endParaRPr lang="en-US" b="1" i="1" dirty="0"/>
          </a:p>
        </p:txBody>
      </p:sp>
      <p:sp>
        <p:nvSpPr>
          <p:cNvPr id="23" name="Rectangle 22"/>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234733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825305" y="2146012"/>
            <a:ext cx="7783860" cy="1077218"/>
          </a:xfrm>
          <a:prstGeom prst="rect">
            <a:avLst/>
          </a:prstGeom>
          <a:solidFill>
            <a:schemeClr val="tx1"/>
          </a:solidFill>
        </p:spPr>
        <p:txBody>
          <a:bodyPr wrap="square" rtlCol="0">
            <a:spAutoFit/>
          </a:bodyPr>
          <a:lstStyle/>
          <a:p>
            <a:pPr algn="ctr"/>
            <a:r>
              <a:rPr lang="en-US" sz="3600" b="1" dirty="0" smtClean="0">
                <a:solidFill>
                  <a:schemeClr val="bg1"/>
                </a:solidFill>
              </a:rPr>
              <a:t>ASSESSMENT</a:t>
            </a:r>
          </a:p>
          <a:p>
            <a:pPr algn="ctr"/>
            <a:r>
              <a:rPr lang="en-US" sz="2800" b="1" i="1" dirty="0" smtClean="0">
                <a:solidFill>
                  <a:schemeClr val="bg1"/>
                </a:solidFill>
              </a:rPr>
              <a:t>Answer the Challenge Question</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23" name="Picture 2" descr="A+,academic,examinations,grades,passing,scores,test papers,tests,resul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719" y="3352801"/>
            <a:ext cx="2591081" cy="259108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027008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42057215"/>
              </p:ext>
            </p:extLst>
          </p:nvPr>
        </p:nvGraphicFramePr>
        <p:xfrm>
          <a:off x="990600" y="1112882"/>
          <a:ext cx="71627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525370" y="2408282"/>
            <a:ext cx="1292662" cy="2057402"/>
          </a:xfrm>
          <a:prstGeom prst="rect">
            <a:avLst/>
          </a:prstGeom>
          <a:noFill/>
        </p:spPr>
        <p:txBody>
          <a:bodyPr vert="vert" wrap="square" rtlCol="0">
            <a:spAutoFit/>
          </a:bodyPr>
          <a:lstStyle/>
          <a:p>
            <a:pPr algn="ctr"/>
            <a:r>
              <a:rPr lang="en-US" sz="2400" b="1" dirty="0" smtClean="0">
                <a:solidFill>
                  <a:srgbClr val="C00000"/>
                </a:solidFill>
              </a:rPr>
              <a:t>Challenge Question Check</a:t>
            </a:r>
            <a:endParaRPr lang="en-US" sz="2400" b="1" dirty="0">
              <a:solidFill>
                <a:srgbClr val="C00000"/>
              </a:solidFill>
            </a:endParaRPr>
          </a:p>
        </p:txBody>
      </p:sp>
      <p:sp>
        <p:nvSpPr>
          <p:cNvPr id="6" name="TextBox 5"/>
          <p:cNvSpPr txBox="1"/>
          <p:nvPr/>
        </p:nvSpPr>
        <p:spPr>
          <a:xfrm>
            <a:off x="3810000" y="3276600"/>
            <a:ext cx="3733800" cy="2308324"/>
          </a:xfrm>
          <a:prstGeom prst="rect">
            <a:avLst/>
          </a:prstGeom>
          <a:noFill/>
        </p:spPr>
        <p:txBody>
          <a:bodyPr wrap="square" rtlCol="0">
            <a:spAutoFit/>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TextBox 6"/>
          <p:cNvSpPr txBox="1"/>
          <p:nvPr/>
        </p:nvSpPr>
        <p:spPr>
          <a:xfrm>
            <a:off x="3352800" y="2766591"/>
            <a:ext cx="1752596" cy="369332"/>
          </a:xfrm>
          <a:prstGeom prst="rect">
            <a:avLst/>
          </a:prstGeom>
          <a:noFill/>
        </p:spPr>
        <p:txBody>
          <a:bodyPr wrap="square" rtlCol="0">
            <a:spAutoFit/>
          </a:bodyPr>
          <a:lstStyle/>
          <a:p>
            <a:r>
              <a:rPr lang="en-US" b="1" dirty="0" smtClean="0"/>
              <a:t>Name_____</a:t>
            </a:r>
            <a:endParaRPr lang="en-US" b="1" dirty="0"/>
          </a:p>
        </p:txBody>
      </p:sp>
      <p:sp>
        <p:nvSpPr>
          <p:cNvPr id="18" name="TextBox 17"/>
          <p:cNvSpPr txBox="1"/>
          <p:nvPr/>
        </p:nvSpPr>
        <p:spPr>
          <a:xfrm>
            <a:off x="6206128" y="2766591"/>
            <a:ext cx="1752596" cy="369332"/>
          </a:xfrm>
          <a:prstGeom prst="rect">
            <a:avLst/>
          </a:prstGeom>
          <a:noFill/>
        </p:spPr>
        <p:txBody>
          <a:bodyPr wrap="square" rtlCol="0">
            <a:spAutoFit/>
          </a:bodyPr>
          <a:lstStyle/>
          <a:p>
            <a:r>
              <a:rPr lang="en-US" b="1" dirty="0" smtClean="0"/>
              <a:t>Date_____</a:t>
            </a:r>
            <a:endParaRPr lang="en-US" b="1" dirty="0"/>
          </a:p>
        </p:txBody>
      </p:sp>
      <p:sp>
        <p:nvSpPr>
          <p:cNvPr id="19" name="Title 18"/>
          <p:cNvSpPr txBox="1">
            <a:spLocks noGrp="1"/>
          </p:cNvSpPr>
          <p:nvPr>
            <p:ph type="title"/>
          </p:nvPr>
        </p:nvSpPr>
        <p:spPr>
          <a:xfrm>
            <a:off x="-19041" y="0"/>
            <a:ext cx="9163041" cy="646113"/>
          </a:xfrm>
          <a:prstGeom prst="rect">
            <a:avLst/>
          </a:prstGeom>
          <a:solidFill>
            <a:srgbClr val="FFC000"/>
          </a:solidFill>
        </p:spPr>
        <p:txBody>
          <a:bodyPr wrap="square" rtlCol="0">
            <a:spAutoFit/>
          </a:bodyPr>
          <a:lstStyle/>
          <a:p>
            <a:pPr algn="ctr"/>
            <a:r>
              <a:rPr lang="en-US" sz="3600" b="1" dirty="0" smtClean="0">
                <a:solidFill>
                  <a:srgbClr val="C00000"/>
                </a:solidFill>
              </a:rPr>
              <a:t>Challenge </a:t>
            </a:r>
            <a:r>
              <a:rPr lang="en-US" sz="3600" b="1" smtClean="0">
                <a:solidFill>
                  <a:srgbClr val="C00000"/>
                </a:solidFill>
              </a:rPr>
              <a:t>Question Check #2</a:t>
            </a:r>
            <a:endParaRPr lang="en-US" sz="3600" b="1" dirty="0" smtClean="0">
              <a:solidFill>
                <a:srgbClr val="C00000"/>
              </a:solidFill>
            </a:endParaRPr>
          </a:p>
        </p:txBody>
      </p:sp>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8977727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8" name="Group 17"/>
          <p:cNvGrpSpPr/>
          <p:nvPr/>
        </p:nvGrpSpPr>
        <p:grpSpPr>
          <a:xfrm>
            <a:off x="457200" y="304800"/>
            <a:ext cx="8153400" cy="1295400"/>
            <a:chOff x="457200" y="76200"/>
            <a:chExt cx="8153400" cy="1295400"/>
          </a:xfrm>
        </p:grpSpPr>
        <p:sp>
          <p:nvSpPr>
            <p:cNvPr id="19" name="Flowchart: Process 18"/>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20" name="Group 19"/>
            <p:cNvGrpSpPr/>
            <p:nvPr/>
          </p:nvGrpSpPr>
          <p:grpSpPr>
            <a:xfrm>
              <a:off x="674706" y="206475"/>
              <a:ext cx="7773933" cy="915401"/>
              <a:chOff x="674706" y="206475"/>
              <a:chExt cx="7773933" cy="915401"/>
            </a:xfrm>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loud Callout 22"/>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grpSp>
        <p:nvGrpSpPr>
          <p:cNvPr id="25" name="Group 24"/>
          <p:cNvGrpSpPr/>
          <p:nvPr/>
        </p:nvGrpSpPr>
        <p:grpSpPr>
          <a:xfrm>
            <a:off x="2423714" y="1700056"/>
            <a:ext cx="4604060" cy="4422133"/>
            <a:chOff x="617560" y="2307043"/>
            <a:chExt cx="5326040" cy="3788957"/>
          </a:xfrm>
        </p:grpSpPr>
        <p:sp>
          <p:nvSpPr>
            <p:cNvPr id="34" name="Oval 33"/>
            <p:cNvSpPr/>
            <p:nvPr/>
          </p:nvSpPr>
          <p:spPr>
            <a:xfrm>
              <a:off x="1250143" y="3048000"/>
              <a:ext cx="4042913" cy="9144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65496" y="3433759"/>
              <a:ext cx="4800600" cy="1089858"/>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3760" y="4419600"/>
              <a:ext cx="5173640" cy="12192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560" y="3921977"/>
              <a:ext cx="5326040" cy="923297"/>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2628870"/>
              <a:ext cx="3048000" cy="772834"/>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137580" y="2307043"/>
              <a:ext cx="2282020" cy="620434"/>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5496" y="4876800"/>
              <a:ext cx="4827896" cy="12192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Moon 11"/>
          <p:cNvSpPr/>
          <p:nvPr/>
        </p:nvSpPr>
        <p:spPr>
          <a:xfrm rot="16200000">
            <a:off x="4537831" y="2866734"/>
            <a:ext cx="223426" cy="2415436"/>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74093 w 274093"/>
              <a:gd name="connsiteY0" fmla="*/ 2967336 h 2967336"/>
              <a:gd name="connsiteX1" fmla="*/ 0 w 274093"/>
              <a:gd name="connsiteY1" fmla="*/ 1481561 h 2967336"/>
              <a:gd name="connsiteX2" fmla="*/ 274093 w 274093"/>
              <a:gd name="connsiteY2" fmla="*/ 0 h 2967336"/>
              <a:gd name="connsiteX3" fmla="*/ 147613 w 274093"/>
              <a:gd name="connsiteY3" fmla="*/ 1483668 h 2967336"/>
              <a:gd name="connsiteX4" fmla="*/ 274093 w 274093"/>
              <a:gd name="connsiteY4" fmla="*/ 2967336 h 2967336"/>
              <a:gd name="connsiteX0" fmla="*/ 274093 w 274093"/>
              <a:gd name="connsiteY0" fmla="*/ 2967336 h 2967336"/>
              <a:gd name="connsiteX1" fmla="*/ 0 w 274093"/>
              <a:gd name="connsiteY1" fmla="*/ 1481561 h 2967336"/>
              <a:gd name="connsiteX2" fmla="*/ 274093 w 274093"/>
              <a:gd name="connsiteY2" fmla="*/ 0 h 2967336"/>
              <a:gd name="connsiteX3" fmla="*/ 96813 w 274093"/>
              <a:gd name="connsiteY3" fmla="*/ 1483670 h 2967336"/>
              <a:gd name="connsiteX4" fmla="*/ 274093 w 274093"/>
              <a:gd name="connsiteY4" fmla="*/ 2967336 h 2967336"/>
              <a:gd name="connsiteX0" fmla="*/ 324893 w 324893"/>
              <a:gd name="connsiteY0" fmla="*/ 2967336 h 2967336"/>
              <a:gd name="connsiteX1" fmla="*/ 0 w 324893"/>
              <a:gd name="connsiteY1" fmla="*/ 1468863 h 2967336"/>
              <a:gd name="connsiteX2" fmla="*/ 324893 w 324893"/>
              <a:gd name="connsiteY2" fmla="*/ 0 h 2967336"/>
              <a:gd name="connsiteX3" fmla="*/ 147613 w 324893"/>
              <a:gd name="connsiteY3" fmla="*/ 1483670 h 2967336"/>
              <a:gd name="connsiteX4" fmla="*/ 324893 w 324893"/>
              <a:gd name="connsiteY4" fmla="*/ 2967336 h 2967336"/>
              <a:gd name="connsiteX0" fmla="*/ 305843 w 305843"/>
              <a:gd name="connsiteY0" fmla="*/ 2967336 h 2967336"/>
              <a:gd name="connsiteX1" fmla="*/ 0 w 305843"/>
              <a:gd name="connsiteY1" fmla="*/ 1481565 h 2967336"/>
              <a:gd name="connsiteX2" fmla="*/ 305843 w 305843"/>
              <a:gd name="connsiteY2" fmla="*/ 0 h 2967336"/>
              <a:gd name="connsiteX3" fmla="*/ 128563 w 305843"/>
              <a:gd name="connsiteY3" fmla="*/ 1483670 h 2967336"/>
              <a:gd name="connsiteX4" fmla="*/ 305843 w 305843"/>
              <a:gd name="connsiteY4" fmla="*/ 2967336 h 2967336"/>
              <a:gd name="connsiteX0" fmla="*/ 305843 w 305843"/>
              <a:gd name="connsiteY0" fmla="*/ 2967336 h 2967336"/>
              <a:gd name="connsiteX1" fmla="*/ 0 w 305843"/>
              <a:gd name="connsiteY1" fmla="*/ 1481565 h 2967336"/>
              <a:gd name="connsiteX2" fmla="*/ 305843 w 305843"/>
              <a:gd name="connsiteY2" fmla="*/ 0 h 2967336"/>
              <a:gd name="connsiteX3" fmla="*/ 77574 w 305843"/>
              <a:gd name="connsiteY3" fmla="*/ 1487071 h 2967336"/>
              <a:gd name="connsiteX4" fmla="*/ 305843 w 305843"/>
              <a:gd name="connsiteY4" fmla="*/ 2967336 h 2967336"/>
              <a:gd name="connsiteX0" fmla="*/ 305843 w 305843"/>
              <a:gd name="connsiteY0" fmla="*/ 2967336 h 2967336"/>
              <a:gd name="connsiteX1" fmla="*/ 0 w 305843"/>
              <a:gd name="connsiteY1" fmla="*/ 1491765 h 2967336"/>
              <a:gd name="connsiteX2" fmla="*/ 305843 w 305843"/>
              <a:gd name="connsiteY2" fmla="*/ 0 h 2967336"/>
              <a:gd name="connsiteX3" fmla="*/ 77574 w 305843"/>
              <a:gd name="connsiteY3" fmla="*/ 1487071 h 2967336"/>
              <a:gd name="connsiteX4" fmla="*/ 305843 w 305843"/>
              <a:gd name="connsiteY4" fmla="*/ 2967336 h 2967336"/>
              <a:gd name="connsiteX0" fmla="*/ 305843 w 305843"/>
              <a:gd name="connsiteY0" fmla="*/ 2967336 h 2967336"/>
              <a:gd name="connsiteX1" fmla="*/ 0 w 305843"/>
              <a:gd name="connsiteY1" fmla="*/ 1481569 h 2967336"/>
              <a:gd name="connsiteX2" fmla="*/ 305843 w 305843"/>
              <a:gd name="connsiteY2" fmla="*/ 0 h 2967336"/>
              <a:gd name="connsiteX3" fmla="*/ 77574 w 305843"/>
              <a:gd name="connsiteY3" fmla="*/ 1487071 h 2967336"/>
              <a:gd name="connsiteX4" fmla="*/ 305843 w 305843"/>
              <a:gd name="connsiteY4" fmla="*/ 2967336 h 2967336"/>
              <a:gd name="connsiteX0" fmla="*/ 302444 w 302444"/>
              <a:gd name="connsiteY0" fmla="*/ 2967336 h 2967336"/>
              <a:gd name="connsiteX1" fmla="*/ 0 w 302444"/>
              <a:gd name="connsiteY1" fmla="*/ 1491768 h 2967336"/>
              <a:gd name="connsiteX2" fmla="*/ 302444 w 302444"/>
              <a:gd name="connsiteY2" fmla="*/ 0 h 2967336"/>
              <a:gd name="connsiteX3" fmla="*/ 74175 w 302444"/>
              <a:gd name="connsiteY3" fmla="*/ 1487071 h 2967336"/>
              <a:gd name="connsiteX4" fmla="*/ 302444 w 302444"/>
              <a:gd name="connsiteY4" fmla="*/ 2967336 h 2967336"/>
              <a:gd name="connsiteX0" fmla="*/ 309243 w 309243"/>
              <a:gd name="connsiteY0" fmla="*/ 2967336 h 2967336"/>
              <a:gd name="connsiteX1" fmla="*/ 0 w 309243"/>
              <a:gd name="connsiteY1" fmla="*/ 1488369 h 2967336"/>
              <a:gd name="connsiteX2" fmla="*/ 309243 w 309243"/>
              <a:gd name="connsiteY2" fmla="*/ 0 h 2967336"/>
              <a:gd name="connsiteX3" fmla="*/ 80974 w 309243"/>
              <a:gd name="connsiteY3" fmla="*/ 1487071 h 2967336"/>
              <a:gd name="connsiteX4" fmla="*/ 309243 w 309243"/>
              <a:gd name="connsiteY4" fmla="*/ 2967336 h 2967336"/>
              <a:gd name="connsiteX0" fmla="*/ 309243 w 309243"/>
              <a:gd name="connsiteY0" fmla="*/ 2967336 h 2967336"/>
              <a:gd name="connsiteX1" fmla="*/ 0 w 309243"/>
              <a:gd name="connsiteY1" fmla="*/ 1488369 h 2967336"/>
              <a:gd name="connsiteX2" fmla="*/ 309243 w 309243"/>
              <a:gd name="connsiteY2" fmla="*/ 0 h 2967336"/>
              <a:gd name="connsiteX3" fmla="*/ 114966 w 309243"/>
              <a:gd name="connsiteY3" fmla="*/ 1487073 h 2967336"/>
              <a:gd name="connsiteX4" fmla="*/ 309243 w 309243"/>
              <a:gd name="connsiteY4" fmla="*/ 2967336 h 2967336"/>
              <a:gd name="connsiteX0" fmla="*/ 271851 w 271851"/>
              <a:gd name="connsiteY0" fmla="*/ 2967336 h 2967336"/>
              <a:gd name="connsiteX1" fmla="*/ 0 w 271851"/>
              <a:gd name="connsiteY1" fmla="*/ 1491770 h 2967336"/>
              <a:gd name="connsiteX2" fmla="*/ 271851 w 271851"/>
              <a:gd name="connsiteY2" fmla="*/ 0 h 2967336"/>
              <a:gd name="connsiteX3" fmla="*/ 77574 w 271851"/>
              <a:gd name="connsiteY3" fmla="*/ 1487073 h 2967336"/>
              <a:gd name="connsiteX4" fmla="*/ 271851 w 271851"/>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51" h="2967336">
                <a:moveTo>
                  <a:pt x="271851" y="2967336"/>
                </a:moveTo>
                <a:cubicBezTo>
                  <a:pt x="132146" y="2967336"/>
                  <a:pt x="0" y="2311177"/>
                  <a:pt x="0" y="1491770"/>
                </a:cubicBezTo>
                <a:cubicBezTo>
                  <a:pt x="0" y="672363"/>
                  <a:pt x="132146" y="0"/>
                  <a:pt x="271851" y="0"/>
                </a:cubicBezTo>
                <a:cubicBezTo>
                  <a:pt x="192230" y="350246"/>
                  <a:pt x="77574" y="903329"/>
                  <a:pt x="77574" y="1487073"/>
                </a:cubicBezTo>
                <a:cubicBezTo>
                  <a:pt x="77574" y="2070817"/>
                  <a:pt x="192230" y="2617090"/>
                  <a:pt x="271851"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Moon 11"/>
          <p:cNvSpPr/>
          <p:nvPr/>
        </p:nvSpPr>
        <p:spPr>
          <a:xfrm rot="16200000">
            <a:off x="4599270" y="3349172"/>
            <a:ext cx="231748" cy="3159766"/>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81977 w 281977"/>
              <a:gd name="connsiteY0" fmla="*/ 2967336 h 2967336"/>
              <a:gd name="connsiteX1" fmla="*/ 0 w 281977"/>
              <a:gd name="connsiteY1" fmla="*/ 1486463 h 2967336"/>
              <a:gd name="connsiteX2" fmla="*/ 281977 w 281977"/>
              <a:gd name="connsiteY2" fmla="*/ 0 h 2967336"/>
              <a:gd name="connsiteX3" fmla="*/ 155497 w 281977"/>
              <a:gd name="connsiteY3" fmla="*/ 1483668 h 2967336"/>
              <a:gd name="connsiteX4" fmla="*/ 281977 w 281977"/>
              <a:gd name="connsiteY4" fmla="*/ 2967336 h 2967336"/>
              <a:gd name="connsiteX0" fmla="*/ 281977 w 281977"/>
              <a:gd name="connsiteY0" fmla="*/ 2967336 h 2967336"/>
              <a:gd name="connsiteX1" fmla="*/ 0 w 281977"/>
              <a:gd name="connsiteY1" fmla="*/ 1486463 h 2967336"/>
              <a:gd name="connsiteX2" fmla="*/ 281977 w 281977"/>
              <a:gd name="connsiteY2" fmla="*/ 0 h 2967336"/>
              <a:gd name="connsiteX3" fmla="*/ 84112 w 281977"/>
              <a:gd name="connsiteY3" fmla="*/ 1488865 h 2967336"/>
              <a:gd name="connsiteX4" fmla="*/ 281977 w 281977"/>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77" h="2967336">
                <a:moveTo>
                  <a:pt x="281977" y="2967336"/>
                </a:moveTo>
                <a:cubicBezTo>
                  <a:pt x="142272" y="2967336"/>
                  <a:pt x="0" y="2305870"/>
                  <a:pt x="0" y="1486463"/>
                </a:cubicBezTo>
                <a:cubicBezTo>
                  <a:pt x="0" y="667056"/>
                  <a:pt x="142272" y="0"/>
                  <a:pt x="281977" y="0"/>
                </a:cubicBezTo>
                <a:cubicBezTo>
                  <a:pt x="202356" y="350246"/>
                  <a:pt x="84112" y="905121"/>
                  <a:pt x="84112" y="1488865"/>
                </a:cubicBezTo>
                <a:cubicBezTo>
                  <a:pt x="84112" y="2072609"/>
                  <a:pt x="202356" y="2617090"/>
                  <a:pt x="281977"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Moon 11"/>
          <p:cNvSpPr/>
          <p:nvPr/>
        </p:nvSpPr>
        <p:spPr>
          <a:xfrm rot="16200000">
            <a:off x="4561487" y="2158853"/>
            <a:ext cx="184255" cy="1736768"/>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24191 w 224191"/>
              <a:gd name="connsiteY0" fmla="*/ 2967336 h 2967336"/>
              <a:gd name="connsiteX1" fmla="*/ 0 w 224191"/>
              <a:gd name="connsiteY1" fmla="*/ 1480079 h 2967336"/>
              <a:gd name="connsiteX2" fmla="*/ 224191 w 224191"/>
              <a:gd name="connsiteY2" fmla="*/ 0 h 2967336"/>
              <a:gd name="connsiteX3" fmla="*/ 97711 w 224191"/>
              <a:gd name="connsiteY3" fmla="*/ 1483668 h 2967336"/>
              <a:gd name="connsiteX4" fmla="*/ 224191 w 224191"/>
              <a:gd name="connsiteY4" fmla="*/ 2967336 h 2967336"/>
              <a:gd name="connsiteX0" fmla="*/ 224191 w 224191"/>
              <a:gd name="connsiteY0" fmla="*/ 2967336 h 2967336"/>
              <a:gd name="connsiteX1" fmla="*/ 0 w 224191"/>
              <a:gd name="connsiteY1" fmla="*/ 1480079 h 2967336"/>
              <a:gd name="connsiteX2" fmla="*/ 224191 w 224191"/>
              <a:gd name="connsiteY2" fmla="*/ 0 h 2967336"/>
              <a:gd name="connsiteX3" fmla="*/ 70517 w 224191"/>
              <a:gd name="connsiteY3" fmla="*/ 1474217 h 2967336"/>
              <a:gd name="connsiteX4" fmla="*/ 224191 w 224191"/>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91" h="2967336">
                <a:moveTo>
                  <a:pt x="224191" y="2967336"/>
                </a:moveTo>
                <a:cubicBezTo>
                  <a:pt x="84486" y="2967336"/>
                  <a:pt x="0" y="2299486"/>
                  <a:pt x="0" y="1480079"/>
                </a:cubicBezTo>
                <a:cubicBezTo>
                  <a:pt x="0" y="660672"/>
                  <a:pt x="84486" y="0"/>
                  <a:pt x="224191" y="0"/>
                </a:cubicBezTo>
                <a:cubicBezTo>
                  <a:pt x="144570" y="350246"/>
                  <a:pt x="70517" y="890473"/>
                  <a:pt x="70517" y="1474217"/>
                </a:cubicBezTo>
                <a:cubicBezTo>
                  <a:pt x="70517" y="2057961"/>
                  <a:pt x="144570" y="2617090"/>
                  <a:pt x="224191"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560879" y="4812263"/>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1448692" y="4677602"/>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417175" y="3248581"/>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6189279" y="2231858"/>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620556" y="2417674"/>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470196" y="377142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2330737" y="219827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8146208" y="4032060"/>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277716" y="1621490"/>
            <a:ext cx="928785" cy="9287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57361" y="2516739"/>
            <a:ext cx="3453271" cy="2308324"/>
          </a:xfrm>
          <a:prstGeom prst="rect">
            <a:avLst/>
          </a:prstGeom>
        </p:spPr>
        <p:txBody>
          <a:bodyPr wrap="square">
            <a:spAutoFit/>
          </a:bodyPr>
          <a:lstStyle/>
          <a:p>
            <a:r>
              <a:rPr lang="en-US" sz="1600" b="1" dirty="0" smtClean="0"/>
              <a:t>                        To </a:t>
            </a:r>
            <a:r>
              <a:rPr lang="en-US" sz="1600" b="1" dirty="0" smtClean="0">
                <a:solidFill>
                  <a:srgbClr val="C00000"/>
                </a:solidFill>
              </a:rPr>
              <a:t>empower </a:t>
            </a:r>
          </a:p>
          <a:p>
            <a:r>
              <a:rPr lang="en-US" sz="1600" b="1" dirty="0"/>
              <a:t> </a:t>
            </a:r>
            <a:r>
              <a:rPr lang="en-US" sz="1600" b="1" dirty="0" smtClean="0"/>
              <a:t>                       educators </a:t>
            </a:r>
          </a:p>
          <a:p>
            <a:endParaRPr lang="en-US" sz="1600" b="1" dirty="0" smtClean="0"/>
          </a:p>
          <a:p>
            <a:pPr algn="ctr"/>
            <a:r>
              <a:rPr lang="en-US" sz="1600" b="1" dirty="0" smtClean="0"/>
              <a:t>with </a:t>
            </a:r>
            <a:r>
              <a:rPr lang="en-US" sz="1600" b="1" dirty="0"/>
              <a:t>the knowledge and skills to systematically build, implement, </a:t>
            </a:r>
            <a:r>
              <a:rPr lang="en-US" sz="1600" b="1" dirty="0" smtClean="0"/>
              <a:t>and  facilitate </a:t>
            </a:r>
          </a:p>
          <a:p>
            <a:endParaRPr lang="en-US" sz="1600" b="1" dirty="0">
              <a:solidFill>
                <a:srgbClr val="C00000"/>
              </a:solidFill>
            </a:endParaRPr>
          </a:p>
          <a:p>
            <a:r>
              <a:rPr lang="en-US" sz="1600" b="1" dirty="0" smtClean="0"/>
              <a:t>       </a:t>
            </a:r>
          </a:p>
          <a:p>
            <a:r>
              <a:rPr lang="en-US" sz="1600" b="1" dirty="0"/>
              <a:t> </a:t>
            </a:r>
            <a:r>
              <a:rPr lang="en-US" sz="1600" b="1" dirty="0" smtClean="0"/>
              <a:t>                        </a:t>
            </a:r>
            <a:endParaRPr lang="en-US" sz="1600" b="1" dirty="0"/>
          </a:p>
        </p:txBody>
      </p:sp>
      <p:sp>
        <p:nvSpPr>
          <p:cNvPr id="5" name="TextBox 4"/>
          <p:cNvSpPr txBox="1"/>
          <p:nvPr/>
        </p:nvSpPr>
        <p:spPr>
          <a:xfrm>
            <a:off x="3135261" y="4114800"/>
            <a:ext cx="3330154" cy="1077218"/>
          </a:xfrm>
          <a:prstGeom prst="rect">
            <a:avLst/>
          </a:prstGeom>
          <a:noFill/>
        </p:spPr>
        <p:txBody>
          <a:bodyPr wrap="square" rtlCol="0">
            <a:spAutoFit/>
          </a:bodyPr>
          <a:lstStyle/>
          <a:p>
            <a:pPr algn="ctr"/>
            <a:r>
              <a:rPr lang="en-US" sz="1600" b="1" dirty="0">
                <a:solidFill>
                  <a:srgbClr val="C00000"/>
                </a:solidFill>
              </a:rPr>
              <a:t>L</a:t>
            </a:r>
            <a:r>
              <a:rPr lang="en-US" sz="1600" b="1" dirty="0" smtClean="0">
                <a:solidFill>
                  <a:srgbClr val="C00000"/>
                </a:solidFill>
              </a:rPr>
              <a:t>earning </a:t>
            </a:r>
            <a:r>
              <a:rPr lang="en-US" sz="1600" b="1" dirty="0">
                <a:solidFill>
                  <a:srgbClr val="C00000"/>
                </a:solidFill>
              </a:rPr>
              <a:t>C</a:t>
            </a:r>
            <a:r>
              <a:rPr lang="en-US" sz="1600" b="1" dirty="0" smtClean="0">
                <a:solidFill>
                  <a:srgbClr val="C00000"/>
                </a:solidFill>
              </a:rPr>
              <a:t>ommunities </a:t>
            </a:r>
          </a:p>
          <a:p>
            <a:pPr algn="ctr"/>
            <a:r>
              <a:rPr lang="en-US" sz="1600" b="1" dirty="0" smtClean="0">
                <a:solidFill>
                  <a:srgbClr val="C00000"/>
                </a:solidFill>
              </a:rPr>
              <a:t>that include</a:t>
            </a:r>
          </a:p>
          <a:p>
            <a:pPr algn="ctr"/>
            <a:r>
              <a:rPr lang="en-US" sz="1600" b="1" dirty="0" smtClean="0">
                <a:solidFill>
                  <a:srgbClr val="C00000"/>
                </a:solidFill>
              </a:rPr>
              <a:t>     High </a:t>
            </a:r>
            <a:r>
              <a:rPr lang="en-US" sz="1600" b="1" dirty="0">
                <a:solidFill>
                  <a:srgbClr val="C00000"/>
                </a:solidFill>
              </a:rPr>
              <a:t>P</a:t>
            </a:r>
            <a:r>
              <a:rPr lang="en-US" sz="1600" b="1" dirty="0" smtClean="0">
                <a:solidFill>
                  <a:srgbClr val="C00000"/>
                </a:solidFill>
              </a:rPr>
              <a:t>erformance Learning Teams </a:t>
            </a:r>
            <a:r>
              <a:rPr lang="en-US" sz="1600" b="1" dirty="0" smtClean="0"/>
              <a:t>	           </a:t>
            </a:r>
            <a:endParaRPr lang="en-US" sz="1600" dirty="0"/>
          </a:p>
        </p:txBody>
      </p:sp>
      <p:sp>
        <p:nvSpPr>
          <p:cNvPr id="3" name="Rectangle 2"/>
          <p:cNvSpPr/>
          <p:nvPr/>
        </p:nvSpPr>
        <p:spPr>
          <a:xfrm>
            <a:off x="2597018" y="5142549"/>
            <a:ext cx="4443536" cy="584775"/>
          </a:xfrm>
          <a:prstGeom prst="rect">
            <a:avLst/>
          </a:prstGeom>
        </p:spPr>
        <p:txBody>
          <a:bodyPr wrap="square">
            <a:spAutoFit/>
          </a:bodyPr>
          <a:lstStyle/>
          <a:p>
            <a:pPr algn="ctr"/>
            <a:r>
              <a:rPr lang="en-US" sz="1600" b="1" dirty="0"/>
              <a:t>comprised of </a:t>
            </a:r>
            <a:r>
              <a:rPr lang="en-US" sz="1600" b="1" dirty="0">
                <a:solidFill>
                  <a:srgbClr val="C00000"/>
                </a:solidFill>
              </a:rPr>
              <a:t>expert learners </a:t>
            </a:r>
            <a:r>
              <a:rPr lang="en-US" sz="1600" b="1" dirty="0"/>
              <a:t>skilled to reach or exceed math achievement standards. </a:t>
            </a:r>
            <a:endParaRPr lang="en-US" sz="1600" dirty="0"/>
          </a:p>
        </p:txBody>
      </p:sp>
      <p:sp>
        <p:nvSpPr>
          <p:cNvPr id="44" name="Rectangle 43"/>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335350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a:off x="3002447" y="3963637"/>
            <a:ext cx="2575459" cy="2243053"/>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0" name="Group 9"/>
          <p:cNvGrpSpPr/>
          <p:nvPr/>
        </p:nvGrpSpPr>
        <p:grpSpPr>
          <a:xfrm>
            <a:off x="457200" y="152399"/>
            <a:ext cx="8153400" cy="1295400"/>
            <a:chOff x="457200" y="76200"/>
            <a:chExt cx="8153400" cy="1295400"/>
          </a:xfrm>
        </p:grpSpPr>
        <p:sp>
          <p:nvSpPr>
            <p:cNvPr id="13" name="Flowchart: Process 1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7266418" y="206475"/>
              <a:ext cx="1182221" cy="915401"/>
              <a:chOff x="7266418" y="206475"/>
              <a:chExt cx="1182221" cy="91540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9" name="Isosceles Triangle 38"/>
          <p:cNvSpPr/>
          <p:nvPr/>
        </p:nvSpPr>
        <p:spPr>
          <a:xfrm rot="3588061">
            <a:off x="3341696" y="1227130"/>
            <a:ext cx="2560038" cy="2235494"/>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7187997">
            <a:off x="4592701" y="2152288"/>
            <a:ext cx="2957077" cy="2996365"/>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722055" y="1808532"/>
            <a:ext cx="2558533" cy="2179147"/>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3596969">
            <a:off x="2049947" y="3430237"/>
            <a:ext cx="2575459" cy="2243053"/>
          </a:xfrm>
          <a:prstGeom prst="triangle">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300" y="3065695"/>
            <a:ext cx="1431022" cy="584775"/>
          </a:xfrm>
          <a:prstGeom prst="rect">
            <a:avLst/>
          </a:prstGeom>
          <a:solidFill>
            <a:srgbClr val="FFFFCC"/>
          </a:solidFill>
        </p:spPr>
        <p:txBody>
          <a:bodyPr wrap="square" rtlCol="0">
            <a:spAutoFit/>
          </a:bodyPr>
          <a:lstStyle/>
          <a:p>
            <a:pPr algn="ctr"/>
            <a:r>
              <a:rPr lang="en-US" sz="1600" b="1" dirty="0" smtClean="0">
                <a:solidFill>
                  <a:srgbClr val="C00000"/>
                </a:solidFill>
              </a:rPr>
              <a:t>Learning Groups</a:t>
            </a:r>
            <a:endParaRPr lang="en-US" sz="1600" b="1" dirty="0">
              <a:solidFill>
                <a:srgbClr val="C00000"/>
              </a:solidFill>
            </a:endParaRPr>
          </a:p>
        </p:txBody>
      </p:sp>
      <p:sp>
        <p:nvSpPr>
          <p:cNvPr id="7" name="Hexagon 6"/>
          <p:cNvSpPr/>
          <p:nvPr/>
        </p:nvSpPr>
        <p:spPr>
          <a:xfrm>
            <a:off x="4012295" y="3689174"/>
            <a:ext cx="579750" cy="59701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044412" y="3763634"/>
            <a:ext cx="577303" cy="369332"/>
          </a:xfrm>
          <a:prstGeom prst="rect">
            <a:avLst/>
          </a:prstGeom>
          <a:noFill/>
        </p:spPr>
        <p:txBody>
          <a:bodyPr wrap="square" rtlCol="0">
            <a:spAutoFit/>
          </a:bodyPr>
          <a:lstStyle/>
          <a:p>
            <a:r>
              <a:rPr lang="en-US" b="1" dirty="0" smtClean="0">
                <a:solidFill>
                  <a:srgbClr val="967200"/>
                </a:solidFill>
              </a:rPr>
              <a:t>UDL</a:t>
            </a:r>
            <a:endParaRPr lang="en-US" b="1" dirty="0">
              <a:solidFill>
                <a:srgbClr val="967200"/>
              </a:solidFill>
            </a:endParaRPr>
          </a:p>
        </p:txBody>
      </p:sp>
      <p:sp>
        <p:nvSpPr>
          <p:cNvPr id="32" name="Hexagon 3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20" name="Rectangle 1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21" name="Isosceles Triangle 20"/>
          <p:cNvSpPr/>
          <p:nvPr/>
        </p:nvSpPr>
        <p:spPr>
          <a:xfrm rot="4127613">
            <a:off x="4832389" y="3539036"/>
            <a:ext cx="2635586" cy="2605929"/>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953000" y="4551763"/>
            <a:ext cx="1515574" cy="769441"/>
          </a:xfrm>
          <a:prstGeom prst="rect">
            <a:avLst/>
          </a:prstGeom>
          <a:solidFill>
            <a:srgbClr val="FFFFCC"/>
          </a:solidFill>
        </p:spPr>
        <p:txBody>
          <a:bodyPr wrap="square" rtlCol="0">
            <a:spAutoFit/>
          </a:bodyPr>
          <a:lstStyle/>
          <a:p>
            <a:pPr algn="ctr"/>
            <a:r>
              <a:rPr lang="en-US" sz="1400" b="1" dirty="0" smtClean="0">
                <a:solidFill>
                  <a:srgbClr val="CC00CC"/>
                </a:solidFill>
              </a:rPr>
              <a:t>High Performance Teaming</a:t>
            </a:r>
          </a:p>
          <a:p>
            <a:pPr algn="ctr"/>
            <a:r>
              <a:rPr lang="en-US" sz="1400" b="1" dirty="0" smtClean="0">
                <a:solidFill>
                  <a:srgbClr val="CC00CC"/>
                </a:solidFill>
              </a:rPr>
              <a:t>Principles</a:t>
            </a:r>
            <a:r>
              <a:rPr lang="en-US" sz="1600" b="1" dirty="0" smtClean="0">
                <a:solidFill>
                  <a:srgbClr val="CC00CC"/>
                </a:solidFill>
              </a:rPr>
              <a:t> </a:t>
            </a:r>
            <a:endParaRPr lang="en-US" sz="1600" b="1" dirty="0">
              <a:solidFill>
                <a:srgbClr val="CC00CC"/>
              </a:solidFill>
            </a:endParaRPr>
          </a:p>
        </p:txBody>
      </p:sp>
    </p:spTree>
    <p:extLst>
      <p:ext uri="{BB962C8B-B14F-4D97-AF65-F5344CB8AC3E}">
        <p14:creationId xmlns:p14="http://schemas.microsoft.com/office/powerpoint/2010/main" val="3350334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0"/>
            <a:ext cx="9144000" cy="646331"/>
          </a:xfrm>
          <a:solidFill>
            <a:srgbClr val="FFC000"/>
          </a:solidFill>
        </p:spPr>
        <p:txBody>
          <a:bodyPr wrap="square">
            <a:spAutoFit/>
          </a:bodyPr>
          <a:lstStyle/>
          <a:p>
            <a:pPr algn="l">
              <a:spcBef>
                <a:spcPct val="50000"/>
              </a:spcBef>
            </a:pPr>
            <a:r>
              <a:rPr lang="en-US" sz="3600" b="1" dirty="0" smtClean="0">
                <a:ln>
                  <a:solidFill>
                    <a:srgbClr val="FFFF00"/>
                  </a:solidFill>
                </a:ln>
                <a:solidFill>
                  <a:srgbClr val="FFFF00"/>
                </a:solidFill>
              </a:rPr>
              <a:t>         </a:t>
            </a:r>
            <a:endParaRPr lang="en-US" sz="3600" b="1" i="1" dirty="0" smtClean="0">
              <a:ln>
                <a:solidFill>
                  <a:srgbClr val="FFFF00"/>
                </a:solidFill>
              </a:ln>
              <a:solidFill>
                <a:srgbClr val="FFFF00"/>
              </a:solidFill>
            </a:endParaRPr>
          </a:p>
        </p:txBody>
      </p:sp>
      <p:sp>
        <p:nvSpPr>
          <p:cNvPr id="72706" name="Rectangle 3"/>
          <p:cNvSpPr>
            <a:spLocks noGrp="1" noChangeArrowheads="1"/>
          </p:cNvSpPr>
          <p:nvPr>
            <p:ph idx="1"/>
          </p:nvPr>
        </p:nvSpPr>
        <p:spPr>
          <a:xfrm>
            <a:off x="228600" y="1752600"/>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sp>
        <p:nvSpPr>
          <p:cNvPr id="36" name="Up Ribbon 35"/>
          <p:cNvSpPr/>
          <p:nvPr/>
        </p:nvSpPr>
        <p:spPr>
          <a:xfrm>
            <a:off x="2057400" y="4958275"/>
            <a:ext cx="5181600" cy="914400"/>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READY TO EXIT TIME</a:t>
            </a:r>
          </a:p>
          <a:p>
            <a:pPr algn="ctr"/>
            <a:endParaRPr lang="en-US" b="1" dirty="0">
              <a:solidFill>
                <a:srgbClr val="FFC000"/>
              </a:solidFill>
            </a:endParaRPr>
          </a:p>
        </p:txBody>
      </p:sp>
      <p:graphicFrame>
        <p:nvGraphicFramePr>
          <p:cNvPr id="13" name="Content Placeholder 3"/>
          <p:cNvGraphicFramePr>
            <a:graphicFrameLocks/>
          </p:cNvGraphicFramePr>
          <p:nvPr>
            <p:extLst>
              <p:ext uri="{D42A27DB-BD31-4B8C-83A1-F6EECF244321}">
                <p14:modId xmlns:p14="http://schemas.microsoft.com/office/powerpoint/2010/main" val="1309900392"/>
              </p:ext>
            </p:extLst>
          </p:nvPr>
        </p:nvGraphicFramePr>
        <p:xfrm>
          <a:off x="838200" y="1148357"/>
          <a:ext cx="7848601"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573444" y="779025"/>
            <a:ext cx="1317004" cy="369332"/>
          </a:xfrm>
          <a:prstGeom prst="rect">
            <a:avLst/>
          </a:prstGeom>
          <a:noFill/>
        </p:spPr>
        <p:txBody>
          <a:bodyPr wrap="square" rtlCol="0">
            <a:spAutoFit/>
          </a:bodyPr>
          <a:lstStyle/>
          <a:p>
            <a:r>
              <a:rPr lang="en-US" b="1" dirty="0" smtClean="0"/>
              <a:t>Date______</a:t>
            </a:r>
            <a:endParaRPr lang="en-US" b="1" dirty="0"/>
          </a:p>
        </p:txBody>
      </p:sp>
      <p:sp>
        <p:nvSpPr>
          <p:cNvPr id="3" name="Rectangle 2"/>
          <p:cNvSpPr/>
          <p:nvPr/>
        </p:nvSpPr>
        <p:spPr>
          <a:xfrm>
            <a:off x="3544015" y="-95484"/>
            <a:ext cx="2079416" cy="646331"/>
          </a:xfrm>
          <a:prstGeom prst="rect">
            <a:avLst/>
          </a:prstGeom>
          <a:noFill/>
        </p:spPr>
        <p:txBody>
          <a:bodyPr wrap="none" lIns="91440" tIns="45720" rIns="91440" bIns="45720">
            <a:spAutoFit/>
          </a:bodyPr>
          <a:lstStyle/>
          <a:p>
            <a:pPr algn="ctr"/>
            <a:r>
              <a:rPr lang="en-US" sz="3600" b="1" dirty="0" err="1"/>
              <a:t>WRAP-Up</a:t>
            </a:r>
            <a:endParaRPr lang="en-US" sz="3600" b="1" dirty="0"/>
          </a:p>
        </p:txBody>
      </p:sp>
      <p:pic>
        <p:nvPicPr>
          <p:cNvPr id="12"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9769" y="-255997"/>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73125" y="-255998"/>
            <a:ext cx="961177" cy="9673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23021406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71427730"/>
              </p:ext>
            </p:extLst>
          </p:nvPr>
        </p:nvGraphicFramePr>
        <p:xfrm>
          <a:off x="789843" y="380995"/>
          <a:ext cx="7211156" cy="5410205"/>
        </p:xfrm>
        <a:graphic>
          <a:graphicData uri="http://schemas.openxmlformats.org/drawingml/2006/table">
            <a:tbl>
              <a:tblPr firstRow="1" bandRow="1">
                <a:tableStyleId>{5C22544A-7EE6-4342-B048-85BDC9FD1C3A}</a:tableStyleId>
              </a:tblPr>
              <a:tblGrid>
                <a:gridCol w="2434339"/>
                <a:gridCol w="2434339"/>
                <a:gridCol w="2342478"/>
              </a:tblGrid>
              <a:tr h="685418">
                <a:tc gridSpan="3">
                  <a:txBody>
                    <a:bodyPr/>
                    <a:lstStyle/>
                    <a:p>
                      <a:pPr algn="ctr"/>
                      <a:r>
                        <a:rPr lang="en-US" sz="2800" dirty="0" smtClean="0">
                          <a:solidFill>
                            <a:schemeClr val="tx1"/>
                          </a:solidFill>
                        </a:rPr>
                        <a:t>Where</a:t>
                      </a:r>
                      <a:r>
                        <a:rPr lang="en-US" sz="2800" baseline="0" dirty="0" smtClean="0">
                          <a:solidFill>
                            <a:schemeClr val="tx1"/>
                          </a:solidFill>
                        </a:rPr>
                        <a:t> Did You Find UDL?</a:t>
                      </a:r>
                      <a:endParaRPr lang="en-US" sz="2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r>
              <a:tr h="597803">
                <a:tc gridSpan="3">
                  <a:txBody>
                    <a:bodyPr/>
                    <a:lstStyle/>
                    <a:p>
                      <a:pPr algn="ctr"/>
                      <a:r>
                        <a:rPr lang="en-US" b="1" i="1" dirty="0" smtClean="0">
                          <a:solidFill>
                            <a:schemeClr val="tx1"/>
                          </a:solidFill>
                        </a:rPr>
                        <a:t>Post the Strategies</a:t>
                      </a:r>
                      <a:r>
                        <a:rPr lang="en-US" b="1" i="1" baseline="0" dirty="0" smtClean="0">
                          <a:solidFill>
                            <a:schemeClr val="tx1"/>
                          </a:solidFill>
                        </a:rPr>
                        <a:t> or Activities</a:t>
                      </a:r>
                      <a:endParaRPr lang="en-US"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c hMerge="1">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2717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Present information and content in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Differentiate the ways that students can express what they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Stimulate interest and motivation for learning*</a:t>
                      </a:r>
                    </a:p>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855236">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r>
            </a:tbl>
          </a:graphicData>
        </a:graphic>
      </p:graphicFrame>
      <p:sp>
        <p:nvSpPr>
          <p:cNvPr id="6" name="TextBox 5"/>
          <p:cNvSpPr txBox="1"/>
          <p:nvPr/>
        </p:nvSpPr>
        <p:spPr>
          <a:xfrm>
            <a:off x="7486419" y="5821233"/>
            <a:ext cx="1371600" cy="276999"/>
          </a:xfrm>
          <a:prstGeom prst="rect">
            <a:avLst/>
          </a:prstGeom>
          <a:noFill/>
        </p:spPr>
        <p:txBody>
          <a:bodyPr wrap="square" rtlCol="0">
            <a:spAutoFit/>
          </a:bodyPr>
          <a:lstStyle/>
          <a:p>
            <a:r>
              <a:rPr lang="en-US" sz="1200" i="1" dirty="0" smtClean="0"/>
              <a:t>*CAST.org</a:t>
            </a:r>
            <a:endParaRPr lang="en-US" sz="1200" i="1" dirty="0"/>
          </a:p>
        </p:txBody>
      </p:sp>
      <p:sp>
        <p:nvSpPr>
          <p:cNvPr id="8" name="Rectangle 7"/>
          <p:cNvSpPr/>
          <p:nvPr/>
        </p:nvSpPr>
        <p:spPr>
          <a:xfrm>
            <a:off x="5615858" y="630266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pic>
        <p:nvPicPr>
          <p:cNvPr id="1027" name="Picture 3" descr="C:\Users\kmainze1\AppData\Local\Microsoft\Windows\Temporary Internet Files\Content.IE5\G4GVM7AG\6905677-hombre-de-investigador-de-dibujos-animados-del-c-ucaso[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411453" y="381000"/>
            <a:ext cx="513347" cy="5951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mainze1\AppData\Local\Microsoft\Windows\Temporary Internet Files\Content.IE5\G4GVM7AG\6905677-hombre-de-investigador-de-dibujos-animados-del-c-ucaso[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38200" y="381000"/>
            <a:ext cx="513347" cy="59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7805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269323" y="-39312"/>
            <a:ext cx="8686800" cy="1495425"/>
          </a:xfrm>
          <a:ln>
            <a:solidFill>
              <a:schemeClr val="accent1"/>
            </a:solidFill>
            <a:miter lim="800000"/>
            <a:headEnd/>
            <a:tailEnd/>
          </a:ln>
        </p:spPr>
        <p:txBody>
          <a:bodyPr anchor="t"/>
          <a:lstStyle/>
          <a:p>
            <a:pPr eaLnBrk="1" hangingPunct="1">
              <a:spcAft>
                <a:spcPts val="3000"/>
              </a:spcAft>
            </a:pPr>
            <a:endParaRPr lang="en-US" sz="2000" b="1" dirty="0" smtClean="0">
              <a:solidFill>
                <a:srgbClr val="FF0000"/>
              </a:solidFill>
            </a:endParaRPr>
          </a:p>
        </p:txBody>
      </p:sp>
      <p:sp>
        <p:nvSpPr>
          <p:cNvPr id="2" name="TextBox 1"/>
          <p:cNvSpPr txBox="1"/>
          <p:nvPr/>
        </p:nvSpPr>
        <p:spPr>
          <a:xfrm>
            <a:off x="2807154" y="380999"/>
            <a:ext cx="3822246" cy="830997"/>
          </a:xfrm>
          <a:prstGeom prst="rect">
            <a:avLst/>
          </a:prstGeom>
          <a:solidFill>
            <a:schemeClr val="tx1"/>
          </a:solidFill>
        </p:spPr>
        <p:txBody>
          <a:bodyPr wrap="square" rtlCol="0">
            <a:spAutoFit/>
          </a:bodyPr>
          <a:lstStyle/>
          <a:p>
            <a:pPr algn="ctr"/>
            <a:r>
              <a:rPr lang="en-US" sz="4800" b="1" dirty="0" smtClean="0">
                <a:solidFill>
                  <a:srgbClr val="9AF8D9"/>
                </a:solidFill>
              </a:rPr>
              <a:t>LUNCH</a:t>
            </a:r>
            <a:endParaRPr lang="en-US" sz="4800" b="1" dirty="0">
              <a:solidFill>
                <a:srgbClr val="9AF8D9"/>
              </a:solidFill>
            </a:endParaRPr>
          </a:p>
        </p:txBody>
      </p:sp>
      <p:sp>
        <p:nvSpPr>
          <p:cNvPr id="5" name="Cloud Callout 4"/>
          <p:cNvSpPr/>
          <p:nvPr/>
        </p:nvSpPr>
        <p:spPr>
          <a:xfrm>
            <a:off x="2743201" y="1828800"/>
            <a:ext cx="3720830" cy="1981200"/>
          </a:xfrm>
          <a:prstGeom prst="cloudCallout">
            <a:avLst/>
          </a:prstGeom>
          <a:solidFill>
            <a:srgbClr val="9AF8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endParaRPr>
          </a:p>
          <a:p>
            <a:pPr algn="ctr"/>
            <a:r>
              <a:rPr lang="en-US" sz="2800" b="1" dirty="0" err="1" smtClean="0">
                <a:solidFill>
                  <a:schemeClr val="tx1"/>
                </a:solidFill>
              </a:rPr>
              <a:t>BUZzzz</a:t>
            </a:r>
            <a:r>
              <a:rPr lang="en-US" sz="2800" b="1" dirty="0" smtClean="0">
                <a:solidFill>
                  <a:schemeClr val="tx1"/>
                </a:solidFill>
              </a:rPr>
              <a:t> Back in </a:t>
            </a:r>
          </a:p>
          <a:p>
            <a:pPr algn="ctr"/>
            <a:r>
              <a:rPr lang="en-US" sz="2600" b="1" dirty="0" smtClean="0">
                <a:solidFill>
                  <a:schemeClr val="tx1"/>
                </a:solidFill>
              </a:rPr>
              <a:t> 1 HOUR</a:t>
            </a:r>
            <a:endParaRPr lang="en-US" sz="2600" b="1" dirty="0">
              <a:solidFill>
                <a:schemeClr val="tx1"/>
              </a:solidFill>
            </a:endParaRPr>
          </a:p>
        </p:txBody>
      </p:sp>
      <p:pic>
        <p:nvPicPr>
          <p:cNvPr id="7"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6584967" y="2659182"/>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1644937" y="3676934"/>
            <a:ext cx="928785" cy="9287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pic>
        <p:nvPicPr>
          <p:cNvPr id="11"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654336" y="4850600"/>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7924449" y="1750004"/>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654337" y="1968787"/>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7612010" y="2965781"/>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7259500" y="420089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474279" y="3187571"/>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7941878" y="487867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3349061" y="4446333"/>
            <a:ext cx="2155631" cy="108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405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sp>
        <p:nvSpPr>
          <p:cNvPr id="4" name="Rectangle 3"/>
          <p:cNvSpPr/>
          <p:nvPr/>
        </p:nvSpPr>
        <p:spPr>
          <a:xfrm>
            <a:off x="514350" y="1790700"/>
            <a:ext cx="7997262" cy="4401205"/>
          </a:xfrm>
          <a:prstGeom prst="rect">
            <a:avLst/>
          </a:prstGeom>
          <a:solidFill>
            <a:srgbClr val="FDE869"/>
          </a:solidFill>
        </p:spPr>
        <p:txBody>
          <a:bodyPr wrap="square">
            <a:spAutoFit/>
          </a:bodyPr>
          <a:lstStyle/>
          <a:p>
            <a:pPr marL="685800" indent="-228600">
              <a:spcBef>
                <a:spcPts val="1200"/>
              </a:spcBef>
              <a:spcAft>
                <a:spcPts val="1200"/>
              </a:spcAft>
              <a:buFont typeface="Wingdings" panose="05000000000000000000" pitchFamily="2" charset="2"/>
              <a:buChar char="v"/>
              <a:tabLst>
                <a:tab pos="863600" algn="l"/>
              </a:tabLst>
            </a:pPr>
            <a:r>
              <a:rPr lang="en-US" sz="2000" b="1" dirty="0"/>
              <a:t>Communities and teams are essential for accelerating learning.</a:t>
            </a:r>
          </a:p>
          <a:p>
            <a:pPr marL="685800" indent="-228600">
              <a:spcBef>
                <a:spcPts val="1200"/>
              </a:spcBef>
              <a:spcAft>
                <a:spcPts val="1200"/>
              </a:spcAft>
              <a:buFont typeface="Wingdings" panose="05000000000000000000" pitchFamily="2" charset="2"/>
              <a:buChar char="v"/>
              <a:tabLst>
                <a:tab pos="863600" algn="l"/>
              </a:tabLst>
            </a:pPr>
            <a:r>
              <a:rPr lang="en-US" sz="2000" b="1" dirty="0"/>
              <a:t>Diversity is a strength.</a:t>
            </a:r>
          </a:p>
          <a:p>
            <a:pPr marL="685800" indent="-228600">
              <a:spcBef>
                <a:spcPts val="1200"/>
              </a:spcBef>
              <a:spcAft>
                <a:spcPts val="1200"/>
              </a:spcAft>
              <a:buFont typeface="Wingdings" panose="05000000000000000000" pitchFamily="2" charset="2"/>
              <a:buChar char="v"/>
              <a:tabLst>
                <a:tab pos="863600" algn="l"/>
              </a:tabLst>
            </a:pPr>
            <a:r>
              <a:rPr lang="en-US" sz="2000" b="1" dirty="0"/>
              <a:t>Equal access = learning opportunities for </a:t>
            </a:r>
            <a:r>
              <a:rPr lang="en-US" sz="2000" b="1" i="1" dirty="0"/>
              <a:t>all</a:t>
            </a:r>
            <a:r>
              <a:rPr lang="en-US" sz="2000" b="1" dirty="0"/>
              <a:t> students</a:t>
            </a:r>
            <a:r>
              <a:rPr lang="en-US" sz="2000" b="1" dirty="0" smtClean="0"/>
              <a:t>.</a:t>
            </a:r>
          </a:p>
          <a:p>
            <a:pPr marL="685800" indent="-228600">
              <a:spcBef>
                <a:spcPts val="1200"/>
              </a:spcBef>
              <a:spcAft>
                <a:spcPts val="1200"/>
              </a:spcAft>
              <a:buFont typeface="Wingdings" panose="05000000000000000000" pitchFamily="2" charset="2"/>
              <a:buChar char="v"/>
              <a:tabLst>
                <a:tab pos="863600" algn="l"/>
              </a:tabLst>
            </a:pPr>
            <a:r>
              <a:rPr lang="en-US" sz="2000" b="1" dirty="0" smtClean="0"/>
              <a:t>Family engagement fosters student learning.</a:t>
            </a:r>
            <a:endParaRPr lang="en-US" sz="2000" b="1" dirty="0"/>
          </a:p>
          <a:p>
            <a:pPr marL="685800" indent="-228600">
              <a:spcBef>
                <a:spcPts val="600"/>
              </a:spcBef>
              <a:spcAft>
                <a:spcPts val="600"/>
              </a:spcAft>
              <a:buFont typeface="Wingdings" panose="05000000000000000000" pitchFamily="2" charset="2"/>
              <a:buChar char="v"/>
              <a:tabLst>
                <a:tab pos="863600" algn="l"/>
              </a:tabLst>
            </a:pPr>
            <a:r>
              <a:rPr lang="en-US" sz="2000" b="1" dirty="0"/>
              <a:t>Protocols boost engagement and efficiency.</a:t>
            </a:r>
          </a:p>
          <a:p>
            <a:pPr marL="685800" indent="-228600">
              <a:spcBef>
                <a:spcPts val="600"/>
              </a:spcBef>
              <a:spcAft>
                <a:spcPts val="600"/>
              </a:spcAft>
              <a:buFont typeface="Wingdings" panose="05000000000000000000" pitchFamily="2" charset="2"/>
              <a:buChar char="v"/>
              <a:tabLst>
                <a:tab pos="863600" algn="l"/>
              </a:tabLst>
            </a:pPr>
            <a:r>
              <a:rPr lang="en-US" sz="2000" b="1" dirty="0"/>
              <a:t>Effective, evidence-based teaching practices promote achievement.</a:t>
            </a:r>
          </a:p>
          <a:p>
            <a:pPr marL="685800" indent="-228600">
              <a:spcBef>
                <a:spcPts val="1200"/>
              </a:spcBef>
              <a:spcAft>
                <a:spcPts val="1200"/>
              </a:spcAft>
              <a:buFont typeface="Wingdings" panose="05000000000000000000" pitchFamily="2" charset="2"/>
              <a:buChar char="v"/>
              <a:tabLst>
                <a:tab pos="863600" algn="l"/>
              </a:tabLst>
            </a:pPr>
            <a:r>
              <a:rPr lang="en-US" sz="2000" b="1" dirty="0"/>
              <a:t>Technology optimizes learning.</a:t>
            </a:r>
          </a:p>
          <a:p>
            <a:pPr marL="685800" indent="-228600">
              <a:spcBef>
                <a:spcPts val="1200"/>
              </a:spcBef>
              <a:spcAft>
                <a:spcPts val="1200"/>
              </a:spcAft>
              <a:buFont typeface="Wingdings" panose="05000000000000000000" pitchFamily="2" charset="2"/>
              <a:buChar char="v"/>
              <a:tabLst>
                <a:tab pos="863600" algn="l"/>
              </a:tabLst>
            </a:pPr>
            <a:r>
              <a:rPr lang="en-US" sz="2000" b="1" dirty="0"/>
              <a:t>Data informs instructional decisions</a:t>
            </a:r>
            <a:r>
              <a:rPr lang="en-US" sz="2000" b="1" dirty="0" smtClean="0"/>
              <a:t>.</a:t>
            </a:r>
            <a:endParaRPr lang="en-US" sz="2000" b="1" dirty="0"/>
          </a:p>
        </p:txBody>
      </p:sp>
      <p:grpSp>
        <p:nvGrpSpPr>
          <p:cNvPr id="22" name="Group 21"/>
          <p:cNvGrpSpPr/>
          <p:nvPr/>
        </p:nvGrpSpPr>
        <p:grpSpPr>
          <a:xfrm>
            <a:off x="457200" y="304800"/>
            <a:ext cx="8153400" cy="1295400"/>
            <a:chOff x="457200" y="76200"/>
            <a:chExt cx="8153400" cy="1295400"/>
          </a:xfrm>
        </p:grpSpPr>
        <p:sp>
          <p:nvSpPr>
            <p:cNvPr id="23" name="Flowchart: Process 2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24" name="Group 23"/>
            <p:cNvGrpSpPr/>
            <p:nvPr/>
          </p:nvGrpSpPr>
          <p:grpSpPr>
            <a:xfrm>
              <a:off x="674706" y="206475"/>
              <a:ext cx="7773933" cy="915401"/>
              <a:chOff x="674706" y="206475"/>
              <a:chExt cx="7773933" cy="915401"/>
            </a:xfrm>
          </p:grpSpPr>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loud Callout 26"/>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717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716437" y="1686029"/>
            <a:ext cx="925990" cy="9259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418193" y="1748340"/>
            <a:ext cx="870857" cy="8708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8206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sp>
        <p:nvSpPr>
          <p:cNvPr id="4" name="Rectangle 3"/>
          <p:cNvSpPr/>
          <p:nvPr/>
        </p:nvSpPr>
        <p:spPr>
          <a:xfrm>
            <a:off x="686097" y="1828800"/>
            <a:ext cx="7768663" cy="4093428"/>
          </a:xfrm>
          <a:prstGeom prst="rect">
            <a:avLst/>
          </a:prstGeom>
          <a:solidFill>
            <a:srgbClr val="FDE869"/>
          </a:solidFill>
        </p:spPr>
        <p:txBody>
          <a:bodyPr wrap="square">
            <a:spAutoFit/>
          </a:bodyPr>
          <a:lstStyle/>
          <a:p>
            <a:pPr marL="457200" algn="ctr">
              <a:spcBef>
                <a:spcPts val="1200"/>
              </a:spcBef>
              <a:spcAft>
                <a:spcPts val="1200"/>
              </a:spcAft>
              <a:tabLst>
                <a:tab pos="863600" algn="l"/>
              </a:tabLst>
            </a:pPr>
            <a:r>
              <a:rPr lang="en-US" sz="2400" b="1" dirty="0" err="1" smtClean="0"/>
              <a:t>BUZzzz</a:t>
            </a:r>
            <a:r>
              <a:rPr lang="en-US" sz="2400" b="1" dirty="0" smtClean="0"/>
              <a:t> Together</a:t>
            </a:r>
          </a:p>
          <a:p>
            <a:pPr marL="457200" algn="ctr">
              <a:spcBef>
                <a:spcPts val="1200"/>
              </a:spcBef>
              <a:spcAft>
                <a:spcPts val="1200"/>
              </a:spcAft>
              <a:tabLst>
                <a:tab pos="863600" algn="l"/>
              </a:tabLst>
            </a:pPr>
            <a:r>
              <a:rPr lang="en-US" sz="2400" b="1" i="1" dirty="0" smtClean="0">
                <a:solidFill>
                  <a:srgbClr val="C00000"/>
                </a:solidFill>
              </a:rPr>
              <a:t>Primary Goal for Teachers</a:t>
            </a:r>
          </a:p>
          <a:p>
            <a:pPr marL="457200">
              <a:spcBef>
                <a:spcPts val="1200"/>
              </a:spcBef>
              <a:spcAft>
                <a:spcPts val="1200"/>
              </a:spcAft>
              <a:tabLst>
                <a:tab pos="863600" algn="l"/>
              </a:tabLst>
            </a:pPr>
            <a:r>
              <a:rPr lang="en-US" sz="2200" dirty="0"/>
              <a:t>T</a:t>
            </a:r>
            <a:r>
              <a:rPr lang="en-US" sz="2200" dirty="0" smtClean="0"/>
              <a:t>o build </a:t>
            </a:r>
            <a:r>
              <a:rPr lang="en-US" sz="2200" b="1" dirty="0" smtClean="0"/>
              <a:t>21</a:t>
            </a:r>
            <a:r>
              <a:rPr lang="en-US" sz="2200" b="1" baseline="30000" dirty="0" smtClean="0"/>
              <a:t>st</a:t>
            </a:r>
            <a:r>
              <a:rPr lang="en-US" sz="2200" b="1" dirty="0" smtClean="0"/>
              <a:t> century </a:t>
            </a:r>
            <a:r>
              <a:rPr lang="en-US" sz="2200" b="1" dirty="0"/>
              <a:t>L</a:t>
            </a:r>
            <a:r>
              <a:rPr lang="en-US" sz="2200" b="1" dirty="0" smtClean="0"/>
              <a:t>earning </a:t>
            </a:r>
            <a:r>
              <a:rPr lang="en-US" sz="2200" b="1" dirty="0"/>
              <a:t>C</a:t>
            </a:r>
            <a:r>
              <a:rPr lang="en-US" sz="2200" b="1" dirty="0" smtClean="0"/>
              <a:t>ommunities </a:t>
            </a:r>
            <a:r>
              <a:rPr lang="en-US" sz="2200" dirty="0" smtClean="0"/>
              <a:t>comprised of </a:t>
            </a:r>
            <a:r>
              <a:rPr lang="en-US" sz="2200" b="1" dirty="0" smtClean="0"/>
              <a:t>interdependent, High Performance Learning </a:t>
            </a:r>
            <a:r>
              <a:rPr lang="en-US" sz="2200" b="1" dirty="0"/>
              <a:t>T</a:t>
            </a:r>
            <a:r>
              <a:rPr lang="en-US" sz="2200" b="1" dirty="0" smtClean="0"/>
              <a:t>eams</a:t>
            </a:r>
            <a:r>
              <a:rPr lang="en-US" sz="2200" dirty="0" smtClean="0"/>
              <a:t>, in which all members (including those students with special needs and disabilities) work together successfully as </a:t>
            </a:r>
            <a:r>
              <a:rPr lang="en-US" sz="2200" b="1" u="sng" dirty="0" smtClean="0"/>
              <a:t>expert learners</a:t>
            </a:r>
            <a:r>
              <a:rPr lang="en-US" sz="2200" b="1" dirty="0" smtClean="0"/>
              <a:t> </a:t>
            </a:r>
            <a:r>
              <a:rPr lang="en-US" sz="2200" dirty="0" smtClean="0"/>
              <a:t>to reach and/or exceed achievement targets for the MD College and Career-Ready Standards in Mathematics. </a:t>
            </a:r>
            <a:endParaRPr lang="en-US" sz="2200" b="1" dirty="0" smtClean="0"/>
          </a:p>
          <a:p>
            <a:pPr marL="685800" indent="-228600">
              <a:spcBef>
                <a:spcPts val="1200"/>
              </a:spcBef>
              <a:spcAft>
                <a:spcPts val="1200"/>
              </a:spcAft>
              <a:buFont typeface="Wingdings" panose="05000000000000000000" pitchFamily="2" charset="2"/>
              <a:buChar char="v"/>
              <a:tabLst>
                <a:tab pos="863600" algn="l"/>
              </a:tabLst>
            </a:pPr>
            <a:endParaRPr lang="en-US" sz="2000" b="1" dirty="0"/>
          </a:p>
        </p:txBody>
      </p:sp>
      <p:grpSp>
        <p:nvGrpSpPr>
          <p:cNvPr id="22" name="Group 21"/>
          <p:cNvGrpSpPr/>
          <p:nvPr/>
        </p:nvGrpSpPr>
        <p:grpSpPr>
          <a:xfrm>
            <a:off x="457200" y="304800"/>
            <a:ext cx="8153400" cy="1295400"/>
            <a:chOff x="457200" y="76200"/>
            <a:chExt cx="8153400" cy="1295400"/>
          </a:xfrm>
        </p:grpSpPr>
        <p:sp>
          <p:nvSpPr>
            <p:cNvPr id="23" name="Flowchart: Process 2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24" name="Group 23"/>
            <p:cNvGrpSpPr/>
            <p:nvPr/>
          </p:nvGrpSpPr>
          <p:grpSpPr>
            <a:xfrm>
              <a:off x="674706" y="206475"/>
              <a:ext cx="7773933" cy="915401"/>
              <a:chOff x="674706" y="206475"/>
              <a:chExt cx="7773933" cy="915401"/>
            </a:xfrm>
          </p:grpSpPr>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loud Callout 26"/>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717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8147604" y="1686029"/>
            <a:ext cx="925990" cy="9259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418193" y="1748340"/>
            <a:ext cx="870857" cy="8708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532121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sp>
        <p:nvSpPr>
          <p:cNvPr id="4" name="Rectangle 3"/>
          <p:cNvSpPr/>
          <p:nvPr/>
        </p:nvSpPr>
        <p:spPr>
          <a:xfrm>
            <a:off x="686097" y="1828800"/>
            <a:ext cx="7768663" cy="461665"/>
          </a:xfrm>
          <a:prstGeom prst="rect">
            <a:avLst/>
          </a:prstGeom>
          <a:solidFill>
            <a:srgbClr val="FDE869"/>
          </a:solidFill>
        </p:spPr>
        <p:txBody>
          <a:bodyPr wrap="square">
            <a:spAutoFit/>
          </a:bodyPr>
          <a:lstStyle/>
          <a:p>
            <a:pPr marL="457200" algn="ctr">
              <a:spcBef>
                <a:spcPts val="1200"/>
              </a:spcBef>
              <a:spcAft>
                <a:spcPts val="1200"/>
              </a:spcAft>
              <a:tabLst>
                <a:tab pos="863600" algn="l"/>
              </a:tabLst>
            </a:pPr>
            <a:r>
              <a:rPr lang="en-US" sz="2400" b="1" i="1" dirty="0" smtClean="0">
                <a:solidFill>
                  <a:srgbClr val="C00000"/>
                </a:solidFill>
              </a:rPr>
              <a:t>Primary Goal for Teachers</a:t>
            </a:r>
          </a:p>
        </p:txBody>
      </p:sp>
      <p:grpSp>
        <p:nvGrpSpPr>
          <p:cNvPr id="22" name="Group 21"/>
          <p:cNvGrpSpPr/>
          <p:nvPr/>
        </p:nvGrpSpPr>
        <p:grpSpPr>
          <a:xfrm>
            <a:off x="457200" y="304800"/>
            <a:ext cx="8153400" cy="1295400"/>
            <a:chOff x="457200" y="76200"/>
            <a:chExt cx="8153400" cy="1295400"/>
          </a:xfrm>
        </p:grpSpPr>
        <p:sp>
          <p:nvSpPr>
            <p:cNvPr id="23" name="Flowchart: Process 2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24" name="Group 23"/>
            <p:cNvGrpSpPr/>
            <p:nvPr/>
          </p:nvGrpSpPr>
          <p:grpSpPr>
            <a:xfrm>
              <a:off x="674706" y="206475"/>
              <a:ext cx="7773933" cy="915401"/>
              <a:chOff x="674706" y="206475"/>
              <a:chExt cx="7773933" cy="915401"/>
            </a:xfrm>
          </p:grpSpPr>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loud Callout 26"/>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717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8147604" y="1686029"/>
            <a:ext cx="925990" cy="9259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418193" y="1748340"/>
            <a:ext cx="870857" cy="8708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graphicFrame>
        <p:nvGraphicFramePr>
          <p:cNvPr id="3" name="Diagram 2"/>
          <p:cNvGraphicFramePr/>
          <p:nvPr>
            <p:extLst>
              <p:ext uri="{D42A27DB-BD31-4B8C-83A1-F6EECF244321}">
                <p14:modId xmlns:p14="http://schemas.microsoft.com/office/powerpoint/2010/main" val="3910850506"/>
              </p:ext>
            </p:extLst>
          </p:nvPr>
        </p:nvGraphicFramePr>
        <p:xfrm>
          <a:off x="408588" y="3175000"/>
          <a:ext cx="5611211" cy="233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7-Point Star 4"/>
          <p:cNvSpPr/>
          <p:nvPr/>
        </p:nvSpPr>
        <p:spPr>
          <a:xfrm>
            <a:off x="6019800" y="3276600"/>
            <a:ext cx="2819400" cy="2209800"/>
          </a:xfrm>
          <a:prstGeom prst="star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EXPERT LEARNERS</a:t>
            </a:r>
            <a:endParaRPr lang="en-US" sz="2400" b="1" dirty="0">
              <a:solidFill>
                <a:schemeClr val="bg1"/>
              </a:solidFill>
            </a:endParaRPr>
          </a:p>
        </p:txBody>
      </p:sp>
    </p:spTree>
    <p:extLst>
      <p:ext uri="{BB962C8B-B14F-4D97-AF65-F5344CB8AC3E}">
        <p14:creationId xmlns:p14="http://schemas.microsoft.com/office/powerpoint/2010/main" val="180037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0" name="Group 9"/>
          <p:cNvGrpSpPr/>
          <p:nvPr/>
        </p:nvGrpSpPr>
        <p:grpSpPr>
          <a:xfrm>
            <a:off x="457200" y="304800"/>
            <a:ext cx="8153400" cy="1295400"/>
            <a:chOff x="457200" y="76200"/>
            <a:chExt cx="8153400" cy="1295400"/>
          </a:xfrm>
        </p:grpSpPr>
        <p:sp>
          <p:nvSpPr>
            <p:cNvPr id="13" name="Flowchart: Process 1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7266418" y="206475"/>
              <a:ext cx="1182221" cy="915401"/>
              <a:chOff x="7266418" y="206475"/>
              <a:chExt cx="1182221" cy="91540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9" name="Isosceles Triangle 38"/>
          <p:cNvSpPr/>
          <p:nvPr/>
        </p:nvSpPr>
        <p:spPr>
          <a:xfrm rot="3588061">
            <a:off x="3341696" y="1227130"/>
            <a:ext cx="2560038" cy="2235494"/>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rot="7218517">
            <a:off x="4544744" y="2344049"/>
            <a:ext cx="2575459" cy="2151429"/>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1722055" y="1808532"/>
            <a:ext cx="2558533" cy="2179147"/>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3555223">
            <a:off x="4547353" y="3432282"/>
            <a:ext cx="2561663" cy="2172667"/>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7189532">
            <a:off x="3327467" y="4485661"/>
            <a:ext cx="2529156" cy="2232197"/>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3596969">
            <a:off x="2049947" y="3430237"/>
            <a:ext cx="2575459" cy="2243053"/>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02908" y="2753727"/>
            <a:ext cx="1050212" cy="1200329"/>
          </a:xfrm>
          <a:prstGeom prst="rect">
            <a:avLst/>
          </a:prstGeom>
          <a:solidFill>
            <a:srgbClr val="FFFFCC"/>
          </a:solidFill>
        </p:spPr>
        <p:txBody>
          <a:bodyPr wrap="square" rtlCol="0">
            <a:spAutoFit/>
          </a:bodyPr>
          <a:lstStyle/>
          <a:p>
            <a:pPr algn="ctr"/>
            <a:r>
              <a:rPr lang="en-US" sz="1200" b="1" dirty="0" smtClean="0">
                <a:solidFill>
                  <a:srgbClr val="C00000"/>
                </a:solidFill>
              </a:rPr>
              <a:t>1. What</a:t>
            </a:r>
          </a:p>
          <a:p>
            <a:pPr algn="ctr"/>
            <a:r>
              <a:rPr lang="en-US" sz="1200" b="1" dirty="0" smtClean="0">
                <a:solidFill>
                  <a:srgbClr val="C00000"/>
                </a:solidFill>
              </a:rPr>
              <a:t> types of groups do you use to promote learning? </a:t>
            </a:r>
            <a:endParaRPr lang="en-US" sz="1200" b="1" dirty="0">
              <a:solidFill>
                <a:srgbClr val="C00000"/>
              </a:solidFill>
            </a:endParaRPr>
          </a:p>
        </p:txBody>
      </p:sp>
      <p:sp>
        <p:nvSpPr>
          <p:cNvPr id="46" name="TextBox 45"/>
          <p:cNvSpPr txBox="1"/>
          <p:nvPr/>
        </p:nvSpPr>
        <p:spPr>
          <a:xfrm>
            <a:off x="4928937" y="4066057"/>
            <a:ext cx="1216014" cy="1015663"/>
          </a:xfrm>
          <a:prstGeom prst="rect">
            <a:avLst/>
          </a:prstGeom>
          <a:solidFill>
            <a:srgbClr val="FFFFCC"/>
          </a:solidFill>
        </p:spPr>
        <p:txBody>
          <a:bodyPr wrap="square" rtlCol="0">
            <a:spAutoFit/>
          </a:bodyPr>
          <a:lstStyle/>
          <a:p>
            <a:pPr algn="ctr"/>
            <a:r>
              <a:rPr lang="en-US" sz="1200" b="1" dirty="0" smtClean="0">
                <a:solidFill>
                  <a:srgbClr val="CC00CC"/>
                </a:solidFill>
              </a:rPr>
              <a:t>2. What principles guide your instruction?</a:t>
            </a:r>
          </a:p>
          <a:p>
            <a:pPr algn="ctr"/>
            <a:endParaRPr lang="en-US" sz="1200" b="1" dirty="0">
              <a:solidFill>
                <a:srgbClr val="CC00CC"/>
              </a:solidFill>
            </a:endParaRPr>
          </a:p>
        </p:txBody>
      </p:sp>
      <p:sp>
        <p:nvSpPr>
          <p:cNvPr id="7" name="Hexagon 6"/>
          <p:cNvSpPr/>
          <p:nvPr/>
        </p:nvSpPr>
        <p:spPr>
          <a:xfrm>
            <a:off x="3581400" y="3343364"/>
            <a:ext cx="1421508" cy="117525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728016" y="3620363"/>
            <a:ext cx="1225284" cy="646331"/>
          </a:xfrm>
          <a:prstGeom prst="rect">
            <a:avLst/>
          </a:prstGeom>
          <a:noFill/>
        </p:spPr>
        <p:txBody>
          <a:bodyPr wrap="square" rtlCol="0">
            <a:spAutoFit/>
          </a:bodyPr>
          <a:lstStyle/>
          <a:p>
            <a:pPr algn="ctr"/>
            <a:r>
              <a:rPr lang="en-US" sz="1200" b="1" dirty="0" smtClean="0">
                <a:solidFill>
                  <a:schemeClr val="tx2">
                    <a:lumMod val="75000"/>
                  </a:schemeClr>
                </a:solidFill>
              </a:rPr>
              <a:t>3. What UDL methods do you routinely use?</a:t>
            </a:r>
            <a:endParaRPr lang="en-US" sz="1200" b="1" dirty="0">
              <a:solidFill>
                <a:schemeClr val="tx2">
                  <a:lumMod val="75000"/>
                </a:schemeClr>
              </a:solidFill>
            </a:endParaRPr>
          </a:p>
        </p:txBody>
      </p:sp>
      <p:sp>
        <p:nvSpPr>
          <p:cNvPr id="32" name="Hexagon 3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19" name="Rectangle 1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860055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0" name="Group 9"/>
          <p:cNvGrpSpPr/>
          <p:nvPr/>
        </p:nvGrpSpPr>
        <p:grpSpPr>
          <a:xfrm>
            <a:off x="457200" y="304800"/>
            <a:ext cx="8153400" cy="1295400"/>
            <a:chOff x="457200" y="76200"/>
            <a:chExt cx="8153400" cy="1295400"/>
          </a:xfrm>
        </p:grpSpPr>
        <p:sp>
          <p:nvSpPr>
            <p:cNvPr id="13" name="Flowchart: Process 1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8" name="Group 7"/>
            <p:cNvGrpSpPr/>
            <p:nvPr/>
          </p:nvGrpSpPr>
          <p:grpSpPr>
            <a:xfrm>
              <a:off x="7266418" y="206475"/>
              <a:ext cx="1182221" cy="915401"/>
              <a:chOff x="7266418" y="206475"/>
              <a:chExt cx="1182221" cy="91540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2" name="Hexagon 3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sp>
        <p:nvSpPr>
          <p:cNvPr id="33" name="Rectangle 32"/>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pic>
        <p:nvPicPr>
          <p:cNvPr id="3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1363440" y="4224023"/>
            <a:ext cx="911205" cy="837109"/>
          </a:xfrm>
          <a:prstGeom prst="rect">
            <a:avLst/>
          </a:prstGeom>
          <a:noFill/>
          <a:extLst>
            <a:ext uri="{909E8E84-426E-40DD-AFC4-6F175D3DCCD1}">
              <a14:hiddenFill xmlns:a14="http://schemas.microsoft.com/office/drawing/2010/main">
                <a:solidFill>
                  <a:srgbClr val="FFFFFF"/>
                </a:solidFill>
              </a14:hiddenFill>
            </a:ext>
          </a:extLst>
        </p:spPr>
      </p:pic>
      <p:sp>
        <p:nvSpPr>
          <p:cNvPr id="40" name="Isosceles Triangle 39"/>
          <p:cNvSpPr/>
          <p:nvPr/>
        </p:nvSpPr>
        <p:spPr>
          <a:xfrm rot="10800000">
            <a:off x="2983241" y="1744883"/>
            <a:ext cx="2586495" cy="2358232"/>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rot="7260995">
            <a:off x="4578496" y="2313518"/>
            <a:ext cx="2583918" cy="2222332"/>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1705025" y="1730694"/>
            <a:ext cx="2548130" cy="2294313"/>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3694093">
            <a:off x="4550212" y="3436177"/>
            <a:ext cx="2629123" cy="2216418"/>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3473684">
            <a:off x="1979518" y="3541212"/>
            <a:ext cx="2660981" cy="2134189"/>
          </a:xfrm>
          <a:prstGeom prst="triangl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800600" y="3123905"/>
            <a:ext cx="1431022" cy="584775"/>
          </a:xfrm>
          <a:prstGeom prst="rect">
            <a:avLst/>
          </a:prstGeom>
          <a:noFill/>
        </p:spPr>
        <p:txBody>
          <a:bodyPr wrap="square" rtlCol="0">
            <a:spAutoFit/>
          </a:bodyPr>
          <a:lstStyle/>
          <a:p>
            <a:pPr algn="ctr"/>
            <a:r>
              <a:rPr lang="en-US" sz="1600" b="1" dirty="0" smtClean="0">
                <a:solidFill>
                  <a:srgbClr val="C00000"/>
                </a:solidFill>
              </a:rPr>
              <a:t>Learning Groups</a:t>
            </a:r>
            <a:endParaRPr lang="en-US" sz="1600" b="1" dirty="0">
              <a:solidFill>
                <a:srgbClr val="C00000"/>
              </a:solidFill>
            </a:endParaRPr>
          </a:p>
        </p:txBody>
      </p:sp>
      <p:sp>
        <p:nvSpPr>
          <p:cNvPr id="56" name="TextBox 55"/>
          <p:cNvSpPr txBox="1"/>
          <p:nvPr/>
        </p:nvSpPr>
        <p:spPr>
          <a:xfrm>
            <a:off x="4906442" y="4210126"/>
            <a:ext cx="1298370" cy="738664"/>
          </a:xfrm>
          <a:prstGeom prst="rect">
            <a:avLst/>
          </a:prstGeom>
          <a:noFill/>
        </p:spPr>
        <p:txBody>
          <a:bodyPr wrap="square" rtlCol="0">
            <a:spAutoFit/>
          </a:bodyPr>
          <a:lstStyle/>
          <a:p>
            <a:pPr algn="ctr"/>
            <a:r>
              <a:rPr lang="en-US" sz="1400" b="1" dirty="0" smtClean="0">
                <a:solidFill>
                  <a:srgbClr val="CC00CC"/>
                </a:solidFill>
              </a:rPr>
              <a:t>High Performance Teaming </a:t>
            </a:r>
            <a:endParaRPr lang="en-US" sz="1400" b="1" dirty="0">
              <a:solidFill>
                <a:srgbClr val="CC00CC"/>
              </a:solidFill>
            </a:endParaRPr>
          </a:p>
        </p:txBody>
      </p:sp>
      <p:sp>
        <p:nvSpPr>
          <p:cNvPr id="57" name="TextBox 56"/>
          <p:cNvSpPr txBox="1"/>
          <p:nvPr/>
        </p:nvSpPr>
        <p:spPr>
          <a:xfrm>
            <a:off x="3762722" y="5016731"/>
            <a:ext cx="1105620" cy="1077218"/>
          </a:xfrm>
          <a:prstGeom prst="rect">
            <a:avLst/>
          </a:prstGeom>
          <a:solidFill>
            <a:srgbClr val="FFFFCC"/>
          </a:solidFill>
        </p:spPr>
        <p:txBody>
          <a:bodyPr wrap="square" rtlCol="0">
            <a:spAutoFit/>
          </a:bodyPr>
          <a:lstStyle/>
          <a:p>
            <a:pPr algn="ctr"/>
            <a:r>
              <a:rPr lang="en-US" sz="1600" b="1" dirty="0" smtClean="0">
                <a:solidFill>
                  <a:srgbClr val="FFC000"/>
                </a:solidFill>
              </a:rPr>
              <a:t>Protocols:</a:t>
            </a:r>
            <a:endParaRPr lang="en-US" sz="1600" b="1" dirty="0">
              <a:solidFill>
                <a:srgbClr val="FFC000"/>
              </a:solidFill>
            </a:endParaRPr>
          </a:p>
          <a:p>
            <a:r>
              <a:rPr lang="en-US" sz="1200" b="1" dirty="0" smtClean="0">
                <a:solidFill>
                  <a:srgbClr val="92D050"/>
                </a:solidFill>
              </a:rPr>
              <a:t>Management </a:t>
            </a:r>
            <a:r>
              <a:rPr lang="en-US" sz="1200" b="1" dirty="0" smtClean="0">
                <a:solidFill>
                  <a:schemeClr val="accent6">
                    <a:lumMod val="75000"/>
                  </a:schemeClr>
                </a:solidFill>
              </a:rPr>
              <a:t>Recognition </a:t>
            </a:r>
            <a:r>
              <a:rPr lang="en-US" sz="1200" b="1" dirty="0" smtClean="0">
                <a:solidFill>
                  <a:schemeClr val="accent5">
                    <a:lumMod val="75000"/>
                  </a:schemeClr>
                </a:solidFill>
              </a:rPr>
              <a:t>Teaming</a:t>
            </a:r>
          </a:p>
          <a:p>
            <a:r>
              <a:rPr lang="en-US" sz="1200" b="1" dirty="0">
                <a:solidFill>
                  <a:srgbClr val="FFC000"/>
                </a:solidFill>
              </a:rPr>
              <a:t>I</a:t>
            </a:r>
            <a:r>
              <a:rPr lang="en-US" sz="1200" b="1" dirty="0" smtClean="0">
                <a:solidFill>
                  <a:srgbClr val="FFC000"/>
                </a:solidFill>
              </a:rPr>
              <a:t>nstruction</a:t>
            </a:r>
            <a:endParaRPr lang="en-US" sz="1200" b="1" dirty="0">
              <a:solidFill>
                <a:srgbClr val="FFC000"/>
              </a:solidFill>
            </a:endParaRPr>
          </a:p>
        </p:txBody>
      </p:sp>
      <p:sp>
        <p:nvSpPr>
          <p:cNvPr id="58" name="TextBox 57"/>
          <p:cNvSpPr txBox="1"/>
          <p:nvPr/>
        </p:nvSpPr>
        <p:spPr>
          <a:xfrm>
            <a:off x="2165665" y="4379462"/>
            <a:ext cx="1635156" cy="400110"/>
          </a:xfrm>
          <a:prstGeom prst="rect">
            <a:avLst/>
          </a:prstGeom>
          <a:solidFill>
            <a:srgbClr val="FFFFCC"/>
          </a:solidFill>
        </p:spPr>
        <p:txBody>
          <a:bodyPr wrap="square" rtlCol="0">
            <a:spAutoFit/>
          </a:bodyPr>
          <a:lstStyle/>
          <a:p>
            <a:pPr algn="ctr"/>
            <a:r>
              <a:rPr lang="en-US" sz="2000" b="1" dirty="0" smtClean="0">
                <a:solidFill>
                  <a:srgbClr val="0070C0"/>
                </a:solidFill>
              </a:rPr>
              <a:t>Technology</a:t>
            </a:r>
            <a:endParaRPr lang="en-US" sz="2000" b="1" dirty="0">
              <a:solidFill>
                <a:srgbClr val="0070C0"/>
              </a:solidFill>
            </a:endParaRPr>
          </a:p>
        </p:txBody>
      </p:sp>
      <p:sp>
        <p:nvSpPr>
          <p:cNvPr id="59" name="TextBox 58"/>
          <p:cNvSpPr txBox="1"/>
          <p:nvPr/>
        </p:nvSpPr>
        <p:spPr>
          <a:xfrm>
            <a:off x="2419677" y="3024970"/>
            <a:ext cx="1085523" cy="738664"/>
          </a:xfrm>
          <a:prstGeom prst="rect">
            <a:avLst/>
          </a:prstGeom>
          <a:solidFill>
            <a:srgbClr val="FFFFCC"/>
          </a:solidFill>
        </p:spPr>
        <p:txBody>
          <a:bodyPr wrap="square" rtlCol="0">
            <a:spAutoFit/>
          </a:bodyPr>
          <a:lstStyle/>
          <a:p>
            <a:pPr algn="ctr"/>
            <a:r>
              <a:rPr lang="en-US" sz="1400" b="1" dirty="0" smtClean="0"/>
              <a:t>Cooperative Learning  Strategies</a:t>
            </a:r>
            <a:endParaRPr lang="en-US" sz="1400" b="1" dirty="0"/>
          </a:p>
        </p:txBody>
      </p:sp>
      <p:sp>
        <p:nvSpPr>
          <p:cNvPr id="60" name="TextBox 59"/>
          <p:cNvSpPr txBox="1"/>
          <p:nvPr/>
        </p:nvSpPr>
        <p:spPr>
          <a:xfrm>
            <a:off x="3499585" y="1782069"/>
            <a:ext cx="1518381" cy="923330"/>
          </a:xfrm>
          <a:prstGeom prst="rect">
            <a:avLst/>
          </a:prstGeom>
          <a:solidFill>
            <a:srgbClr val="FFFFCC"/>
          </a:solidFill>
        </p:spPr>
        <p:txBody>
          <a:bodyPr wrap="square" rtlCol="0">
            <a:spAutoFit/>
          </a:bodyPr>
          <a:lstStyle/>
          <a:p>
            <a:pPr algn="ctr"/>
            <a:r>
              <a:rPr lang="en-US" b="1" dirty="0" smtClean="0">
                <a:solidFill>
                  <a:srgbClr val="00B050"/>
                </a:solidFill>
              </a:rPr>
              <a:t>Progress Monitoring:</a:t>
            </a:r>
          </a:p>
          <a:p>
            <a:pPr algn="ctr"/>
            <a:r>
              <a:rPr lang="en-US" b="1" i="1" dirty="0" smtClean="0">
                <a:solidFill>
                  <a:srgbClr val="00B050"/>
                </a:solidFill>
              </a:rPr>
              <a:t>TAP-IT</a:t>
            </a:r>
            <a:endParaRPr lang="en-US" b="1" i="1" dirty="0">
              <a:solidFill>
                <a:srgbClr val="00B050"/>
              </a:solidFill>
            </a:endParaRPr>
          </a:p>
        </p:txBody>
      </p:sp>
      <p:pic>
        <p:nvPicPr>
          <p:cNvPr id="61"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46978">
            <a:off x="6356928" y="4180862"/>
            <a:ext cx="911205" cy="837109"/>
          </a:xfrm>
          <a:prstGeom prst="rect">
            <a:avLst/>
          </a:prstGeom>
          <a:noFill/>
          <a:extLst>
            <a:ext uri="{909E8E84-426E-40DD-AFC4-6F175D3DCCD1}">
              <a14:hiddenFill xmlns:a14="http://schemas.microsoft.com/office/drawing/2010/main">
                <a:solidFill>
                  <a:srgbClr val="FFFFFF"/>
                </a:solidFill>
              </a14:hiddenFill>
            </a:ext>
          </a:extLst>
        </p:spPr>
      </p:pic>
      <p:sp>
        <p:nvSpPr>
          <p:cNvPr id="62" name="Hexagon 61"/>
          <p:cNvSpPr/>
          <p:nvPr/>
        </p:nvSpPr>
        <p:spPr>
          <a:xfrm>
            <a:off x="4012295" y="3689174"/>
            <a:ext cx="579750" cy="59701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4044412" y="3763634"/>
            <a:ext cx="577303" cy="369332"/>
          </a:xfrm>
          <a:prstGeom prst="rect">
            <a:avLst/>
          </a:prstGeom>
          <a:noFill/>
        </p:spPr>
        <p:txBody>
          <a:bodyPr wrap="square" rtlCol="0">
            <a:spAutoFit/>
          </a:bodyPr>
          <a:lstStyle/>
          <a:p>
            <a:r>
              <a:rPr lang="en-US" b="1" dirty="0" smtClean="0">
                <a:solidFill>
                  <a:srgbClr val="967200"/>
                </a:solidFill>
              </a:rPr>
              <a:t>UDL</a:t>
            </a:r>
            <a:endParaRPr lang="en-US" b="1" dirty="0">
              <a:solidFill>
                <a:srgbClr val="967200"/>
              </a:solidFill>
            </a:endParaRPr>
          </a:p>
        </p:txBody>
      </p:sp>
      <p:sp>
        <p:nvSpPr>
          <p:cNvPr id="64" name="Curved Down Arrow 63"/>
          <p:cNvSpPr/>
          <p:nvPr/>
        </p:nvSpPr>
        <p:spPr>
          <a:xfrm rot="10800000">
            <a:off x="1705025" y="4953000"/>
            <a:ext cx="5107504" cy="1683282"/>
          </a:xfrm>
          <a:prstGeom prst="curvedDownArrow">
            <a:avLst/>
          </a:prstGeom>
          <a:gradFill>
            <a:gsLst>
              <a:gs pos="0">
                <a:srgbClr val="FFF200"/>
              </a:gs>
              <a:gs pos="45000">
                <a:srgbClr val="FF7A00"/>
              </a:gs>
              <a:gs pos="70000">
                <a:srgbClr val="FF0300"/>
              </a:gs>
              <a:gs pos="100000">
                <a:srgbClr val="4D0808"/>
              </a:gs>
            </a:gsLst>
            <a:lin ang="5400000" scaled="0"/>
          </a:gradFill>
          <a:ln>
            <a:gradFill>
              <a:gsLst>
                <a:gs pos="0">
                  <a:srgbClr val="D6B19C"/>
                </a:gs>
                <a:gs pos="30000">
                  <a:srgbClr val="D49E6C"/>
                </a:gs>
                <a:gs pos="70000">
                  <a:srgbClr val="A65528"/>
                </a:gs>
                <a:gs pos="100000">
                  <a:srgbClr val="663012"/>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ectangle 64"/>
          <p:cNvSpPr/>
          <p:nvPr/>
        </p:nvSpPr>
        <p:spPr>
          <a:xfrm>
            <a:off x="3685685" y="6308642"/>
            <a:ext cx="1518381" cy="461665"/>
          </a:xfrm>
          <a:prstGeom prst="rect">
            <a:avLst/>
          </a:prstGeom>
          <a:gradFill>
            <a:gsLst>
              <a:gs pos="0">
                <a:srgbClr val="FFF200"/>
              </a:gs>
              <a:gs pos="45000">
                <a:srgbClr val="FF7A00"/>
              </a:gs>
              <a:gs pos="70000">
                <a:srgbClr val="FF0300"/>
              </a:gs>
              <a:gs pos="100000">
                <a:srgbClr val="4D0808"/>
              </a:gs>
            </a:gsLst>
            <a:lin ang="5400000" scaled="0"/>
          </a:gradFill>
          <a:effectLst>
            <a:innerShdw blurRad="63500" dist="50800" dir="8100000">
              <a:prstClr val="black">
                <a:alpha val="50000"/>
              </a:prstClr>
            </a:innerShdw>
          </a:effectLst>
        </p:spPr>
        <p:txBody>
          <a:bodyPr wrap="square" lIns="91440" tIns="45720" rIns="91440" bIns="45720">
            <a:spAutoFit/>
          </a:bodyPr>
          <a:lstStyle/>
          <a:p>
            <a:pPr algn="ctr"/>
            <a:r>
              <a:rPr lang="en-US" sz="2400" b="1" i="1" cap="none" spc="0" dirty="0" smtClean="0">
                <a:ln w="31550" cmpd="sng">
                  <a:solidFill>
                    <a:schemeClr val="bg1"/>
                  </a:solidFill>
                  <a:prstDash val="solid"/>
                </a:ln>
                <a:solidFill>
                  <a:srgbClr val="BC50A0"/>
                </a:solidFill>
                <a:effectLst>
                  <a:outerShdw blurRad="50800" dist="40000" dir="5400000" algn="tl" rotWithShape="0">
                    <a:srgbClr val="000000">
                      <a:shade val="5000"/>
                      <a:satMod val="120000"/>
                      <a:alpha val="33000"/>
                    </a:srgbClr>
                  </a:outerShdw>
                </a:effectLst>
              </a:rPr>
              <a:t>H</a:t>
            </a:r>
            <a:r>
              <a:rPr lang="en-US" sz="2400" b="1" i="1" cap="none" spc="0"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r>
              <a:rPr lang="en-US" sz="2400" b="1" i="1" cap="none" spc="0" dirty="0" smtClean="0">
                <a:ln w="31550" cmpd="sng">
                  <a:solidFill>
                    <a:schemeClr val="bg1"/>
                  </a:solidFill>
                  <a:prstDash val="solid"/>
                </a:ln>
                <a:solidFill>
                  <a:srgbClr val="0033CC"/>
                </a:solidFill>
                <a:effectLst>
                  <a:outerShdw blurRad="50800" dist="40000" dir="5400000" algn="tl" rotWithShape="0">
                    <a:srgbClr val="000000">
                      <a:shade val="5000"/>
                      <a:satMod val="120000"/>
                      <a:alpha val="33000"/>
                    </a:srgbClr>
                  </a:outerShdw>
                </a:effectLst>
              </a:rPr>
              <a:t>T</a:t>
            </a:r>
            <a:endParaRPr lang="en-US" sz="2400" b="1" i="1" cap="none" spc="0" dirty="0">
              <a:ln w="31550" cmpd="sng">
                <a:solidFill>
                  <a:schemeClr val="bg1"/>
                </a:solidFill>
                <a:prstDash val="solid"/>
              </a:ln>
              <a:solidFill>
                <a:srgbClr val="0033CC"/>
              </a:solidFill>
              <a:effectLst>
                <a:outerShdw blurRad="50800" dist="40000" dir="5400000" algn="tl" rotWithShape="0">
                  <a:srgbClr val="000000">
                    <a:shade val="5000"/>
                    <a:satMod val="120000"/>
                    <a:alpha val="33000"/>
                  </a:srgbClr>
                </a:outerShdw>
              </a:effectLst>
            </a:endParaRPr>
          </a:p>
        </p:txBody>
      </p:sp>
      <p:sp>
        <p:nvSpPr>
          <p:cNvPr id="66" name="Right Arrow 65"/>
          <p:cNvSpPr/>
          <p:nvPr/>
        </p:nvSpPr>
        <p:spPr>
          <a:xfrm>
            <a:off x="3807363" y="6255822"/>
            <a:ext cx="1275023" cy="189102"/>
          </a:xfrm>
          <a:prstGeom prst="rightArrow">
            <a:avLst/>
          </a:prstGeom>
          <a:solidFill>
            <a:srgbClr val="FFFF00"/>
          </a:solidFill>
          <a:ln>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50A0"/>
              </a:solidFill>
            </a:endParaRPr>
          </a:p>
        </p:txBody>
      </p:sp>
      <p:sp>
        <p:nvSpPr>
          <p:cNvPr id="67" name="5-Point Star 66"/>
          <p:cNvSpPr/>
          <p:nvPr/>
        </p:nvSpPr>
        <p:spPr>
          <a:xfrm rot="1341938">
            <a:off x="4931269" y="6165350"/>
            <a:ext cx="437658" cy="37004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8657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74&quot;&gt;&lt;property id=&quot;20148&quot; value=&quot;5&quot;/&gt;&lt;property id=&quot;20300&quot; value=&quot;Slide 2 - &amp;quot;SET-Up&amp;quot;&quot;/&gt;&lt;property id=&quot;20307&quot; value=&quot;894&quot;/&gt;&lt;/object&gt;&lt;object type=&quot;3&quot; unique_id=&quot;10075&quot;&gt;&lt;property id=&quot;20148&quot; value=&quot;5&quot;/&gt;&lt;property id=&quot;20300&quot; value=&quot;Slide 3 - &amp;quot; &amp;quot;&quot;/&gt;&lt;property id=&quot;20307&quot; value=&quot;817&quot;/&gt;&lt;/object&gt;&lt;object type=&quot;3&quot; unique_id=&quot;10076&quot;&gt;&lt;property id=&quot;20148&quot; value=&quot;5&quot;/&gt;&lt;property id=&quot;20300&quot; value=&quot;Slide 4&quot;/&gt;&lt;property id=&quot;20307&quot; value=&quot;654&quot;/&gt;&lt;/object&gt;&lt;object type=&quot;3&quot; unique_id=&quot;10077&quot;&gt;&lt;property id=&quot;20148&quot; value=&quot;5&quot;/&gt;&lt;property id=&quot;20300&quot; value=&quot;Slide 5&quot;/&gt;&lt;property id=&quot;20307&quot; value=&quot;657&quot;/&gt;&lt;/object&gt;&lt;object type=&quot;3&quot; unique_id=&quot;10078&quot;&gt;&lt;property id=&quot;20148&quot; value=&quot;5&quot;/&gt;&lt;property id=&quot;20300&quot; value=&quot;Slide 6&quot;/&gt;&lt;property id=&quot;20307&quot; value=&quot;658&quot;/&gt;&lt;/object&gt;&lt;object type=&quot;3&quot; unique_id=&quot;10079&quot;&gt;&lt;property id=&quot;20148&quot; value=&quot;5&quot;/&gt;&lt;property id=&quot;20300&quot; value=&quot;Slide 9&quot;/&gt;&lt;property id=&quot;20307&quot; value=&quot;659&quot;/&gt;&lt;/object&gt;&lt;object type=&quot;3&quot; unique_id=&quot;10081&quot;&gt;&lt;property id=&quot;20148&quot; value=&quot;5&quot;/&gt;&lt;property id=&quot;20300&quot; value=&quot;Slide 10&quot;/&gt;&lt;property id=&quot;20307&quot; value=&quot;745&quot;/&gt;&lt;/object&gt;&lt;object type=&quot;3&quot; unique_id=&quot;10082&quot;&gt;&lt;property id=&quot;20148&quot; value=&quot;5&quot;/&gt;&lt;property id=&quot;20300&quot; value=&quot;Slide 11 - &amp;quot; &amp;quot;&quot;/&gt;&lt;property id=&quot;20307&quot; value=&quot;774&quot;/&gt;&lt;/object&gt;&lt;object type=&quot;3&quot; unique_id=&quot;10083&quot;&gt;&lt;property id=&quot;20148&quot; value=&quot;5&quot;/&gt;&lt;property id=&quot;20300&quot; value=&quot;Slide 12 - &amp;quot;Room Arrangement &amp;quot;&quot;/&gt;&lt;property id=&quot;20307&quot; value=&quot;669&quot;/&gt;&lt;/object&gt;&lt;object type=&quot;3&quot; unique_id=&quot;10085&quot;&gt;&lt;property id=&quot;20148&quot; value=&quot;5&quot;/&gt;&lt;property id=&quot;20300&quot; value=&quot;Slide 13 - &amp;quot;Continuum of Learning Groups&amp;quot;&quot;/&gt;&lt;property id=&quot;20307&quot; value=&quot;684&quot;/&gt;&lt;/object&gt;&lt;object type=&quot;3&quot; unique_id=&quot;10086&quot;&gt;&lt;property id=&quot;20148&quot; value=&quot;5&quot;/&gt;&lt;property id=&quot;20300&quot; value=&quot;Slide 14 - &amp;quot;Group Characteristics&amp;quot;&quot;/&gt;&lt;property id=&quot;20307&quot; value=&quot;675&quot;/&gt;&lt;/object&gt;&lt;object type=&quot;3&quot; unique_id=&quot;10087&quot;&gt;&lt;property id=&quot;20148&quot; value=&quot;5&quot;/&gt;&lt;property id=&quot;20300&quot; value=&quot;Slide 15&quot;/&gt;&lt;property id=&quot;20307&quot; value=&quot;676&quot;/&gt;&lt;/object&gt;&lt;object type=&quot;3&quot; unique_id=&quot;10088&quot;&gt;&lt;property id=&quot;20148&quot; value=&quot;5&quot;/&gt;&lt;property id=&quot;20300&quot; value=&quot;Slide 16 - &amp;quot;Cluster Groups and Partners &amp;quot;&quot;/&gt;&lt;property id=&quot;20307&quot; value=&quot;687&quot;/&gt;&lt;/object&gt;&lt;object type=&quot;3&quot; unique_id=&quot;10089&quot;&gt;&lt;property id=&quot;20148&quot; value=&quot;5&quot;/&gt;&lt;property id=&quot;20300&quot; value=&quot;Slide 17 - &amp;quot;Cooperative Groups&amp;quot;&quot;/&gt;&lt;property id=&quot;20307&quot; value=&quot;685&quot;/&gt;&lt;/object&gt;&lt;object type=&quot;3&quot; unique_id=&quot;10090&quot;&gt;&lt;property id=&quot;20148&quot; value=&quot;5&quot;/&gt;&lt;property id=&quot;20300&quot; value=&quot;Slide 18 - &amp;quot;Power Partners&amp;quot;&quot;/&gt;&lt;property id=&quot;20307&quot; value=&quot;677&quot;/&gt;&lt;/object&gt;&lt;object type=&quot;3&quot; unique_id=&quot;10091&quot;&gt;&lt;property id=&quot;20148&quot; value=&quot;5&quot;/&gt;&lt;property id=&quot;20300&quot; value=&quot;Slide 19&quot;/&gt;&lt;property id=&quot;20307&quot; value=&quot;1189&quot;/&gt;&lt;/object&gt;&lt;object type=&quot;3&quot; unique_id=&quot;10092&quot;&gt;&lt;property id=&quot;20148&quot; value=&quot;5&quot;/&gt;&lt;property id=&quot;20300&quot; value=&quot;Slide 20&quot;/&gt;&lt;property id=&quot;20307&quot; value=&quot;688&quot;/&gt;&lt;/object&gt;&lt;object type=&quot;3&quot; unique_id=&quot;10093&quot;&gt;&lt;property id=&quot;20148&quot; value=&quot;5&quot;/&gt;&lt;property id=&quot;20300&quot; value=&quot;Slide 21&quot;/&gt;&lt;property id=&quot;20307&quot; value=&quot;1190&quot;/&gt;&lt;/object&gt;&lt;object type=&quot;3&quot; unique_id=&quot;10094&quot;&gt;&lt;property id=&quot;20148&quot; value=&quot;5&quot;/&gt;&lt;property id=&quot;20300&quot; value=&quot;Slide 22&quot;/&gt;&lt;property id=&quot;20307&quot; value=&quot;706&quot;/&gt;&lt;/object&gt;&lt;object type=&quot;3&quot; unique_id=&quot;10095&quot;&gt;&lt;property id=&quot;20148&quot; value=&quot;5&quot;/&gt;&lt;property id=&quot;20300&quot; value=&quot;Slide 23&quot;/&gt;&lt;property id=&quot;20307&quot; value=&quot;782&quot;/&gt;&lt;/object&gt;&lt;object type=&quot;3&quot; unique_id=&quot;10096&quot;&gt;&lt;property id=&quot;20148&quot; value=&quot;5&quot;/&gt;&lt;property id=&quot;20300&quot; value=&quot;Slide 25 - &amp;quot;Question Cue Card&amp;quot;&quot;/&gt;&lt;property id=&quot;20307&quot; value=&quot;1193&quot;/&gt;&lt;/object&gt;&lt;object type=&quot;3&quot; unique_id=&quot;10097&quot;&gt;&lt;property id=&quot;20148&quot; value=&quot;5&quot;/&gt;&lt;property id=&quot;20300&quot; value=&quot;Slide 27 - &amp;quot; &amp;quot;&quot;/&gt;&lt;property id=&quot;20307&quot; value=&quot;776&quot;/&gt;&lt;/object&gt;&lt;object type=&quot;3&quot; unique_id=&quot;10098&quot;&gt;&lt;property id=&quot;20148&quot; value=&quot;5&quot;/&gt;&lt;property id=&quot;20300&quot; value=&quot;Slide 28&quot;/&gt;&lt;property id=&quot;20307&quot; value=&quot;680&quot;/&gt;&lt;/object&gt;&lt;object type=&quot;3&quot; unique_id=&quot;10099&quot;&gt;&lt;property id=&quot;20148&quot; value=&quot;5&quot;/&gt;&lt;property id=&quot;20300&quot; value=&quot;Slide 29 - &amp;quot; HP Teaming Principles:                                 21st Century Learning Environment&amp;quot;&quot;/&gt;&lt;property id=&quot;20307&quot; value=&quot;512&quot;/&gt;&lt;/object&gt;&lt;object type=&quot;3&quot; unique_id=&quot;10100&quot;&gt;&lt;property id=&quot;20148&quot; value=&quot;5&quot;/&gt;&lt;property id=&quot;20300&quot; value=&quot;Slide 30 - &amp;quot; HP Teaming Principles                               &amp;quot;&quot;/&gt;&lt;property id=&quot;20307&quot; value=&quot;1191&quot;/&gt;&lt;/object&gt;&lt;object type=&quot;3&quot; unique_id=&quot;10101&quot;&gt;&lt;property id=&quot;20148&quot; value=&quot;5&quot;/&gt;&lt;property id=&quot;20300&quot; value=&quot;Slide 31 - &amp;quot;Six HP Teaming Principles&amp;quot;&quot;/&gt;&lt;property id=&quot;20307&quot; value=&quot;513&quot;/&gt;&lt;/object&gt;&lt;object type=&quot;3&quot; unique_id=&quot;10102&quot;&gt;&lt;property id=&quot;20148&quot; value=&quot;5&quot;/&gt;&lt;property id=&quot;20300&quot; value=&quot;Slide 32 - &amp;quot;Six HP Teaming Principles&amp;quot;&quot;/&gt;&lt;property id=&quot;20307&quot; value=&quot;514&quot;/&gt;&lt;/object&gt;&lt;object type=&quot;3&quot; unique_id=&quot;10103&quot;&gt;&lt;property id=&quot;20148&quot; value=&quot;5&quot;/&gt;&lt;property id=&quot;20300&quot; value=&quot;Slide 33 - &amp;quot; &amp;quot;&quot;/&gt;&lt;property id=&quot;20307&quot; value=&quot;896&quot;/&gt;&lt;/object&gt;&lt;object type=&quot;3&quot; unique_id=&quot;10104&quot;&gt;&lt;property id=&quot;20148&quot; value=&quot;5&quot;/&gt;&lt;property id=&quot;20300&quot; value=&quot;Slide 34 - &amp;quot;LEARNING TOGETHER GUIDE&amp;quot;&quot;/&gt;&lt;property id=&quot;20307&quot; value=&quot;846&quot;/&gt;&lt;/object&gt;&lt;object type=&quot;3&quot; unique_id=&quot;10105&quot;&gt;&lt;property id=&quot;20148&quot; value=&quot;5&quot;/&gt;&lt;property id=&quot;20300&quot; value=&quot;Slide 36 - &amp;quot; &amp;quot;&quot;/&gt;&lt;property id=&quot;20307&quot; value=&quot;897&quot;/&gt;&lt;/object&gt;&lt;object type=&quot;3&quot; unique_id=&quot;10106&quot;&gt;&lt;property id=&quot;20148&quot; value=&quot;5&quot;/&gt;&lt;property id=&quot;20300&quot; value=&quot;Slide 38 - &amp;quot; &amp;quot;&quot;/&gt;&lt;property id=&quot;20307&quot; value=&quot;898&quot;/&gt;&lt;/object&gt;&lt;object type=&quot;3&quot; unique_id=&quot;10107&quot;&gt;&lt;property id=&quot;20148&quot; value=&quot;5&quot;/&gt;&lt;property id=&quot;20300&quot; value=&quot;Slide 39 - &amp;quot;Challenge Question Check #2&amp;quot;&quot;/&gt;&lt;property id=&quot;20307&quot; value=&quot;1133&quot;/&gt;&lt;/object&gt;&lt;object type=&quot;3&quot; unique_id=&quot;10108&quot;&gt;&lt;property id=&quot;20148&quot; value=&quot;5&quot;/&gt;&lt;property id=&quot;20300&quot; value=&quot;Slide 40&quot;/&gt;&lt;property id=&quot;20307&quot; value=&quot;1195&quot;/&gt;&lt;/object&gt;&lt;object type=&quot;3&quot; unique_id=&quot;10110&quot;&gt;&lt;property id=&quot;20148&quot; value=&quot;5&quot;/&gt;&lt;property id=&quot;20300&quot; value=&quot;Slide 41 - &amp;quot;         &amp;quot;&quot;/&gt;&lt;property id=&quot;20307&quot; value=&quot;901&quot;/&gt;&lt;/object&gt;&lt;object type=&quot;3&quot; unique_id=&quot;10111&quot;&gt;&lt;property id=&quot;20148&quot; value=&quot;5&quot;/&gt;&lt;property id=&quot;20300&quot; value=&quot;Slide 43&quot;/&gt;&lt;property id=&quot;20307&quot; value=&quot;930&quot;/&gt;&lt;/object&gt;&lt;object type=&quot;3&quot; unique_id=&quot;14677&quot;&gt;&lt;property id=&quot;20148&quot; value=&quot;5&quot;/&gt;&lt;property id=&quot;20300&quot; value=&quot;Slide 26&quot;/&gt;&lt;property id=&quot;20307&quot; value=&quot;1228&quot;/&gt;&lt;/object&gt;&lt;object type=&quot;3&quot; unique_id=&quot;17237&quot;&gt;&lt;property id=&quot;20148&quot; value=&quot;5&quot;/&gt;&lt;property id=&quot;20300&quot; value=&quot;Slide 37 - &amp;quot; &amp;quot;&quot;/&gt;&lt;property id=&quot;20307&quot; value=&quot;1231&quot;/&gt;&lt;/object&gt;&lt;object type=&quot;3&quot; unique_id=&quot;17238&quot;&gt;&lt;property id=&quot;20148&quot; value=&quot;5&quot;/&gt;&lt;property id=&quot;20300&quot; value=&quot;Slide 8&quot;/&gt;&lt;property id=&quot;20307&quot; value=&quot;1232&quot;/&gt;&lt;/object&gt;&lt;object type=&quot;3&quot; unique_id=&quot;17239&quot;&gt;&lt;property id=&quot;20148&quot; value=&quot;5&quot;/&gt;&lt;property id=&quot;20300&quot; value=&quot;Slide 24&quot;/&gt;&lt;property id=&quot;20307&quot; value=&quot;1233&quot;/&gt;&lt;/object&gt;&lt;object type=&quot;3&quot; unique_id=&quot;17240&quot;&gt;&lt;property id=&quot;20148&quot; value=&quot;5&quot;/&gt;&lt;property id=&quot;20300&quot; value=&quot;Slide 1 - &amp;quot; &amp;quot;&quot;/&gt;&lt;property id=&quot;20307&quot; value=&quot;1234&quot;/&gt;&lt;/object&gt;&lt;object type=&quot;3&quot; unique_id=&quot;17285&quot;&gt;&lt;property id=&quot;20148&quot; value=&quot;5&quot;/&gt;&lt;property id=&quot;20300&quot; value=&quot;Slide 7&quot;/&gt;&lt;property id=&quot;20307&quot; value=&quot;1235&quot;/&gt;&lt;/object&gt;&lt;object type=&quot;3&quot; unique_id=&quot;17331&quot;&gt;&lt;property id=&quot;20148&quot; value=&quot;5&quot;/&gt;&lt;property id=&quot;20300&quot; value=&quot;Slide 35&quot;/&gt;&lt;property id=&quot;20307&quot; value=&quot;1236&quot;/&gt;&lt;/object&gt;&lt;object type=&quot;3&quot; unique_id=&quot;17332&quot;&gt;&lt;property id=&quot;20148&quot; value=&quot;5&quot;/&gt;&lt;property id=&quot;20300&quot; value=&quot;Slide 42&quot;/&gt;&lt;property id=&quot;20307&quot; value=&quot;1237&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80355</TotalTime>
  <Words>7385</Words>
  <Application>Microsoft Office PowerPoint</Application>
  <PresentationFormat>On-screen Show (4:3)</PresentationFormat>
  <Paragraphs>905</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vt:lpstr>
      <vt:lpstr>SET-Up</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Room Arrangement </vt:lpstr>
      <vt:lpstr>Continuum of Learning Groups</vt:lpstr>
      <vt:lpstr>Group Characteristics</vt:lpstr>
      <vt:lpstr>PowerPoint Presentation</vt:lpstr>
      <vt:lpstr>Cluster Groups and Partners </vt:lpstr>
      <vt:lpstr>Cooperative Groups</vt:lpstr>
      <vt:lpstr>Power Partners</vt:lpstr>
      <vt:lpstr>PowerPoint Presentation</vt:lpstr>
      <vt:lpstr>PowerPoint Presentation</vt:lpstr>
      <vt:lpstr>PowerPoint Presentation</vt:lpstr>
      <vt:lpstr>PowerPoint Presentation</vt:lpstr>
      <vt:lpstr>PowerPoint Presentation</vt:lpstr>
      <vt:lpstr>PowerPoint Presentation</vt:lpstr>
      <vt:lpstr>Question Cue Card</vt:lpstr>
      <vt:lpstr>PowerPoint Presentation</vt:lpstr>
      <vt:lpstr> </vt:lpstr>
      <vt:lpstr>PowerPoint Presentation</vt:lpstr>
      <vt:lpstr> HP Teaming Principles:                                 21st Century Learning Environment</vt:lpstr>
      <vt:lpstr> HP Teaming Principles                               </vt:lpstr>
      <vt:lpstr>Six HP Teaming Principles</vt:lpstr>
      <vt:lpstr>Six HP Teaming Principles</vt:lpstr>
      <vt:lpstr> </vt:lpstr>
      <vt:lpstr>LEARNING TOGETHER GUIDE</vt:lpstr>
      <vt:lpstr>PowerPoint Presentation</vt:lpstr>
      <vt:lpstr> </vt:lpstr>
      <vt:lpstr> </vt:lpstr>
      <vt:lpstr> </vt:lpstr>
      <vt:lpstr>Challenge Question Check #2</vt:lpstr>
      <vt:lpstr>PowerPoint Presentation</vt:lpstr>
      <vt:lpstr>         </vt:lpstr>
      <vt:lpstr>PowerPoint Presentation</vt:lpstr>
      <vt:lpstr>PowerPoint Presentation</vt:lpstr>
    </vt:vector>
  </TitlesOfParts>
  <Company>Johns Hopkins School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Mainzer</dc:creator>
  <cp:lastModifiedBy>Mark Trexler</cp:lastModifiedBy>
  <cp:revision>1971</cp:revision>
  <cp:lastPrinted>2015-06-01T15:42:16Z</cp:lastPrinted>
  <dcterms:created xsi:type="dcterms:W3CDTF">2014-03-02T12:37:24Z</dcterms:created>
  <dcterms:modified xsi:type="dcterms:W3CDTF">2015-08-03T19:21:40Z</dcterms:modified>
</cp:coreProperties>
</file>